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7" r:id="rId3"/>
    <p:sldId id="268" r:id="rId4"/>
    <p:sldId id="263" r:id="rId5"/>
    <p:sldId id="258" r:id="rId6"/>
    <p:sldId id="264" r:id="rId7"/>
    <p:sldId id="269" r:id="rId8"/>
    <p:sldId id="266" r:id="rId9"/>
    <p:sldId id="267" r:id="rId10"/>
    <p:sldId id="27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44" y="90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1d7b934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1d7b934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89B8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677333" y="235132"/>
            <a:ext cx="10126177" cy="77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677334" y="1219200"/>
            <a:ext cx="10126176" cy="495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▶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98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dirty="0"/>
              <a:t>Exercise </a:t>
            </a:r>
            <a:r>
              <a:rPr lang="en-US" altLang="zh-TW" dirty="0" smtClean="0"/>
              <a:t>10</a:t>
            </a: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32"/>
              <a:buNone/>
            </a:pPr>
            <a:r>
              <a:rPr lang="en-US" altLang="zh-TW" sz="2040" dirty="0" smtClean="0"/>
              <a:t>Rate-monotonic</a:t>
            </a:r>
            <a:endParaRPr sz="20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最後請將每個測資是否可排程印出</a:t>
            </a:r>
            <a:endParaRPr lang="en-US" altLang="zh-TW" dirty="0" smtClean="0"/>
          </a:p>
          <a:p>
            <a:r>
              <a:rPr lang="en-US" altLang="zh-TW" dirty="0" smtClean="0"/>
              <a:t>EX.</a:t>
            </a:r>
          </a:p>
          <a:p>
            <a:pPr lvl="1"/>
            <a:r>
              <a:rPr lang="en-US" altLang="zh-TW" dirty="0" smtClean="0"/>
              <a:t>Test case 1 : schedulable</a:t>
            </a:r>
          </a:p>
          <a:p>
            <a:pPr lvl="1"/>
            <a:r>
              <a:rPr lang="en-US" altLang="zh-TW" dirty="0" smtClean="0"/>
              <a:t>Test case 2 : not schedulable</a:t>
            </a:r>
          </a:p>
          <a:p>
            <a:pPr lvl="1"/>
            <a:r>
              <a:rPr lang="en-US" altLang="zh-TW" dirty="0" smtClean="0"/>
              <a:t>Test case 3 : schedulable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65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dirty="0" err="1"/>
              <a:t>目標</a:t>
            </a:r>
            <a:endParaRPr dirty="0"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66" cy="519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zh-TW" altLang="en-US" dirty="0" smtClean="0"/>
              <a:t>模擬 </a:t>
            </a:r>
            <a:r>
              <a:rPr lang="en-US" altLang="zh-TW" dirty="0" smtClean="0"/>
              <a:t>Rate-monotonic </a:t>
            </a:r>
            <a:r>
              <a:rPr lang="zh-TW" altLang="en-US" dirty="0" smtClean="0"/>
              <a:t>在單 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 下的排程</a:t>
            </a:r>
            <a:endParaRPr lang="en-US" altLang="zh-TW" dirty="0" smtClean="0"/>
          </a:p>
          <a:p>
            <a:pPr marL="342900" lvl="0" indent="-342900">
              <a:spcBef>
                <a:spcPts val="0"/>
              </a:spcBef>
            </a:pPr>
            <a:r>
              <a:rPr lang="zh-TW" altLang="en-US" dirty="0" smtClean="0"/>
              <a:t>確定 </a:t>
            </a:r>
            <a:r>
              <a:rPr lang="en-US" altLang="zh-TW" dirty="0" smtClean="0"/>
              <a:t>tasks</a:t>
            </a:r>
            <a:r>
              <a:rPr lang="zh-TW" altLang="en-US" dirty="0" smtClean="0"/>
              <a:t> 是 </a:t>
            </a:r>
            <a:r>
              <a:rPr lang="en-US" altLang="zh-TW" dirty="0" smtClean="0"/>
              <a:t>schedulable</a:t>
            </a:r>
          </a:p>
          <a:p>
            <a:pPr marL="342900" lvl="0" indent="-342900">
              <a:spcBef>
                <a:spcPts val="0"/>
              </a:spcBef>
            </a:pPr>
            <a:r>
              <a:rPr lang="en-US" altLang="zh-TW" dirty="0" smtClean="0"/>
              <a:t>Tasks</a:t>
            </a:r>
            <a:r>
              <a:rPr lang="zh-TW" altLang="en-US" dirty="0" smtClean="0"/>
              <a:t> 可以被中斷</a:t>
            </a:r>
            <a:endParaRPr lang="en-US" altLang="zh-TW" dirty="0" smtClean="0"/>
          </a:p>
          <a:p>
            <a:pPr marL="342900" lvl="0" indent="-342900">
              <a:spcBef>
                <a:spcPts val="0"/>
              </a:spcBef>
            </a:pPr>
            <a:r>
              <a:rPr lang="zh-TW" altLang="en-US" dirty="0" smtClean="0"/>
              <a:t>會有數個</a:t>
            </a:r>
            <a:r>
              <a:rPr lang="zh-TW" altLang="en-US" dirty="0"/>
              <a:t>測</a:t>
            </a:r>
            <a:r>
              <a:rPr lang="zh-TW" altLang="en-US" dirty="0" smtClean="0"/>
              <a:t>資，</a:t>
            </a:r>
            <a:r>
              <a:rPr lang="zh-TW" altLang="en-US" dirty="0" smtClean="0"/>
              <a:t>請檢查全部的</a:t>
            </a:r>
            <a:r>
              <a:rPr lang="en-US" altLang="zh-TW" dirty="0" err="1" smtClean="0"/>
              <a:t>schedulability</a:t>
            </a:r>
            <a:r>
              <a:rPr lang="zh-TW" altLang="en-US" dirty="0" smtClean="0"/>
              <a:t>，並且排</a:t>
            </a:r>
            <a:r>
              <a:rPr lang="zh-TW" altLang="en-US" dirty="0"/>
              <a:t>程</a:t>
            </a:r>
            <a:r>
              <a:rPr lang="zh-TW" altLang="en-US" dirty="0" smtClean="0"/>
              <a:t>第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schedulable</a:t>
            </a:r>
            <a:r>
              <a:rPr lang="zh-TW" altLang="en-US" dirty="0" smtClean="0"/>
              <a:t> 的測</a:t>
            </a:r>
            <a:r>
              <a:rPr lang="zh-TW" altLang="en-US" dirty="0" smtClean="0"/>
              <a:t>資</a:t>
            </a:r>
            <a:endParaRPr lang="en-US" altLang="zh-TW" dirty="0"/>
          </a:p>
          <a:p>
            <a:pPr marL="342900" lvl="0" indent="-342900">
              <a:spcBef>
                <a:spcPts val="0"/>
              </a:spcBef>
            </a:pPr>
            <a:r>
              <a:rPr lang="en-US" altLang="zh-TW" dirty="0" smtClean="0"/>
              <a:t>Ex: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/>
              <a:t>Task0 : release time = 0, execution time = </a:t>
            </a:r>
            <a:r>
              <a:rPr lang="en-US" altLang="zh-TW" dirty="0" smtClean="0"/>
              <a:t>1, </a:t>
            </a:r>
            <a:r>
              <a:rPr lang="en-US" altLang="zh-TW" dirty="0"/>
              <a:t>period = 4</a:t>
            </a:r>
            <a:r>
              <a:rPr lang="en-US" altLang="zh-TW" dirty="0" smtClean="0"/>
              <a:t>,   U = 0.250, rate = 0.250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/>
              <a:t>Task1 : release time = 0, execution time = 2</a:t>
            </a:r>
            <a:r>
              <a:rPr lang="en-US" altLang="zh-TW" dirty="0" smtClean="0"/>
              <a:t>, </a:t>
            </a:r>
            <a:r>
              <a:rPr lang="en-US" altLang="zh-TW" dirty="0"/>
              <a:t>period = </a:t>
            </a:r>
            <a:r>
              <a:rPr lang="en-US" altLang="zh-TW" dirty="0" smtClean="0"/>
              <a:t>8,   U = 0.250, rate = 0.125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Task2 : </a:t>
            </a:r>
            <a:r>
              <a:rPr lang="en-US" altLang="zh-TW" dirty="0"/>
              <a:t>release time = 0, execution time = </a:t>
            </a:r>
            <a:r>
              <a:rPr lang="en-US" altLang="zh-TW" dirty="0" smtClean="0"/>
              <a:t>3, </a:t>
            </a:r>
            <a:r>
              <a:rPr lang="en-US" altLang="zh-TW" dirty="0"/>
              <a:t>period = </a:t>
            </a:r>
            <a:r>
              <a:rPr lang="en-US" altLang="zh-TW" dirty="0" smtClean="0"/>
              <a:t>12, U = 0.250, rate = 0.083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zh-TW" altLang="en-US" dirty="0" smtClean="0"/>
              <a:t>計算 </a:t>
            </a:r>
            <a:r>
              <a:rPr lang="en-US" altLang="zh-TW" dirty="0" smtClean="0"/>
              <a:t>schedulable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Utilization = U1 + U2 + U3 = 0.750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U(3)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 </a:t>
            </a:r>
            <a:r>
              <a:rPr lang="en-US" altLang="zh-TW" dirty="0" smtClean="0"/>
              <a:t>3</a:t>
            </a:r>
            <a:r>
              <a:rPr lang="zh-TW" altLang="en-US" dirty="0" smtClean="0"/>
              <a:t> * </a:t>
            </a:r>
            <a:r>
              <a:rPr lang="en-US" altLang="zh-TW" dirty="0" smtClean="0"/>
              <a:t>(2^(1/3)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1)</a:t>
            </a:r>
            <a:r>
              <a:rPr lang="zh-TW" altLang="en-US" dirty="0" smtClean="0"/>
              <a:t> </a:t>
            </a:r>
            <a:r>
              <a:rPr lang="zh-TW" altLang="en-US" dirty="0"/>
              <a:t>≒</a:t>
            </a:r>
            <a:r>
              <a:rPr lang="zh-TW" altLang="en-US" dirty="0" smtClean="0"/>
              <a:t> </a:t>
            </a:r>
            <a:r>
              <a:rPr lang="en-US" altLang="zh-TW" dirty="0" smtClean="0"/>
              <a:t>0.779</a:t>
            </a:r>
            <a:endParaRPr lang="en-US" altLang="zh-TW" dirty="0"/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0.750 &lt;= 0.779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zh-TW" altLang="en-US" dirty="0" smtClean="0"/>
              <a:t>可排程</a:t>
            </a:r>
            <a:endParaRPr lang="en-US" altLang="zh-TW" dirty="0" smtClean="0"/>
          </a:p>
          <a:p>
            <a:pPr marL="800100" lvl="1" indent="-342900">
              <a:spcBef>
                <a:spcPts val="0"/>
              </a:spcBef>
            </a:pPr>
            <a:endParaRPr lang="en-US" altLang="zh-TW" dirty="0" smtClean="0"/>
          </a:p>
          <a:p>
            <a:pPr marL="800100" lvl="1" indent="-342900">
              <a:spcBef>
                <a:spcPts val="0"/>
              </a:spcBef>
            </a:pPr>
            <a:endParaRPr lang="en-US" altLang="zh-TW" dirty="0" smtClean="0"/>
          </a:p>
          <a:p>
            <a:pPr marL="342900" indent="-342900">
              <a:spcBef>
                <a:spcPts val="0"/>
              </a:spcBef>
            </a:pPr>
            <a:endParaRPr lang="en-US" altLang="zh-TW" dirty="0" smtClean="0"/>
          </a:p>
          <a:p>
            <a:pPr marL="342900" indent="-342900">
              <a:spcBef>
                <a:spcPts val="0"/>
              </a:spcBef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zh-TW" altLang="en-US" dirty="0" smtClean="0"/>
              <a:t>排</a:t>
            </a:r>
            <a:r>
              <a:rPr lang="zh-TW" altLang="en-US" dirty="0"/>
              <a:t>程 </a:t>
            </a:r>
            <a:r>
              <a:rPr lang="en-US" altLang="zh-TW" dirty="0"/>
              <a:t>periodic </a:t>
            </a:r>
            <a:r>
              <a:rPr lang="en-US" altLang="zh-TW" dirty="0" smtClean="0"/>
              <a:t>tasks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</a:pP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Task0 </a:t>
            </a:r>
            <a:r>
              <a:rPr lang="en-US" altLang="zh-TW" dirty="0" smtClean="0"/>
              <a:t>1</a:t>
            </a:r>
          </a:p>
          <a:p>
            <a:pPr marL="1257300" lvl="2" indent="-342900">
              <a:spcBef>
                <a:spcPts val="0"/>
              </a:spcBef>
            </a:pPr>
            <a:r>
              <a:rPr lang="zh-TW" altLang="en-US" dirty="0"/>
              <a:t>依照</a:t>
            </a:r>
            <a:r>
              <a:rPr lang="zh-TW" altLang="en-US" dirty="0" smtClean="0"/>
              <a:t> 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 最小順序先排上 </a:t>
            </a:r>
            <a:r>
              <a:rPr lang="en-US" altLang="zh-TW" dirty="0" smtClean="0"/>
              <a:t>Task0</a:t>
            </a:r>
            <a:r>
              <a:rPr lang="zh-TW" altLang="en-US" dirty="0" smtClean="0"/>
              <a:t> ，後面排上</a:t>
            </a:r>
            <a:r>
              <a:rPr lang="en-US" altLang="zh-TW" dirty="0" smtClean="0"/>
              <a:t>Task1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</a:pPr>
            <a:r>
              <a:rPr lang="en-US" altLang="zh-TW" dirty="0"/>
              <a:t>1 </a:t>
            </a:r>
            <a:r>
              <a:rPr lang="en-US" altLang="zh-TW" dirty="0" smtClean="0"/>
              <a:t>Task1 3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</a:pPr>
            <a:r>
              <a:rPr lang="en-US" altLang="zh-TW" dirty="0"/>
              <a:t>3 </a:t>
            </a:r>
            <a:r>
              <a:rPr lang="en-US" altLang="zh-TW" dirty="0" smtClean="0"/>
              <a:t>Task2 4</a:t>
            </a:r>
          </a:p>
          <a:p>
            <a:pPr marL="1257300" lvl="2" indent="-342900">
              <a:spcBef>
                <a:spcPts val="0"/>
              </a:spcBef>
            </a:pPr>
            <a:r>
              <a:rPr lang="en-US" altLang="zh-TW" dirty="0" smtClean="0"/>
              <a:t>Task2</a:t>
            </a:r>
            <a:r>
              <a:rPr lang="zh-TW" altLang="en-US" dirty="0" smtClean="0"/>
              <a:t> 做到一半 </a:t>
            </a:r>
            <a:r>
              <a:rPr lang="en-US" altLang="zh-TW" dirty="0" smtClean="0"/>
              <a:t>Task0</a:t>
            </a:r>
            <a:r>
              <a:rPr lang="zh-TW" altLang="en-US" dirty="0" smtClean="0"/>
              <a:t> 重新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，所以</a:t>
            </a:r>
            <a:r>
              <a:rPr lang="en-US" altLang="zh-TW" dirty="0" smtClean="0"/>
              <a:t>Task2</a:t>
            </a:r>
            <a:r>
              <a:rPr lang="zh-TW" altLang="en-US" dirty="0" smtClean="0"/>
              <a:t> 先中斷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</a:pPr>
            <a:r>
              <a:rPr lang="en-US" altLang="zh-TW" dirty="0"/>
              <a:t>4 Task0 </a:t>
            </a:r>
            <a:r>
              <a:rPr lang="en-US" altLang="zh-TW" dirty="0" smtClean="0"/>
              <a:t>5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</a:pPr>
            <a:r>
              <a:rPr lang="en-US" altLang="zh-TW" dirty="0"/>
              <a:t>5 </a:t>
            </a:r>
            <a:r>
              <a:rPr lang="en-US" altLang="zh-TW" dirty="0" smtClean="0"/>
              <a:t>Task2 7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zh-TW" dirty="0" smtClean="0"/>
              <a:t>8 Task0 9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zh-TW" dirty="0" smtClean="0"/>
              <a:t>9 Task1 11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zh-TW" dirty="0" smtClean="0"/>
              <a:t>12 Task0 13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zh-TW" dirty="0" smtClean="0"/>
              <a:t>13 Task2 16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zh-TW" dirty="0" smtClean="0"/>
              <a:t>16 Task0 17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zh-TW" dirty="0" smtClean="0"/>
              <a:t>17 Task1 19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zh-TW" dirty="0" smtClean="0"/>
              <a:t>20 Task0 21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935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先判斷該次 </a:t>
            </a:r>
            <a:r>
              <a:rPr lang="en-US" altLang="zh-TW" dirty="0" smtClean="0"/>
              <a:t>tasks</a:t>
            </a:r>
            <a:r>
              <a:rPr lang="zh-TW" altLang="en-US" dirty="0" smtClean="0"/>
              <a:t> 是否為 </a:t>
            </a:r>
            <a:r>
              <a:rPr lang="en-US" altLang="zh-TW" dirty="0" smtClean="0"/>
              <a:t>schedulable</a:t>
            </a:r>
            <a:endParaRPr lang="en-US" altLang="zh-TW" spc="-10" dirty="0" smtClean="0"/>
          </a:p>
          <a:p>
            <a:r>
              <a:rPr lang="en-US" altLang="zh-TW" spc="-10" dirty="0" smtClean="0"/>
              <a:t>2. </a:t>
            </a:r>
            <a:r>
              <a:rPr lang="zh-TW" altLang="en-US" spc="-10" dirty="0" smtClean="0"/>
              <a:t>判斷 </a:t>
            </a:r>
            <a:r>
              <a:rPr lang="en-US" altLang="zh-TW" spc="-10" dirty="0" smtClean="0"/>
              <a:t>schedulable </a:t>
            </a:r>
            <a:r>
              <a:rPr lang="zh-TW" altLang="en-US" spc="-10" dirty="0" smtClean="0"/>
              <a:t>的方式如果忘記了，請回去翻閱 </a:t>
            </a:r>
            <a:r>
              <a:rPr lang="en-US" altLang="zh-TW" dirty="0"/>
              <a:t>Lecture05_priority-driven scheduling for periodic </a:t>
            </a:r>
            <a:r>
              <a:rPr lang="en-US" altLang="zh-TW" dirty="0" smtClean="0"/>
              <a:t>tasks</a:t>
            </a:r>
            <a:r>
              <a:rPr lang="zh-TW" altLang="en-US" dirty="0" smtClean="0"/>
              <a:t>，</a:t>
            </a:r>
            <a:r>
              <a:rPr lang="en-US" altLang="zh-TW" dirty="0"/>
              <a:t>Schedulable Utilization of </a:t>
            </a:r>
            <a:r>
              <a:rPr lang="en-US" altLang="zh-TW" dirty="0" smtClean="0"/>
              <a:t>RM</a:t>
            </a:r>
            <a:r>
              <a:rPr lang="zh-TW" altLang="en-US" dirty="0" smtClean="0"/>
              <a:t> 章節</a:t>
            </a:r>
            <a:endParaRPr lang="en-US" altLang="zh-TW" dirty="0" smtClean="0"/>
          </a:p>
          <a:p>
            <a:r>
              <a:rPr lang="en-US" altLang="zh-TW" dirty="0" smtClean="0"/>
              <a:t>3. rate </a:t>
            </a:r>
            <a:r>
              <a:rPr lang="zh-TW" altLang="en-US" dirty="0" smtClean="0"/>
              <a:t>越小者，擁有越高的 </a:t>
            </a:r>
            <a:r>
              <a:rPr lang="en-US" altLang="zh-TW" dirty="0" smtClean="0"/>
              <a:t>priority</a:t>
            </a:r>
            <a:r>
              <a:rPr lang="zh-TW" altLang="en-US" dirty="0"/>
              <a:t/>
            </a:r>
            <a:br>
              <a:rPr lang="zh-TW" altLang="en-US" dirty="0"/>
            </a:br>
            <a:endParaRPr lang="en-US" altLang="zh-TW" spc="-10" dirty="0" smtClean="0"/>
          </a:p>
        </p:txBody>
      </p:sp>
    </p:spTree>
    <p:extLst>
      <p:ext uri="{BB962C8B-B14F-4D97-AF65-F5344CB8AC3E}">
        <p14:creationId xmlns:p14="http://schemas.microsoft.com/office/powerpoint/2010/main" val="77859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dirty="0"/>
              <a:t>input </a:t>
            </a:r>
            <a:r>
              <a:rPr lang="en-US" dirty="0" err="1"/>
              <a:t>格式</a:t>
            </a:r>
            <a:endParaRPr dirty="0"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00" cy="5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一開始有兩個數字</a:t>
            </a:r>
            <a:r>
              <a:rPr lang="en-US" dirty="0"/>
              <a:t> m 、 n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/>
              <a:t>m </a:t>
            </a:r>
            <a:r>
              <a:rPr lang="en-US" dirty="0" err="1"/>
              <a:t>代表</a:t>
            </a:r>
            <a:r>
              <a:rPr lang="en-US" dirty="0"/>
              <a:t> processor </a:t>
            </a:r>
            <a:r>
              <a:rPr lang="en-US" dirty="0" err="1"/>
              <a:t>的數量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/>
              <a:t>n  </a:t>
            </a:r>
            <a:r>
              <a:rPr lang="en-US" dirty="0" err="1"/>
              <a:t>代表</a:t>
            </a:r>
            <a:r>
              <a:rPr lang="en-US" dirty="0"/>
              <a:t> tasks </a:t>
            </a:r>
            <a:r>
              <a:rPr lang="en-US" dirty="0" err="1"/>
              <a:t>的數量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接下來有</a:t>
            </a:r>
            <a:r>
              <a:rPr lang="en-US" dirty="0"/>
              <a:t> m 行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每行有兩個正整數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分別代表該</a:t>
            </a:r>
            <a:r>
              <a:rPr lang="en-US" dirty="0"/>
              <a:t> processor 的 ID 與 </a:t>
            </a:r>
            <a:r>
              <a:rPr lang="en-US" dirty="0" err="1"/>
              <a:t>運算能力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接下來有</a:t>
            </a:r>
            <a:r>
              <a:rPr lang="en-US" dirty="0"/>
              <a:t> n  行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每行有</a:t>
            </a:r>
            <a:r>
              <a:rPr lang="en-US" dirty="0"/>
              <a:t> 7 </a:t>
            </a:r>
            <a:r>
              <a:rPr lang="en-US" dirty="0" err="1"/>
              <a:t>個正整數，依序代表該</a:t>
            </a:r>
            <a:r>
              <a:rPr lang="en-US" dirty="0"/>
              <a:t> task 的：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ID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release time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execution time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deadline</a:t>
            </a:r>
            <a:endParaRPr dirty="0"/>
          </a:p>
          <a:p>
            <a:pPr marL="1143000" lvl="2" indent="-228600">
              <a:spcBef>
                <a:spcPts val="0"/>
              </a:spcBef>
            </a:pPr>
            <a:r>
              <a:rPr lang="en-US" dirty="0" smtClean="0"/>
              <a:t>period(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時則為</a:t>
            </a:r>
            <a:r>
              <a:rPr lang="en-US" altLang="zh-TW" dirty="0" smtClean="0"/>
              <a:t>sporadic</a:t>
            </a:r>
            <a:r>
              <a:rPr lang="en-US" dirty="0" smtClean="0"/>
              <a:t>)</a:t>
            </a:r>
          </a:p>
          <a:p>
            <a:pPr marL="1143000" lvl="2" indent="-228600">
              <a:spcBef>
                <a:spcPts val="0"/>
              </a:spcBef>
            </a:pPr>
            <a:r>
              <a:rPr lang="en-US" dirty="0" smtClean="0"/>
              <a:t>preemption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task </a:t>
            </a:r>
            <a:r>
              <a:rPr lang="en-US" dirty="0" err="1"/>
              <a:t>種類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接著有一個數字 </a:t>
            </a:r>
            <a:r>
              <a:rPr lang="en-US" altLang="zh-TW" dirty="0" smtClean="0"/>
              <a:t>p</a:t>
            </a:r>
            <a:r>
              <a:rPr lang="zh-TW" altLang="en-US" dirty="0" smtClean="0"/>
              <a:t> 代表 </a:t>
            </a:r>
            <a:r>
              <a:rPr lang="en-US" altLang="zh-TW" dirty="0" smtClean="0"/>
              <a:t>precedence constraint</a:t>
            </a:r>
            <a:r>
              <a:rPr lang="zh-TW" altLang="en-US" dirty="0" smtClean="0"/>
              <a:t> 的數量</a:t>
            </a:r>
            <a:endParaRPr lang="en-US" altLang="zh-TW" dirty="0" smtClean="0"/>
          </a:p>
          <a:p>
            <a:r>
              <a:rPr lang="zh-TW" altLang="en-US" dirty="0" smtClean="0"/>
              <a:t>後面有 </a:t>
            </a:r>
            <a:r>
              <a:rPr lang="en-US" altLang="zh-TW" dirty="0" smtClean="0"/>
              <a:t>p </a:t>
            </a:r>
            <a:r>
              <a:rPr lang="zh-TW" altLang="en-US" dirty="0" smtClean="0"/>
              <a:t>行，每一行有兩個數字，代表兩個不同 </a:t>
            </a:r>
            <a:r>
              <a:rPr lang="en-US" altLang="zh-TW" dirty="0" smtClean="0"/>
              <a:t>Task</a:t>
            </a:r>
          </a:p>
          <a:p>
            <a:r>
              <a:rPr lang="zh-TW" altLang="en-US" dirty="0" smtClean="0"/>
              <a:t>前面的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必須要比後面的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早做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/>
              <a:t>2</a:t>
            </a:r>
          </a:p>
          <a:p>
            <a:pPr lvl="1"/>
            <a:r>
              <a:rPr lang="en-US" altLang="zh-TW" dirty="0" smtClean="0"/>
              <a:t>0 1</a:t>
            </a:r>
          </a:p>
          <a:p>
            <a:pPr lvl="1"/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</a:p>
          <a:p>
            <a:pPr lvl="1"/>
            <a:r>
              <a:rPr lang="zh-TW" altLang="en-US" dirty="0" smtClean="0"/>
              <a:t>此情況代表必須要做完 </a:t>
            </a:r>
            <a:r>
              <a:rPr lang="en-US" altLang="zh-TW" dirty="0" smtClean="0"/>
              <a:t>Task 0</a:t>
            </a:r>
            <a:r>
              <a:rPr lang="zh-TW" altLang="en-US" dirty="0" smtClean="0"/>
              <a:t>，才能做 </a:t>
            </a:r>
            <a:r>
              <a:rPr lang="en-US" altLang="zh-TW" dirty="0" smtClean="0"/>
              <a:t>Task1</a:t>
            </a:r>
          </a:p>
          <a:p>
            <a:pPr lvl="1"/>
            <a:r>
              <a:rPr lang="zh-TW" altLang="en-US" dirty="0" smtClean="0"/>
              <a:t>同理，得先做完 </a:t>
            </a:r>
            <a:r>
              <a:rPr lang="en-US" altLang="zh-TW" dirty="0" smtClean="0"/>
              <a:t>Task1 </a:t>
            </a:r>
            <a:r>
              <a:rPr lang="zh-TW" altLang="en-US" dirty="0" smtClean="0"/>
              <a:t>，才能做 </a:t>
            </a:r>
            <a:r>
              <a:rPr lang="en-US" altLang="zh-TW" dirty="0" smtClean="0"/>
              <a:t>Task2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061098" y="32291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432158" y="32291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9803218" y="32291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4" idx="6"/>
            <a:endCxn id="5" idx="2"/>
          </p:cNvCxnSpPr>
          <p:nvPr/>
        </p:nvCxnSpPr>
        <p:spPr>
          <a:xfrm>
            <a:off x="5975498" y="3686358"/>
            <a:ext cx="145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6"/>
            <a:endCxn id="6" idx="2"/>
          </p:cNvCxnSpPr>
          <p:nvPr/>
        </p:nvCxnSpPr>
        <p:spPr>
          <a:xfrm>
            <a:off x="8346558" y="3686358"/>
            <a:ext cx="145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182308" y="354289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Task0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553368" y="354289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Task1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924428" y="354515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Task2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119036" y="3762272"/>
            <a:ext cx="116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Task0</a:t>
            </a:r>
            <a:r>
              <a:rPr lang="zh-TW" altLang="en-US" dirty="0" smtClean="0"/>
              <a:t> 完成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490096" y="3762272"/>
            <a:ext cx="116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Task1</a:t>
            </a:r>
            <a:r>
              <a:rPr lang="zh-TW" altLang="en-US" dirty="0" smtClean="0"/>
              <a:t> 完成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358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若該筆測資非 </a:t>
            </a:r>
            <a:r>
              <a:rPr lang="en-US" altLang="zh-TW" dirty="0" smtClean="0"/>
              <a:t>schedulable</a:t>
            </a:r>
            <a:r>
              <a:rPr lang="zh-TW" altLang="en-US" dirty="0"/>
              <a:t>，</a:t>
            </a:r>
            <a:r>
              <a:rPr lang="zh-TW" altLang="en-US" dirty="0" smtClean="0"/>
              <a:t>請繼續讀下一筆測資</a:t>
            </a:r>
            <a:endParaRPr lang="en-US" altLang="zh-TW" dirty="0" smtClean="0"/>
          </a:p>
          <a:p>
            <a:r>
              <a:rPr lang="zh-TW" altLang="en-US" dirty="0" smtClean="0"/>
              <a:t>依照會有 </a:t>
            </a:r>
            <a:r>
              <a:rPr lang="en-US" altLang="zh-TW" dirty="0" smtClean="0"/>
              <a:t>m </a:t>
            </a:r>
            <a:r>
              <a:rPr lang="en-US" altLang="zh-TW" dirty="0"/>
              <a:t>、 n 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m</a:t>
            </a:r>
            <a:r>
              <a:rPr lang="zh-TW" altLang="en-US" dirty="0" smtClean="0"/>
              <a:t>行、</a:t>
            </a:r>
            <a:r>
              <a:rPr lang="en-US" altLang="zh-TW" dirty="0" smtClean="0"/>
              <a:t>n</a:t>
            </a:r>
            <a:r>
              <a:rPr lang="zh-TW" altLang="en-US" dirty="0" smtClean="0"/>
              <a:t>行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按照之前的格式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63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把排程的結果印出來</a:t>
            </a:r>
            <a:endParaRPr lang="en-US" altLang="zh-TW" dirty="0" smtClean="0"/>
          </a:p>
          <a:p>
            <a:r>
              <a:rPr lang="zh-TW" altLang="en-US" dirty="0" smtClean="0"/>
              <a:t>按照時間順序，把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所執行的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印出來，一個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r>
              <a:rPr lang="zh-TW" altLang="en-US" dirty="0" smtClean="0"/>
              <a:t>在每個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的前後加上該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的起始時間與結束時間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/>
              <a:t>Processor 1: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zh-TW" dirty="0"/>
              <a:t>0 Task0 1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zh-TW" dirty="0"/>
              <a:t>1 Task1 </a:t>
            </a:r>
            <a:r>
              <a:rPr lang="en-US" altLang="zh-TW" dirty="0" smtClean="0"/>
              <a:t>3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zh-TW" dirty="0" smtClean="0"/>
              <a:t>4 </a:t>
            </a:r>
            <a:r>
              <a:rPr lang="en-US" altLang="zh-TW" dirty="0"/>
              <a:t>Task2 </a:t>
            </a:r>
            <a:r>
              <a:rPr lang="en-US" altLang="zh-TW" dirty="0" smtClean="0"/>
              <a:t>7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zh-TW" dirty="0" smtClean="0"/>
              <a:t>8 </a:t>
            </a:r>
            <a:r>
              <a:rPr lang="en-US" altLang="zh-TW" dirty="0"/>
              <a:t>Task0 9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zh-TW" dirty="0"/>
              <a:t>9</a:t>
            </a:r>
            <a:r>
              <a:rPr lang="zh-TW" altLang="en-US" dirty="0"/>
              <a:t> </a:t>
            </a:r>
            <a:r>
              <a:rPr lang="en-US" altLang="zh-TW" dirty="0"/>
              <a:t>Task3 11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48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最後印出兩個效能指標，到小數點後第 </a:t>
            </a:r>
            <a:r>
              <a:rPr lang="en-US" altLang="zh-TW" dirty="0" smtClean="0"/>
              <a:t>2 </a:t>
            </a:r>
            <a:r>
              <a:rPr lang="zh-TW" altLang="en-US" dirty="0" smtClean="0"/>
              <a:t>位</a:t>
            </a:r>
            <a:endParaRPr lang="en-US" altLang="zh-TW" dirty="0" smtClean="0"/>
          </a:p>
          <a:p>
            <a:r>
              <a:rPr lang="en-US" altLang="zh-TW" dirty="0" smtClean="0"/>
              <a:t>average waiting time</a:t>
            </a:r>
          </a:p>
          <a:p>
            <a:pPr lvl="1"/>
            <a:r>
              <a:rPr lang="en-US" altLang="zh-TW" dirty="0" smtClean="0"/>
              <a:t>Waiting time : Task</a:t>
            </a:r>
            <a:r>
              <a:rPr lang="zh-TW" altLang="en-US" dirty="0" smtClean="0"/>
              <a:t> 在 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 後，沒有被執行的時間</a:t>
            </a:r>
            <a:endParaRPr lang="en-US" altLang="zh-TW" dirty="0" smtClean="0"/>
          </a:p>
          <a:p>
            <a:r>
              <a:rPr lang="en-US" altLang="zh-TW" dirty="0" smtClean="0"/>
              <a:t>CPU</a:t>
            </a:r>
            <a:r>
              <a:rPr lang="zh-TW" altLang="en-US" dirty="0" smtClean="0"/>
              <a:t> </a:t>
            </a:r>
            <a:r>
              <a:rPr lang="en-US" altLang="zh-TW" dirty="0" smtClean="0"/>
              <a:t>utilization</a:t>
            </a:r>
          </a:p>
          <a:p>
            <a:pPr lvl="1"/>
            <a:r>
              <a:rPr lang="en-US" altLang="zh-TW" dirty="0" smtClean="0"/>
              <a:t>CPU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的時間 </a:t>
            </a:r>
            <a:r>
              <a:rPr lang="en-US" altLang="zh-TW" dirty="0" smtClean="0"/>
              <a:t>/</a:t>
            </a:r>
            <a:r>
              <a:rPr lang="zh-TW" altLang="en-US" dirty="0" smtClean="0"/>
              <a:t> 總時間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/>
              <a:t>Average Waiting Time : 1.2</a:t>
            </a:r>
          </a:p>
          <a:p>
            <a:pPr lvl="1"/>
            <a:r>
              <a:rPr lang="en-US" altLang="zh-TW" dirty="0" smtClean="0"/>
              <a:t>CPU</a:t>
            </a:r>
            <a:r>
              <a:rPr lang="zh-TW" altLang="en-US" dirty="0" smtClean="0"/>
              <a:t> </a:t>
            </a:r>
            <a:r>
              <a:rPr lang="en-US" altLang="zh-TW" dirty="0" smtClean="0"/>
              <a:t>utilization : 1.00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028124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跑馬燈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567</Words>
  <Application>Microsoft Office PowerPoint</Application>
  <PresentationFormat>寬螢幕</PresentationFormat>
  <Paragraphs>98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Noto Sans Symbols</vt:lpstr>
      <vt:lpstr>新細明體</vt:lpstr>
      <vt:lpstr>Arial</vt:lpstr>
      <vt:lpstr>Times New Roman</vt:lpstr>
      <vt:lpstr>多面向</vt:lpstr>
      <vt:lpstr>Exercise 10</vt:lpstr>
      <vt:lpstr>目標</vt:lpstr>
      <vt:lpstr>目標</vt:lpstr>
      <vt:lpstr>Hints</vt:lpstr>
      <vt:lpstr>input 格式</vt:lpstr>
      <vt:lpstr>input 格式</vt:lpstr>
      <vt:lpstr>input</vt:lpstr>
      <vt:lpstr>output 格式</vt:lpstr>
      <vt:lpstr>output 格式</vt:lpstr>
      <vt:lpstr>output 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cp:lastModifiedBy>Windows 使用者</cp:lastModifiedBy>
  <cp:revision>60</cp:revision>
  <dcterms:modified xsi:type="dcterms:W3CDTF">2019-05-22T17:10:28Z</dcterms:modified>
</cp:coreProperties>
</file>