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FD437A-9909-410C-9A36-39C87E6E1F83}">
  <a:tblStyle styleId="{C2FD437A-9909-410C-9A36-39C87E6E1F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f1c082a0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f1c082a0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f1c082a0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f1c082a0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dd314c9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dd314c9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f1c082a0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f1c082a0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de82eda5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de82eda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de82eda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de82eda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de82eda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de82eda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de82eda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de82eda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de82eda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de82eda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de82eda5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de82eda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f1c082a0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f1c082a0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de82eda5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de82eda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df3e074a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df3e074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de82eda5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de82eda5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eee5a0a3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eee5a0a3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de82eda5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de82eda5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de82eda5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6de82eda5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7eee5a0a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7eee5a0a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df3e074a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6df3e074a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df37c210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6df37c210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df37c21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6df37c21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dd314c9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dd314c9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7f07f1398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7f07f139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7f07f139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7f07f139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df37c21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df37c21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df37c21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6df37c21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6df37c21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6df37c21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df37c210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6df37c210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f07f1398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7f07f1398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7f07f1398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7f07f1398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7f07f1398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7f07f1398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6df37c210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6df37c210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f1c082a0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f1c082a0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7edae9d2b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7edae9d2b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dd314c9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dd314c9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f1c082a0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f1c082a0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f1c082a0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f1c082a0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f1c082a0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f1c082a0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f1c082a0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f1c082a0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i.org/10.1007/BF01797193%E4%BB%8B%E7%B4%B9%E4%BA%86%E4%BD%95%E8%AC%82EEG%E3%80%81%E5%AE%9A%E7%BE%A9%E5%87%BAalpha%E5%92%8Cbeta%E6%B3%A2%E3%80%82" TargetMode="External"/><Relationship Id="rId4" Type="http://schemas.openxmlformats.org/officeDocument/2006/relationships/hyperlink" Target="https://doi.org/10.1007/BF01797193%E4%BB%8B%E7%B4%B9%E4%BA%86%E4%BD%95%E8%AC%82EEG%E3%80%81%E5%AE%9A%E7%BE%A9%E5%87%BAalpha%E5%92%8Cbeta%E6%B3%A2%E3%80%82" TargetMode="External"/><Relationship Id="rId5" Type="http://schemas.openxmlformats.org/officeDocument/2006/relationships/hyperlink" Target="https://doi.org/10.1007/BF01797193%E4%BB%8B%E7%B4%B9%E4%BA%86%E4%BD%95%E8%AC%82EEG%E3%80%81%E5%AE%9A%E7%BE%A9%E5%87%BAalpha%E5%92%8Cbeta%E6%B3%A2%E3%80%82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psychopy.org/download.html" TargetMode="External"/><Relationship Id="rId4" Type="http://schemas.openxmlformats.org/officeDocument/2006/relationships/hyperlink" Target="https://openvibe.inria.fr/downloads/" TargetMode="External"/><Relationship Id="rId5" Type="http://schemas.openxmlformats.org/officeDocument/2006/relationships/hyperlink" Target="https://reurl.cc/odrMg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EEG </a:t>
            </a:r>
            <a:r>
              <a:rPr lang="zh-TW"/>
              <a:t>介紹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為什麼突觸後電位能產生可測的 EEG 訊號？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持續時間長: PSP 通常持續數十至數百毫秒，時間上容易疊加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多神經元參與: 當大量</a:t>
            </a:r>
            <a:r>
              <a:rPr b="1" lang="zh-TW">
                <a:solidFill>
                  <a:schemeClr val="dk1"/>
                </a:solidFill>
              </a:rPr>
              <a:t>排列整齊的錐體細胞</a:t>
            </a:r>
            <a:r>
              <a:rPr lang="zh-TW">
                <a:solidFill>
                  <a:schemeClr val="dk1"/>
                </a:solidFill>
              </a:rPr>
              <a:t>同時活化 → 產生可觀測的總電場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雙極電場形成: PSP 產生跨膜電流 → 細胞內外形成可偵測的電場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大尺度同步是如何產生的？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腦區內大量神經元</a:t>
            </a:r>
            <a:r>
              <a:rPr b="1" lang="zh-TW">
                <a:solidFill>
                  <a:schemeClr val="dk1"/>
                </a:solidFill>
              </a:rPr>
              <a:t>同時產生相似的 PSP 活動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尤其是在：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α 波（放鬆閉眼時）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θ 波（瞑想或淺眠）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同步使訊號不會彼此抵消 → 可穿透顱骨、被 EEG 偵測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表層、深層訊號差異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graphicFrame>
        <p:nvGraphicFramePr>
          <p:cNvPr id="138" name="Google Shape;138;p24"/>
          <p:cNvGraphicFramePr/>
          <p:nvPr/>
        </p:nvGraphicFramePr>
        <p:xfrm>
          <a:off x="952500" y="109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{C2FD437A-9909-410C-9A36-39C87E6E1F83}</a:tableStyleId>
              </a:tblPr>
              <a:tblGrid>
                <a:gridCol w="2065025"/>
                <a:gridCol w="2760975"/>
                <a:gridCol w="2413000"/>
              </a:tblGrid>
              <a:tr h="56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表層訊號（Superficial Signals）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深層訊號（Deep Signals）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訊號來源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大腦皮質（如額葉皮質、頂葉皮質）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深層結構（如海馬、丘腦、基底核）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神經元排列與電場形成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錐體細胞垂直排列，產生方向一致的電場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神經元排列方向不一致，電場易抵消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1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頭皮 EEG 可偵測性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易被頭皮 EEG 偵測，形成明顯波形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衰減大，難以從頭皮偵測，需侵入式電極並且需用深腦電極（如 SEEG、DBS）或功能性影像技術輔助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空間與時間特性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/>
                        <a:t>空間同步性高，形成廣泛電場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節律清楚（如 α 波）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/>
                        <a:t>空間同步區域小，局部活動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常為爆發型放電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3000"/>
              <a:t>總結:</a:t>
            </a:r>
            <a:r>
              <a:rPr b="1" lang="zh-TW" sz="3000"/>
              <a:t>表層訊號是主要研究EEG的方法</a:t>
            </a:r>
            <a:endParaRPr sz="3000"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因為：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 神經元排列整齊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 電場方向一致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 離頭皮較近，穿透阻抗小</a:t>
            </a:r>
            <a:br>
              <a:rPr lang="zh-TW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深層訊號需靠：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  功能性影像（如 fMRI）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  侵入式電極（如深腦刺激 DBS 記錄）補充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頻帶分布</a:t>
            </a:r>
            <a:endParaRPr/>
          </a:p>
        </p:txBody>
      </p:sp>
      <p:sp>
        <p:nvSpPr>
          <p:cNvPr id="150" name="Google Shape;150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5116" lvl="0" marL="457200" rtl="0" algn="l">
              <a:lnSpc>
                <a:spcPct val="1175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ts val="2937"/>
              <a:buChar char="●"/>
            </a:pPr>
            <a:r>
              <a:rPr b="1" lang="zh-TW" sz="2937">
                <a:solidFill>
                  <a:srgbClr val="001D35"/>
                </a:solidFill>
                <a:highlight>
                  <a:srgbClr val="FFFFFF"/>
                </a:highlight>
              </a:rPr>
              <a:t>Delta 波(0.5-4 Hz)</a:t>
            </a:r>
            <a:endParaRPr b="1" sz="2937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indent="-415116" lvl="0" marL="4572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2937"/>
              <a:buChar char="●"/>
            </a:pPr>
            <a:r>
              <a:rPr b="1" lang="zh-TW" sz="2937">
                <a:solidFill>
                  <a:srgbClr val="001D35"/>
                </a:solidFill>
                <a:highlight>
                  <a:srgbClr val="FFFFFF"/>
                </a:highlight>
              </a:rPr>
              <a:t>Theta 波(4-8 Hz)</a:t>
            </a:r>
            <a:endParaRPr sz="2937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indent="-415116" lvl="0" marL="4572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2937"/>
              <a:buChar char="●"/>
            </a:pPr>
            <a:r>
              <a:rPr b="1" lang="zh-TW" sz="2937">
                <a:solidFill>
                  <a:srgbClr val="001D35"/>
                </a:solidFill>
                <a:highlight>
                  <a:srgbClr val="FFFFFF"/>
                </a:highlight>
              </a:rPr>
              <a:t>Alpha 波(8-13 Hz)</a:t>
            </a:r>
            <a:endParaRPr sz="2937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indent="-415116" lvl="0" marL="4572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2937"/>
              <a:buChar char="●"/>
            </a:pPr>
            <a:r>
              <a:rPr b="1" lang="zh-TW" sz="2937">
                <a:solidFill>
                  <a:srgbClr val="001D35"/>
                </a:solidFill>
                <a:highlight>
                  <a:srgbClr val="FFFFFF"/>
                </a:highlight>
              </a:rPr>
              <a:t>Beta 波(13-30 Hz)</a:t>
            </a:r>
            <a:endParaRPr sz="2937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indent="-415116" lvl="0" marL="45720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2937"/>
              <a:buChar char="●"/>
            </a:pPr>
            <a:r>
              <a:rPr b="1" lang="zh-TW" sz="2937">
                <a:solidFill>
                  <a:srgbClr val="001D35"/>
                </a:solidFill>
                <a:highlight>
                  <a:srgbClr val="FFFFFF"/>
                </a:highlight>
              </a:rPr>
              <a:t>Gamma 波(&gt;30 Hz)</a:t>
            </a:r>
            <a:endParaRPr sz="2737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0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7500"/>
              </a:lnSpc>
              <a:spcBef>
                <a:spcPts val="800"/>
              </a:spcBef>
              <a:spcAft>
                <a:spcPts val="2100"/>
              </a:spcAft>
              <a:buNone/>
            </a:pPr>
            <a:r>
              <a:rPr b="1" lang="zh-TW" sz="2937">
                <a:solidFill>
                  <a:srgbClr val="001D35"/>
                </a:solidFill>
                <a:highlight>
                  <a:srgbClr val="FFFFFF"/>
                </a:highlight>
              </a:rPr>
              <a:t>Delta 波(δ)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212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頻率範圍：0.5 – 4 Hz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常見狀態：深度睡眠、昏迷、嬰兒時期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產生區域：主要來自額葉，深層腦區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功能關聯：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身體與腦部的修復與再生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下意識處理情緒與記憶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臨床意涵</a:t>
            </a:r>
            <a:r>
              <a:rPr lang="zh-TW">
                <a:solidFill>
                  <a:schemeClr val="dk1"/>
                </a:solidFill>
              </a:rPr>
              <a:t>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過多：可能與腦傷、學習困難、ADHD有關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過少：與失眠、身體恢復困難相關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7500"/>
              </a:lnSpc>
              <a:spcBef>
                <a:spcPts val="800"/>
              </a:spcBef>
              <a:spcAft>
                <a:spcPts val="2100"/>
              </a:spcAft>
              <a:buNone/>
            </a:pPr>
            <a:r>
              <a:rPr b="1" lang="zh-TW" sz="2937">
                <a:solidFill>
                  <a:srgbClr val="001D35"/>
                </a:solidFill>
                <a:highlight>
                  <a:srgbClr val="FFFFFF"/>
                </a:highlight>
              </a:rPr>
              <a:t>Theta 波(θ)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頻率範圍：4 – 8 Hz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常見狀態：淺眠、冥想、做夢、靈感乍現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產生區域：顳葉、海馬迴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功能關聯：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記憶統整與創造力激發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深層情緒處理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臨床意涵：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過多：注意力不集中、白日夢、抑鬱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過少：創造力降低、記憶力下降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7500"/>
              </a:lnSpc>
              <a:spcBef>
                <a:spcPts val="800"/>
              </a:spcBef>
              <a:spcAft>
                <a:spcPts val="2100"/>
              </a:spcAft>
              <a:buNone/>
            </a:pPr>
            <a:r>
              <a:rPr b="1" lang="zh-TW" sz="2937">
                <a:solidFill>
                  <a:srgbClr val="001D35"/>
                </a:solidFill>
                <a:highlight>
                  <a:srgbClr val="FFFFFF"/>
                </a:highlight>
              </a:rPr>
              <a:t>Alpha 波(α)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頻率範圍：8 – 12 Hz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常見狀態：靜坐、閉眼、放鬆但清醒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產生區域：枕葉、頂葉（後腦區）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功能關聯：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鎮定焦躁情緒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增強學習與專注準備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臨床意涵：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過多：過度放鬆、昏昏欲睡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過少：焦慮、壓力過大、失眠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7500"/>
              </a:lnSpc>
              <a:spcBef>
                <a:spcPts val="800"/>
              </a:spcBef>
              <a:spcAft>
                <a:spcPts val="2100"/>
              </a:spcAft>
              <a:buNone/>
            </a:pPr>
            <a:r>
              <a:rPr b="1" lang="zh-TW" sz="2937">
                <a:solidFill>
                  <a:srgbClr val="001D35"/>
                </a:solidFill>
                <a:highlight>
                  <a:srgbClr val="FFFFFF"/>
                </a:highlight>
              </a:rPr>
              <a:t>Beta 波(β)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頻率範圍：12 – 30 Hz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常見狀態：集中注意力、解題、語言處理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產生區域：額葉與頂葉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功能關聯：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認知功能活躍（思考、推理）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做事效率提升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臨床意涵：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過多：壓力、焦慮、過度思慮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過少：注意力不足、動機低落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/>
              <a:t>歷史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75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b="1" lang="zh-TW" sz="2937">
                <a:solidFill>
                  <a:srgbClr val="001D35"/>
                </a:solidFill>
                <a:highlight>
                  <a:srgbClr val="FFFFFF"/>
                </a:highlight>
              </a:rPr>
              <a:t>Gamma 波(γ)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頻率範圍：30 – 100 Hz（多聚焦在40 Hz）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常見狀態：高峰經驗、靈感爆發、跨感官整合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產生區域：全腦同步活化（尤其頂葉與額葉）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功能關聯：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資訊整合與感知統一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意識層次與覺察力提升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臨床意涵：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低頻：阿茲海默症、學習障礙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高頻：精神分裂症風險上升（異常同步）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生理意義之訊號特性</a:t>
            </a:r>
            <a:endParaRPr/>
          </a:p>
        </p:txBody>
      </p:sp>
      <p:sp>
        <p:nvSpPr>
          <p:cNvPr id="192" name="Google Shape;19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ERP（Event-Related Potential）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8520600" cy="3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定義：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ERP 是指在特定刺激事件（聲音、圖像、按鍵等）後出現的腦電訊號反應，時間鎖定（time-locked）於事件發生點。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特性：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表現為時間上的波形變化（如 P300、N200）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需經過平均以提高訊噪比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生理意義：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反映大腦對感官輸入或認知處理的反應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不同組件代表不同處理階段（感覺、注意、記憶等）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ERP（Event-Related Potential）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應用實例：P100、N200、P300</a:t>
            </a: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25" y="1876450"/>
            <a:ext cx="3798800" cy="25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 title="O1_merged_resampled.png"/>
          <p:cNvPicPr preferRelativeResize="0"/>
          <p:nvPr/>
        </p:nvPicPr>
        <p:blipFill rotWithShape="1">
          <a:blip r:embed="rId4">
            <a:alphaModFix/>
          </a:blip>
          <a:srcRect b="0" l="10240" r="10248" t="0"/>
          <a:stretch/>
        </p:blipFill>
        <p:spPr>
          <a:xfrm>
            <a:off x="4273725" y="1701513"/>
            <a:ext cx="4328700" cy="28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震幅（Amplitude）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定義：指腦波的「波峰與波谷之間的距離」，通常單位為 microvolt (μV)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特性：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表示神經元活動的同步程度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一般情況下約為 10–100 μV（比心電圖小很多）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生理意義：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高震幅 → 神經元活動同步（例如 Alpha 閉眼放鬆時）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低震幅 → 活動分散或腦部抑制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臨床意涵：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異常高震幅 → 癲癇、異常同步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異常低震幅 → 腦部抑制、注意力不集中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功率（Power）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定義：功率 = 震幅的平方，表示某頻段在單位時間內的能量。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常見分析：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使用 FFT / PSD 對腦波頻段（Delta–Gamma）進行能量分析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生理意義：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功率高 → 該頻段活躍，如 Beta 功率上升代表高專注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功率低 → 活動較少或處於低狀態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應用場景：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睡眠研究（Delta 功率）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BCI 控制（Alpha / Mu 抑制）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76" y="-1"/>
            <a:ext cx="7783598" cy="46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相位（Phase）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定義：相位代表一個週期內腦波的時間位置（角度 0–360°）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特性：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在不同通道或區域之間進行同步比較（如 Phase-locking value, PLV）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生理意義：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相位同步表示不同腦區之間的協調與溝通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Phase reset 可反映認知重啟或刺激反應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應用實例：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腦區連結強度分析（功能性連接）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多通道同步訓練（神經回饋）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EEG 雜訊來源與處理方式</a:t>
            </a:r>
            <a:endParaRPr/>
          </a:p>
        </p:txBody>
      </p:sp>
      <p:sp>
        <p:nvSpPr>
          <p:cNvPr id="237" name="Google Shape;237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ERP 實驗常見干擾與應對策略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EEG and ERP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311700" y="1524450"/>
            <a:ext cx="4136400" cy="20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什麼是ＥＥＧ？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Electroencephalogram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麥可風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4852350" y="1604575"/>
            <a:ext cx="3979800" cy="22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solidFill>
                  <a:schemeClr val="dk1"/>
                </a:solidFill>
              </a:rPr>
              <a:t>什麼是ＥＲＰ？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Event relatived potential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如果大腦聽到一個特別的事件，會產生一個特定的電信號反應。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/>
              <a:t>歷史</a:t>
            </a:r>
            <a:endParaRPr sz="300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  <a:highlight>
                  <a:srgbClr val="FFFFFF"/>
                </a:highlight>
              </a:rPr>
              <a:t>1929，第一篇關於EEG的研究由德國醫生Hans Berger提出: </a:t>
            </a:r>
            <a:r>
              <a:rPr b="1" lang="zh-TW">
                <a:solidFill>
                  <a:schemeClr val="dk1"/>
                </a:solidFill>
                <a:highlight>
                  <a:srgbClr val="FFFFFF"/>
                </a:highlight>
              </a:rPr>
              <a:t>Berger, H. Über das Elektrenkephalogramm des Menschen. </a:t>
            </a:r>
            <a:r>
              <a:rPr b="1" i="1" lang="zh-TW">
                <a:solidFill>
                  <a:schemeClr val="dk1"/>
                </a:solidFill>
                <a:highlight>
                  <a:srgbClr val="FFFFFF"/>
                </a:highlight>
              </a:rPr>
              <a:t>Archiv f. Psychiatrie</a:t>
            </a:r>
            <a:r>
              <a:rPr b="1" lang="zh-TW">
                <a:solidFill>
                  <a:schemeClr val="dk1"/>
                </a:solidFill>
                <a:highlight>
                  <a:srgbClr val="FFFFFF"/>
                </a:highlight>
              </a:rPr>
              <a:t> 87, 527–570 (1929). </a:t>
            </a:r>
            <a:r>
              <a:rPr b="1" lang="zh-TW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https://doi.org/10.1007/BF01797193</a:t>
            </a:r>
            <a:r>
              <a:rPr lang="zh-TW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zh-TW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介紹了何謂EEG、定義出alpha和beta波。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  <a:highlight>
                  <a:srgbClr val="FFFFFF"/>
                </a:highlight>
              </a:rPr>
              <a:t>隨後由Edgar Adrian證實alpha rhythms 和光刺激會造成alpha波的改變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9764" y="3166375"/>
            <a:ext cx="1869986" cy="14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23822" y="2853600"/>
            <a:ext cx="1448150" cy="19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575600" y="4568875"/>
            <a:ext cx="1559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001D35"/>
                </a:solidFill>
                <a:highlight>
                  <a:srgbClr val="FFFFFF"/>
                </a:highlight>
              </a:rPr>
              <a:t>Hans Berger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456225" y="4278850"/>
            <a:ext cx="17883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001D35"/>
                </a:solidFill>
                <a:highlight>
                  <a:srgbClr val="FFFFFF"/>
                </a:highlight>
              </a:rPr>
              <a:t>Edgar Adrian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為什麼有雜訊？</a:t>
            </a:r>
            <a:endParaRPr b="1"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11700" y="1373225"/>
            <a:ext cx="8520600" cy="30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我們想記錄的腦電波訊號非常微弱，就像是小聲的耳語。偏偏實驗環境中充滿了許多吵雜的聲音，它們很容易蓋過我們真正想聽的訊號。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這些蓋過大腦訊號的雜音，就是我們所說的雜訊。它們會嚴重影響我們的實驗結果和分析。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EEG 雜訊來源分類</a:t>
            </a:r>
            <a:endParaRPr sz="3600"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11700" y="1524450"/>
            <a:ext cx="3768900" cy="20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生理性雜</a:t>
            </a:r>
            <a:r>
              <a:rPr lang="zh-TW" sz="2400">
                <a:solidFill>
                  <a:srgbClr val="000000"/>
                </a:solidFill>
              </a:rPr>
              <a:t>訊：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眼動、眨眼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心跳（ECG）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肌電（EMG）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5063400" y="1604575"/>
            <a:ext cx="3768900" cy="22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非生理性雜訊：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電源干擾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導線晃動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姿勢變動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電極接觸問題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眼動雜訊與 ERP 影響</a:t>
            </a:r>
            <a:endParaRPr b="1"/>
          </a:p>
        </p:txBody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311700" y="1373225"/>
            <a:ext cx="3608700" cy="30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眨眼（Blink）</a:t>
            </a:r>
            <a:r>
              <a:rPr lang="zh-TW">
                <a:solidFill>
                  <a:schemeClr val="dk1"/>
                </a:solidFill>
              </a:rPr>
              <a:t>：在前額電極產生大幅度干擾波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眼球轉動（Saccade）</a:t>
            </a:r>
            <a:r>
              <a:rPr lang="zh-TW">
                <a:solidFill>
                  <a:schemeClr val="dk1"/>
                </a:solidFill>
              </a:rPr>
              <a:t>：造成眼動電圖（EOG）工件、電位偏移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注視漂移（Drift）</a:t>
            </a:r>
            <a:r>
              <a:rPr lang="zh-TW">
                <a:solidFill>
                  <a:schemeClr val="dk1"/>
                </a:solidFill>
              </a:rPr>
              <a:t>：慢速電位變化，影響基線校正</a:t>
            </a:r>
            <a:endParaRPr/>
          </a:p>
        </p:txBody>
      </p:sp>
      <p:pic>
        <p:nvPicPr>
          <p:cNvPr id="264" name="Google Shape;264;p44" title="截圖 2025-07-16 清晨7.31.5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325" y="1340725"/>
            <a:ext cx="4837976" cy="238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其他生理干擾來源</a:t>
            </a:r>
            <a:endParaRPr b="1"/>
          </a:p>
        </p:txBody>
      </p:sp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311700" y="1152475"/>
            <a:ext cx="80058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心跳（ECG）</a:t>
            </a:r>
            <a:r>
              <a:rPr lang="zh-TW">
                <a:solidFill>
                  <a:schemeClr val="dk1"/>
                </a:solidFill>
              </a:rPr>
              <a:t>：尤其靠近頭部的電極可能接收到心電干擾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肌肉活動（EMG）</a:t>
            </a:r>
            <a:r>
              <a:rPr lang="zh-TW">
                <a:solidFill>
                  <a:schemeClr val="dk1"/>
                </a:solidFill>
              </a:rPr>
              <a:t>：如咀嚼、皺眉，會導致高頻雜訊</a:t>
            </a:r>
            <a:endParaRPr/>
          </a:p>
        </p:txBody>
      </p:sp>
      <p:pic>
        <p:nvPicPr>
          <p:cNvPr id="271" name="Google Shape;271;p45" title="截圖 2025-07-16 清晨7.38.3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050" y="2014675"/>
            <a:ext cx="6583095" cy="28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非生理性干擾與來源</a:t>
            </a:r>
            <a:endParaRPr sz="3600"/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311700" y="1152475"/>
            <a:ext cx="8520600" cy="17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zh-TW" sz="2300">
                <a:solidFill>
                  <a:schemeClr val="dk1"/>
                </a:solidFill>
              </a:rPr>
              <a:t>電源干擾：60Hz（插頭、螢幕、環境光）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zh-TW" sz="2300">
                <a:solidFill>
                  <a:schemeClr val="dk1"/>
                </a:solidFill>
              </a:rPr>
              <a:t>導線移動：機械噪音、電位突變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zh-TW" sz="2300">
                <a:solidFill>
                  <a:schemeClr val="dk1"/>
                </a:solidFill>
              </a:rPr>
              <a:t>受試者動作：頭部/手部微動、坐姿不穩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zh-TW" sz="2300">
                <a:solidFill>
                  <a:schemeClr val="dk1"/>
                </a:solidFill>
              </a:rPr>
              <a:t>人為因素：調整電極、講話、開關門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ERP 雜訊處理重點</a:t>
            </a:r>
            <a:endParaRPr sz="3600"/>
          </a:p>
        </p:txBody>
      </p:sp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重要性：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zh-TW" sz="2100">
                <a:solidFill>
                  <a:schemeClr val="dk1"/>
                </a:solidFill>
              </a:rPr>
              <a:t>完美的數據處理，也無法將充滿雜訊的原始數據變得完美。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zh-TW" sz="2100">
                <a:solidFill>
                  <a:schemeClr val="dk1"/>
                </a:solidFill>
              </a:rPr>
              <a:t>最好的處理方式，就是在雜訊產生前就阻止它。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預防策略：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zh-TW" sz="2100">
                <a:solidFill>
                  <a:schemeClr val="dk1"/>
                </a:solidFill>
              </a:rPr>
              <a:t>受試者指導：在實驗前，耐心教導受試者，並提醒他們在適當的時機眨眼 。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zh-TW" sz="2100">
                <a:solidFill>
                  <a:schemeClr val="dk1"/>
                </a:solidFill>
              </a:rPr>
              <a:t>環境設定：使用屏蔽室，並確保設備接地良好，可以有效減少干擾 。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zh-TW" sz="2100">
                <a:solidFill>
                  <a:schemeClr val="dk1"/>
                </a:solidFill>
              </a:rPr>
              <a:t>設備檢查：確保所有電極都牢固地貼在頭皮上，並且阻抗值低於標準 。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300"/>
              <a:t>ＩＣＡ(</a:t>
            </a:r>
            <a:r>
              <a:rPr lang="zh-TW" sz="3300">
                <a:solidFill>
                  <a:schemeClr val="dk2"/>
                </a:solidFill>
              </a:rPr>
              <a:t>Independent Component Analysis</a:t>
            </a:r>
            <a:r>
              <a:rPr lang="zh-TW" sz="3300"/>
              <a:t>)</a:t>
            </a:r>
            <a:endParaRPr sz="3300"/>
          </a:p>
        </p:txBody>
      </p:sp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在一個混合的訊號裡，找出並分離出一個個獨立的、原始的訊號來源。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400">
                <a:solidFill>
                  <a:schemeClr val="dk1"/>
                </a:solidFill>
              </a:rPr>
              <a:t>原理：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ICA的核心假設：</a:t>
            </a:r>
            <a:r>
              <a:rPr b="1" lang="zh-TW" sz="2400">
                <a:solidFill>
                  <a:schemeClr val="dk1"/>
                </a:solidFill>
              </a:rPr>
              <a:t>大腦訊號</a:t>
            </a:r>
            <a:r>
              <a:rPr lang="zh-TW" sz="2400">
                <a:solidFill>
                  <a:schemeClr val="dk1"/>
                </a:solidFill>
              </a:rPr>
              <a:t>、</a:t>
            </a:r>
            <a:r>
              <a:rPr b="1" lang="zh-TW" sz="2400">
                <a:solidFill>
                  <a:schemeClr val="dk1"/>
                </a:solidFill>
              </a:rPr>
              <a:t>眨眼</a:t>
            </a:r>
            <a:r>
              <a:rPr lang="zh-TW" sz="2400">
                <a:solidFill>
                  <a:schemeClr val="dk1"/>
                </a:solidFill>
              </a:rPr>
              <a:t>、</a:t>
            </a:r>
            <a:r>
              <a:rPr b="1" lang="zh-TW" sz="2400">
                <a:solidFill>
                  <a:schemeClr val="dk1"/>
                </a:solidFill>
              </a:rPr>
              <a:t>心跳</a:t>
            </a:r>
            <a:r>
              <a:rPr lang="zh-TW" sz="2400">
                <a:solidFill>
                  <a:schemeClr val="dk1"/>
                </a:solidFill>
              </a:rPr>
              <a:t>等都是獨立的、非高斯分佈的訊號來源。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ICA演算法會自動尋找這些具有「特殊波形」的獨立成分，並將它們從原始訊號中分離出來。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300"/>
              <a:t>ＩＣＡ(</a:t>
            </a:r>
            <a:r>
              <a:rPr lang="zh-TW" sz="3300">
                <a:solidFill>
                  <a:schemeClr val="dk2"/>
                </a:solidFill>
              </a:rPr>
              <a:t>Independent Component Analysis</a:t>
            </a:r>
            <a:r>
              <a:rPr lang="zh-TW" sz="3300"/>
              <a:t>)</a:t>
            </a:r>
            <a:endParaRPr sz="3300"/>
          </a:p>
        </p:txBody>
      </p:sp>
      <p:sp>
        <p:nvSpPr>
          <p:cNvPr id="295" name="Google Shape;29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步驟一：</a:t>
            </a:r>
            <a:r>
              <a:rPr lang="zh-TW" sz="2400">
                <a:solidFill>
                  <a:schemeClr val="dk1"/>
                </a:solidFill>
              </a:rPr>
              <a:t> 將混合的腦波訊號，分解成數個「獨立成分」。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步驟二：</a:t>
            </a:r>
            <a:r>
              <a:rPr lang="zh-TW" sz="2400">
                <a:solidFill>
                  <a:schemeClr val="dk1"/>
                </a:solidFill>
              </a:rPr>
              <a:t> 辨識出代表「雜訊」的獨立成分，例如：眨眼、心跳或肌肉活動。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步驟三：</a:t>
            </a:r>
            <a:r>
              <a:rPr lang="zh-TW" sz="2400">
                <a:solidFill>
                  <a:schemeClr val="dk1"/>
                </a:solidFill>
              </a:rPr>
              <a:t> 將這些代表雜訊的成分從數據中移除。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步驟四：</a:t>
            </a:r>
            <a:r>
              <a:rPr lang="zh-TW" sz="2400">
                <a:solidFill>
                  <a:schemeClr val="dk1"/>
                </a:solidFill>
              </a:rPr>
              <a:t> 將剩下的「乾淨」成分重新組合，得到一個去除雜訊後的腦波。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20"/>
              <a:t>ＩＣＡ後：</a:t>
            </a:r>
            <a:endParaRPr sz="3620"/>
          </a:p>
        </p:txBody>
      </p:sp>
      <p:sp>
        <p:nvSpPr>
          <p:cNvPr id="301" name="Google Shape;30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移除雜訊成分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重新組合與數據重建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再次檢查與驗證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雜訊處理方法</a:t>
            </a:r>
            <a:endParaRPr sz="3600"/>
          </a:p>
        </p:txBody>
      </p:sp>
      <p:sp>
        <p:nvSpPr>
          <p:cNvPr id="307" name="Google Shape;307;p51"/>
          <p:cNvSpPr txBox="1"/>
          <p:nvPr>
            <p:ph idx="1" type="body"/>
          </p:nvPr>
        </p:nvSpPr>
        <p:spPr>
          <a:xfrm>
            <a:off x="311700" y="1152475"/>
            <a:ext cx="221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訊類型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眨眼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電源干擾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導線晃動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姿勢變動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1"/>
          <p:cNvSpPr txBox="1"/>
          <p:nvPr>
            <p:ph idx="1" type="body"/>
          </p:nvPr>
        </p:nvSpPr>
        <p:spPr>
          <a:xfrm>
            <a:off x="2107150" y="1152475"/>
            <a:ext cx="277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預防方式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教導眨眼時機、試前提醒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使用屏蔽室、接地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線材固定、電極貼牢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輔助靠墊、口頭提醒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09" name="Google Shape;309;p51"/>
          <p:cNvSpPr txBox="1"/>
          <p:nvPr>
            <p:ph idx="1" type="body"/>
          </p:nvPr>
        </p:nvSpPr>
        <p:spPr>
          <a:xfrm>
            <a:off x="5067425" y="1152475"/>
            <a:ext cx="335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</a:rPr>
              <a:t>處理方式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ICA 或手動標記剃除眨眼波形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濾波（Notch filter）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移除受影響 epoch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嘗試重構或刪除異常段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/>
              <a:t>神經元活動</a:t>
            </a:r>
            <a:endParaRPr sz="3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</a:t>
            </a:r>
            <a:endParaRPr/>
          </a:p>
        </p:txBody>
      </p:sp>
      <p:sp>
        <p:nvSpPr>
          <p:cNvPr id="315" name="Google Shape;31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https://www.psychopy.org/download.html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https://openvibe.inria.fr/downloads/</a:t>
            </a:r>
            <a:r>
              <a:rPr lang="zh-TW"/>
              <a:t>  (Win10)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Cygnus：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https://reurl.cc/odrMgQ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3000"/>
              <a:t>神經元如何產生與傳遞電訊號？</a:t>
            </a:r>
            <a:endParaRPr b="1" sz="30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神經元之間靠</a:t>
            </a:r>
            <a:r>
              <a:rPr b="1" lang="zh-TW">
                <a:solidFill>
                  <a:schemeClr val="dk1"/>
                </a:solidFill>
              </a:rPr>
              <a:t>Action Potentials</a:t>
            </a:r>
            <a:r>
              <a:rPr lang="zh-TW">
                <a:solidFill>
                  <a:schemeClr val="dk1"/>
                </a:solidFill>
              </a:rPr>
              <a:t>溝通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電脈衝會導致</a:t>
            </a:r>
            <a:r>
              <a:rPr b="1" lang="zh-TW">
                <a:solidFill>
                  <a:schemeClr val="dk1"/>
                </a:solidFill>
              </a:rPr>
              <a:t>電位變化</a:t>
            </a:r>
            <a:r>
              <a:rPr lang="zh-TW">
                <a:solidFill>
                  <a:schemeClr val="dk1"/>
                </a:solidFill>
              </a:rPr>
              <a:t>，形成可傳遞訊號的基礎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特別以</a:t>
            </a:r>
            <a:r>
              <a:rPr b="1" lang="zh-TW">
                <a:solidFill>
                  <a:schemeClr val="dk1"/>
                </a:solidFill>
              </a:rPr>
              <a:t>錐體細胞（Pyramidal Cell)</a:t>
            </a:r>
            <a:r>
              <a:rPr lang="zh-TW">
                <a:solidFill>
                  <a:schemeClr val="dk1"/>
                </a:solidFill>
              </a:rPr>
              <a:t>在皮質區中最具代表性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15837"/>
            <a:ext cx="3693250" cy="28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524150" y="3853825"/>
            <a:ext cx="34689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圖片來源: https://www.researchgate.net/publication/228601970/figure/fig2/AS:669373823979520@1536602564046/Simplified-diagram-showing-the-structure-of-a-pyramidal-cell-The-neuron-is-divided-into.png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712" y="318575"/>
            <a:ext cx="4869500" cy="45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1220075" y="3599250"/>
            <a:ext cx="2199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800">
                <a:solidFill>
                  <a:schemeClr val="accent1"/>
                </a:solidFill>
              </a:rPr>
              <a:t>安靜時期</a:t>
            </a:r>
            <a:r>
              <a:rPr lang="zh-TW" sz="1800">
                <a:solidFill>
                  <a:schemeClr val="accent1"/>
                </a:solidFill>
              </a:rPr>
              <a:t>：細胞膜內外電位差維持於約 -70 mV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3245713" y="2712100"/>
            <a:ext cx="1641900" cy="891600"/>
          </a:xfrm>
          <a:prstGeom prst="rect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4757213" y="3136125"/>
            <a:ext cx="261000" cy="2610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4552975" y="3871200"/>
            <a:ext cx="22728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給予刺激(如脈衝)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93" name="Google Shape;93;p18"/>
          <p:cNvCxnSpPr>
            <a:stCxn id="92" idx="0"/>
            <a:endCxn id="91" idx="4"/>
          </p:cNvCxnSpPr>
          <p:nvPr/>
        </p:nvCxnSpPr>
        <p:spPr>
          <a:xfrm rot="10800000">
            <a:off x="4887775" y="3397200"/>
            <a:ext cx="801600" cy="474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8"/>
          <p:cNvSpPr txBox="1"/>
          <p:nvPr/>
        </p:nvSpPr>
        <p:spPr>
          <a:xfrm>
            <a:off x="148200" y="1544250"/>
            <a:ext cx="29055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 sz="1800">
                <a:solidFill>
                  <a:schemeClr val="dk1"/>
                </a:solidFill>
              </a:rPr>
              <a:t>極化（Polarization）</a:t>
            </a:r>
            <a:r>
              <a:rPr b="1" lang="zh-TW" sz="1800">
                <a:solidFill>
                  <a:schemeClr val="dk1"/>
                </a:solidFill>
              </a:rPr>
              <a:t>狀態</a:t>
            </a:r>
            <a:r>
              <a:rPr lang="zh-TW" sz="1800">
                <a:solidFill>
                  <a:schemeClr val="dk1"/>
                </a:solidFill>
              </a:rPr>
              <a:t>：細胞膜兩側電荷分布不均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錐體細胞的</a:t>
            </a:r>
            <a:r>
              <a:rPr b="1" lang="zh-TW" sz="1800">
                <a:solidFill>
                  <a:schemeClr val="dk1"/>
                </a:solidFill>
              </a:rPr>
              <a:t>頂樹突到胞體軸心整體</a:t>
            </a:r>
            <a:r>
              <a:rPr lang="zh-TW" sz="1800">
                <a:solidFill>
                  <a:schemeClr val="dk1"/>
                </a:solidFill>
              </a:rPr>
              <a:t>都保持極化</a:t>
            </a:r>
            <a:endParaRPr sz="1800"/>
          </a:p>
        </p:txBody>
      </p:sp>
      <p:sp>
        <p:nvSpPr>
          <p:cNvPr id="95" name="Google Shape;95;p1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神經元的靜止狀態</a:t>
            </a:r>
            <a:endParaRPr b="1" sz="3000"/>
          </a:p>
        </p:txBody>
      </p:sp>
      <p:sp>
        <p:nvSpPr>
          <p:cNvPr id="96" name="Google Shape;96;p18"/>
          <p:cNvSpPr txBox="1"/>
          <p:nvPr/>
        </p:nvSpPr>
        <p:spPr>
          <a:xfrm>
            <a:off x="1965250" y="4520925"/>
            <a:ext cx="70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圖片來源: https://www.moleculardevices.com/applications/patch-clamp-electrophysiology/media_1c6efa9f5f7a50e4dab68c492527445b7fdabda54.jpg?width=750&amp;format=jpg&amp;optimize=medium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137" y="253350"/>
            <a:ext cx="4869500" cy="45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5844638" y="3070900"/>
            <a:ext cx="261000" cy="2610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3965775" y="4023450"/>
            <a:ext cx="227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給予刺激(如脈衝)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04" name="Google Shape;104;p19"/>
          <p:cNvCxnSpPr>
            <a:stCxn id="103" idx="0"/>
            <a:endCxn id="102" idx="4"/>
          </p:cNvCxnSpPr>
          <p:nvPr/>
        </p:nvCxnSpPr>
        <p:spPr>
          <a:xfrm flipH="1" rot="10800000">
            <a:off x="5102175" y="3331950"/>
            <a:ext cx="873000" cy="69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9"/>
          <p:cNvSpPr txBox="1"/>
          <p:nvPr/>
        </p:nvSpPr>
        <p:spPr>
          <a:xfrm>
            <a:off x="53700" y="1663750"/>
            <a:ext cx="36240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接收到脈衝時：細胞局部</a:t>
            </a:r>
            <a:r>
              <a:rPr b="1" lang="zh-TW" sz="1800">
                <a:solidFill>
                  <a:schemeClr val="dk1"/>
                </a:solidFill>
              </a:rPr>
              <a:t>去極化（Depolarization）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一端先變化，產生</a:t>
            </a:r>
            <a:r>
              <a:rPr b="1" lang="zh-TW" sz="1800">
                <a:solidFill>
                  <a:schemeClr val="dk1"/>
                </a:solidFill>
              </a:rPr>
              <a:t>電位差</a:t>
            </a:r>
            <a:r>
              <a:rPr lang="zh-TW" sz="1800">
                <a:solidFill>
                  <a:schemeClr val="dk1"/>
                </a:solidFill>
              </a:rPr>
              <a:t> → 形成</a:t>
            </a:r>
            <a:r>
              <a:rPr b="1" lang="zh-TW" sz="1800">
                <a:solidFill>
                  <a:schemeClr val="dk1"/>
                </a:solidFill>
              </a:rPr>
              <a:t>雙極電場（Dipole Field）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電流會沿著細胞內部從一端流向另一端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5975175" y="330575"/>
            <a:ext cx="1280100" cy="2859900"/>
          </a:xfrm>
          <a:prstGeom prst="rect">
            <a:avLst/>
          </a:prstGeom>
          <a:noFill/>
          <a:ln cap="flat" cmpd="sng" w="762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072000" y="11098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800">
                <a:solidFill>
                  <a:srgbClr val="93C47D"/>
                </a:solidFill>
              </a:rPr>
              <a:t>去極化（Depolarization</a:t>
            </a:r>
            <a:r>
              <a:rPr b="1" lang="zh-TW" sz="1800">
                <a:solidFill>
                  <a:srgbClr val="00FF00"/>
                </a:solidFill>
              </a:rPr>
              <a:t>）</a:t>
            </a:r>
            <a:endParaRPr b="1" sz="1800">
              <a:solidFill>
                <a:srgbClr val="00FF00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965250" y="4520925"/>
            <a:ext cx="70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圖片來源: https://www.moleculardevices.com/applications/patch-clamp-electrophysiology/media_1c6efa9f5f7a50e4dab68c492527445b7fdabda54.jpg?width=750&amp;format=jpg&amp;optimize=medium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09" name="Google Shape;109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反應時電位變化</a:t>
            </a:r>
            <a:endParaRPr b="1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突觸後電位大尺度同步產生 EEG 訊號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什麼是突觸後電位（PSPs）？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突觸後電位</a:t>
            </a:r>
            <a:r>
              <a:rPr lang="zh-TW">
                <a:solidFill>
                  <a:schemeClr val="dk1"/>
                </a:solidFill>
              </a:rPr>
              <a:t>是神經元接受來自突觸的輸入後，細胞膜電位的細微變化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分為：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zh-TW" sz="1800">
                <a:solidFill>
                  <a:schemeClr val="dk1"/>
                </a:solidFill>
              </a:rPr>
              <a:t>興奮性突觸後電位（EPSP）</a:t>
            </a:r>
            <a:r>
              <a:rPr lang="zh-TW" sz="1800">
                <a:solidFill>
                  <a:schemeClr val="dk1"/>
                </a:solidFill>
              </a:rPr>
              <a:t>：使膜電位變得更接近閾值（去極化）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zh-TW" sz="1800">
                <a:solidFill>
                  <a:schemeClr val="dk1"/>
                </a:solidFill>
              </a:rPr>
              <a:t>抑制性突觸後電位（IPSP）</a:t>
            </a:r>
            <a:r>
              <a:rPr lang="zh-TW" sz="1800">
                <a:solidFill>
                  <a:schemeClr val="dk1"/>
                </a:solidFill>
              </a:rPr>
              <a:t>：使膜電位遠離閾值（超極化）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</a:rPr>
              <a:t>腦電圖所記錄的不是單一動作電位，而是</a:t>
            </a:r>
            <a:r>
              <a:rPr b="1" lang="zh-TW">
                <a:solidFill>
                  <a:srgbClr val="FF0000"/>
                </a:solidFill>
              </a:rPr>
              <a:t>數百萬神經元突觸後電位的總和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