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C7E7"/>
    <a:srgbClr val="4E95D2"/>
    <a:srgbClr val="172F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>
        <p:scale>
          <a:sx n="122" d="100"/>
          <a:sy n="122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D38F0-6951-56F8-3C7A-A22E4A28E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B04D44-53FB-E5B2-656C-A178129EC0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F8647-B1E2-ECF0-006A-D45822809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3D3FF-AB22-FB41-AEB3-EB02FE66B3B9}" type="datetimeFigureOut">
              <a:rPr lang="en-US" smtClean="0"/>
              <a:t>1/25/25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E5CF7-01EA-825D-4455-82E5DE6F3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C1080-A658-726E-64B5-48CE8E3FD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E9817-B8E2-3741-8F78-B41904C1F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79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B5464-2E00-F54B-C758-48CD05F1A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520051-3EF1-5B4E-BE7D-288762477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8B239-F0BD-8427-B8BE-406D6A147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3D3FF-AB22-FB41-AEB3-EB02FE66B3B9}" type="datetimeFigureOut">
              <a:rPr lang="en-US" smtClean="0"/>
              <a:t>1/25/25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64875-0136-E762-608F-3B83AC998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BB835-B659-DBFF-F80C-91AA7FD8B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E9817-B8E2-3741-8F78-B41904C1F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18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F24329-7AB1-8052-FF6E-7FF17B5319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B006DF-FFDD-B841-FEB4-D28A106AF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5049B-6581-14F4-5F88-C7D844D2E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3D3FF-AB22-FB41-AEB3-EB02FE66B3B9}" type="datetimeFigureOut">
              <a:rPr lang="en-US" smtClean="0"/>
              <a:t>1/25/25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90954-4926-8792-8EB6-E91AD6C67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C407D-9C16-18D0-6B29-FAFBD0AF2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E9817-B8E2-3741-8F78-B41904C1F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672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06E57-F464-D5D7-7B80-590004D7D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99F55-2160-DAA7-E2E0-CFB8AD594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0BB98-5FBC-EDFE-DA6C-C8EF98655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3D3FF-AB22-FB41-AEB3-EB02FE66B3B9}" type="datetimeFigureOut">
              <a:rPr lang="en-US" smtClean="0"/>
              <a:t>1/25/25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95406-BCD9-4D54-C583-C62CBA9DD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3B1AA-DBD8-5072-56F2-E62E387C8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E9817-B8E2-3741-8F78-B41904C1F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8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73358-C4B4-9787-D049-01451EC30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EB129-147B-D284-A268-7B3F04F5F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05211-298A-8BC3-8AA2-D53D0CB23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3D3FF-AB22-FB41-AEB3-EB02FE66B3B9}" type="datetimeFigureOut">
              <a:rPr lang="en-US" smtClean="0"/>
              <a:t>1/25/25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B3024-8380-C09B-D30F-1EAA42E07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F8E0A-B873-8638-9750-CFA72E07F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E9817-B8E2-3741-8F78-B41904C1F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21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25EF4-D6E7-5F8B-3DF9-018480B5B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64B32-0977-FEFE-95F8-E8D77B4715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736298-4CF7-4551-B418-95A1D405A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37CFCC-51DD-9B7F-E2B0-83553F479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3D3FF-AB22-FB41-AEB3-EB02FE66B3B9}" type="datetimeFigureOut">
              <a:rPr lang="en-US" smtClean="0"/>
              <a:t>1/25/25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1D2A1D-E185-7CC8-199C-690777EE6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15C37-A8C3-B88E-D640-50BF11D1D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E9817-B8E2-3741-8F78-B41904C1F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0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FDDA6-1713-2779-FF16-2E11ADC0A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C5939-6AF1-2BDE-33BB-9081F7A09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C948BF-3431-5123-1FFB-A9B36A35C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255D74-4EDC-0060-6EE2-2B114DB444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1A363C-750A-AAB9-9511-12BF9EF904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3E42B4-FEC7-F47D-45FF-2F1299D87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3D3FF-AB22-FB41-AEB3-EB02FE66B3B9}" type="datetimeFigureOut">
              <a:rPr lang="en-US" smtClean="0"/>
              <a:t>1/25/25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A74AFF-0C68-BC4C-4040-B8B3DF6CB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0F172B-5E2D-5632-7BEE-F1874DF44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E9817-B8E2-3741-8F78-B41904C1F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13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23360-5072-E25E-43C6-A94172514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B7A8CD-AA16-08F9-97AB-43998A81E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3D3FF-AB22-FB41-AEB3-EB02FE66B3B9}" type="datetimeFigureOut">
              <a:rPr lang="en-US" smtClean="0"/>
              <a:t>1/25/25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E76553-D7C4-1EF7-CAD6-5E6515C0C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395BDD-1B1C-E552-9CBB-DAC01591C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E9817-B8E2-3741-8F78-B41904C1F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50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A4EE24-BA77-78BF-02DE-3C879780C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3D3FF-AB22-FB41-AEB3-EB02FE66B3B9}" type="datetimeFigureOut">
              <a:rPr lang="en-US" smtClean="0"/>
              <a:t>1/25/25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D3AB4C-91B2-FE66-3DD8-CD1056D72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D769D7-A3D5-873E-9455-85769E3E1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E9817-B8E2-3741-8F78-B41904C1F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62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9EB7-C937-B4F7-5473-C65C45279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009E7-776B-1F99-3951-58F1F74C8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BF2F2-645D-EDA8-D246-58CD76E00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23B4A4-6B36-B51E-382B-70D8B6FEB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3D3FF-AB22-FB41-AEB3-EB02FE66B3B9}" type="datetimeFigureOut">
              <a:rPr lang="en-US" smtClean="0"/>
              <a:t>1/25/25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ADA087-E334-9053-234D-DD21AA773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8F67E-C74A-407C-5F4E-B034AACDB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E9817-B8E2-3741-8F78-B41904C1F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21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82614-4651-A68B-DBE2-78F287502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C2EE28-5B16-94AD-5615-184587569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67CC01-178A-4CE3-1A04-8F8B4D471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4A2E7A-DBC1-3FE6-BDEC-F7E39915C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3D3FF-AB22-FB41-AEB3-EB02FE66B3B9}" type="datetimeFigureOut">
              <a:rPr lang="en-US" smtClean="0"/>
              <a:t>1/25/25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CF1FEA-62F3-6A9B-9311-B9C8F0365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6AF853-F392-975F-C6C4-4FB56321A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E9817-B8E2-3741-8F78-B41904C1F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92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7E0154-4215-036B-96D9-522209847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54C8E-E471-4943-2FA0-84D31744E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24D3C-3EBD-A650-406B-84A9441AFB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F3D3FF-AB22-FB41-AEB3-EB02FE66B3B9}" type="datetimeFigureOut">
              <a:rPr lang="en-US" smtClean="0"/>
              <a:t>1/25/25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5F229-39F4-E461-9317-693C864BB1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DBAA1-9D5F-122D-742F-5669D5E47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FE9817-B8E2-3741-8F78-B41904C1F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881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package" Target="../embeddings/Microsoft_Excel_Worksheet1.xlsx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3" Type="http://schemas.openxmlformats.org/officeDocument/2006/relationships/image" Target="../media/image4.svg"/><Relationship Id="rId21" Type="http://schemas.openxmlformats.org/officeDocument/2006/relationships/image" Target="../media/image22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23" Type="http://schemas.openxmlformats.org/officeDocument/2006/relationships/image" Target="../media/image24.svg"/><Relationship Id="rId10" Type="http://schemas.openxmlformats.org/officeDocument/2006/relationships/image" Target="../media/image11.png"/><Relationship Id="rId19" Type="http://schemas.openxmlformats.org/officeDocument/2006/relationships/image" Target="../media/image20.sv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7" Type="http://schemas.openxmlformats.org/officeDocument/2006/relationships/image" Target="../media/image30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70">
            <a:extLst>
              <a:ext uri="{FF2B5EF4-FFF2-40B4-BE49-F238E27FC236}">
                <a16:creationId xmlns:a16="http://schemas.microsoft.com/office/drawing/2014/main" id="{67A7977E-8D0D-1BAE-D8FE-ED4FDA74DCE4}"/>
              </a:ext>
            </a:extLst>
          </p:cNvPr>
          <p:cNvSpPr txBox="1"/>
          <p:nvPr/>
        </p:nvSpPr>
        <p:spPr>
          <a:xfrm>
            <a:off x="259556" y="844441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b="1" dirty="0">
                <a:solidFill>
                  <a:srgbClr val="4472C4">
                    <a:lumMod val="50000"/>
                  </a:srgbClr>
                </a:solidFill>
                <a:latin typeface="Calibri" panose="020F0502020204030204"/>
              </a:rPr>
              <a:t>Plantilla Proyecto Metodología Tradicional</a:t>
            </a:r>
          </a:p>
        </p:txBody>
      </p:sp>
      <p:sp>
        <p:nvSpPr>
          <p:cNvPr id="5" name="Rectángulo 71">
            <a:extLst>
              <a:ext uri="{FF2B5EF4-FFF2-40B4-BE49-F238E27FC236}">
                <a16:creationId xmlns:a16="http://schemas.microsoft.com/office/drawing/2014/main" id="{E56A40C0-2B5C-02FF-3A2B-453E1A92AC9B}"/>
              </a:ext>
            </a:extLst>
          </p:cNvPr>
          <p:cNvSpPr/>
          <p:nvPr/>
        </p:nvSpPr>
        <p:spPr>
          <a:xfrm>
            <a:off x="369454" y="1353098"/>
            <a:ext cx="644085" cy="255039"/>
          </a:xfrm>
          <a:prstGeom prst="rect">
            <a:avLst/>
          </a:prstGeom>
          <a:solidFill>
            <a:srgbClr val="4472C4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DO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Estado</a:t>
            </a:r>
            <a:r>
              <a:rPr kumimoji="0" lang="es-DO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6" name="Rectángulo 72">
            <a:extLst>
              <a:ext uri="{FF2B5EF4-FFF2-40B4-BE49-F238E27FC236}">
                <a16:creationId xmlns:a16="http://schemas.microsoft.com/office/drawing/2014/main" id="{0524D21C-139B-3AFE-7400-9B4ABAF54146}"/>
              </a:ext>
            </a:extLst>
          </p:cNvPr>
          <p:cNvSpPr/>
          <p:nvPr/>
        </p:nvSpPr>
        <p:spPr>
          <a:xfrm>
            <a:off x="1012070" y="1361875"/>
            <a:ext cx="393193" cy="24122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4472C4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DO" sz="180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7" name="Rectángulo 73">
            <a:extLst>
              <a:ext uri="{FF2B5EF4-FFF2-40B4-BE49-F238E27FC236}">
                <a16:creationId xmlns:a16="http://schemas.microsoft.com/office/drawing/2014/main" id="{ED5597FD-28F3-F1AC-A2DB-D1DDBE36C696}"/>
              </a:ext>
            </a:extLst>
          </p:cNvPr>
          <p:cNvSpPr/>
          <p:nvPr/>
        </p:nvSpPr>
        <p:spPr>
          <a:xfrm>
            <a:off x="6459257" y="1325008"/>
            <a:ext cx="1864936" cy="266445"/>
          </a:xfrm>
          <a:prstGeom prst="rect">
            <a:avLst/>
          </a:prstGeom>
          <a:solidFill>
            <a:srgbClr val="4472C4">
              <a:lumMod val="50000"/>
            </a:srgbClr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DO" sz="12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Patrocionador</a:t>
            </a:r>
            <a:r>
              <a:rPr kumimoji="0" lang="es-DO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Proyecto</a:t>
            </a:r>
          </a:p>
        </p:txBody>
      </p:sp>
      <p:sp>
        <p:nvSpPr>
          <p:cNvPr id="8" name="Rectángulo 74">
            <a:extLst>
              <a:ext uri="{FF2B5EF4-FFF2-40B4-BE49-F238E27FC236}">
                <a16:creationId xmlns:a16="http://schemas.microsoft.com/office/drawing/2014/main" id="{F6A52D84-BC17-28FA-5C72-72FBCC084E85}"/>
              </a:ext>
            </a:extLst>
          </p:cNvPr>
          <p:cNvSpPr/>
          <p:nvPr/>
        </p:nvSpPr>
        <p:spPr>
          <a:xfrm>
            <a:off x="8308233" y="1326600"/>
            <a:ext cx="1685922" cy="25558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4472C4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DO" sz="120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9" name="Elipse 75">
            <a:extLst>
              <a:ext uri="{FF2B5EF4-FFF2-40B4-BE49-F238E27FC236}">
                <a16:creationId xmlns:a16="http://schemas.microsoft.com/office/drawing/2014/main" id="{056824B0-64C7-996B-9A91-78C9198CAD1F}"/>
              </a:ext>
            </a:extLst>
          </p:cNvPr>
          <p:cNvSpPr/>
          <p:nvPr/>
        </p:nvSpPr>
        <p:spPr>
          <a:xfrm>
            <a:off x="1116744" y="1393944"/>
            <a:ext cx="181374" cy="172129"/>
          </a:xfrm>
          <a:prstGeom prst="ellipse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DO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ángulo 76">
            <a:extLst>
              <a:ext uri="{FF2B5EF4-FFF2-40B4-BE49-F238E27FC236}">
                <a16:creationId xmlns:a16="http://schemas.microsoft.com/office/drawing/2014/main" id="{95704151-FA16-DB04-A4EB-8D9835B47A7B}"/>
              </a:ext>
            </a:extLst>
          </p:cNvPr>
          <p:cNvSpPr/>
          <p:nvPr/>
        </p:nvSpPr>
        <p:spPr>
          <a:xfrm>
            <a:off x="1559855" y="1341114"/>
            <a:ext cx="962398" cy="261981"/>
          </a:xfrm>
          <a:prstGeom prst="rect">
            <a:avLst/>
          </a:prstGeom>
          <a:solidFill>
            <a:srgbClr val="4472C4">
              <a:lumMod val="50000"/>
            </a:srgbClr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DO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% Ejecución</a:t>
            </a:r>
          </a:p>
        </p:txBody>
      </p:sp>
      <p:sp>
        <p:nvSpPr>
          <p:cNvPr id="11" name="Rectángulo 77">
            <a:extLst>
              <a:ext uri="{FF2B5EF4-FFF2-40B4-BE49-F238E27FC236}">
                <a16:creationId xmlns:a16="http://schemas.microsoft.com/office/drawing/2014/main" id="{1F4814FD-6E54-9D77-28E5-90E6F457D644}"/>
              </a:ext>
            </a:extLst>
          </p:cNvPr>
          <p:cNvSpPr/>
          <p:nvPr/>
        </p:nvSpPr>
        <p:spPr>
          <a:xfrm>
            <a:off x="2526291" y="1353098"/>
            <a:ext cx="605894" cy="24331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4472C4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DO" sz="1200" b="1" i="0" u="none" strike="noStrike" kern="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CuadroTexto 78">
            <a:extLst>
              <a:ext uri="{FF2B5EF4-FFF2-40B4-BE49-F238E27FC236}">
                <a16:creationId xmlns:a16="http://schemas.microsoft.com/office/drawing/2014/main" id="{B3F4F12E-A6D9-11EC-F62A-705F3A5DA37B}"/>
              </a:ext>
            </a:extLst>
          </p:cNvPr>
          <p:cNvSpPr txBox="1"/>
          <p:nvPr/>
        </p:nvSpPr>
        <p:spPr>
          <a:xfrm>
            <a:off x="342223" y="1798885"/>
            <a:ext cx="210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sz="1200" b="1" dirty="0">
                <a:solidFill>
                  <a:srgbClr val="4472C4">
                    <a:lumMod val="50000"/>
                  </a:srgbClr>
                </a:solidFill>
                <a:latin typeface="Calibri" panose="020F0502020204030204"/>
              </a:rPr>
              <a:t>Programación (Tiempos)</a:t>
            </a:r>
            <a:endParaRPr lang="es-DO" sz="1600" b="1" dirty="0">
              <a:solidFill>
                <a:srgbClr val="4472C4">
                  <a:lumMod val="50000"/>
                </a:srgbClr>
              </a:solidFill>
              <a:latin typeface="Calibri" panose="020F0502020204030204"/>
            </a:endParaRPr>
          </a:p>
        </p:txBody>
      </p:sp>
      <p:sp>
        <p:nvSpPr>
          <p:cNvPr id="13" name="CuadroTexto 79">
            <a:extLst>
              <a:ext uri="{FF2B5EF4-FFF2-40B4-BE49-F238E27FC236}">
                <a16:creationId xmlns:a16="http://schemas.microsoft.com/office/drawing/2014/main" id="{282BB1C9-1FEF-338E-FD95-9D0E5B045701}"/>
              </a:ext>
            </a:extLst>
          </p:cNvPr>
          <p:cNvSpPr txBox="1"/>
          <p:nvPr/>
        </p:nvSpPr>
        <p:spPr>
          <a:xfrm>
            <a:off x="2899229" y="1786528"/>
            <a:ext cx="20502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sz="1200" b="1" dirty="0">
                <a:solidFill>
                  <a:srgbClr val="4472C4">
                    <a:lumMod val="50000"/>
                  </a:srgbClr>
                </a:solidFill>
                <a:latin typeface="Calibri" panose="020F0502020204030204"/>
              </a:rPr>
              <a:t>Presupuesto</a:t>
            </a:r>
            <a:endParaRPr lang="es-DO" b="1" dirty="0">
              <a:solidFill>
                <a:srgbClr val="4472C4">
                  <a:lumMod val="50000"/>
                </a:srgbClr>
              </a:solidFill>
              <a:latin typeface="Calibri" panose="020F0502020204030204"/>
            </a:endParaRPr>
          </a:p>
        </p:txBody>
      </p:sp>
      <p:grpSp>
        <p:nvGrpSpPr>
          <p:cNvPr id="14" name="Grupo 80">
            <a:extLst>
              <a:ext uri="{FF2B5EF4-FFF2-40B4-BE49-F238E27FC236}">
                <a16:creationId xmlns:a16="http://schemas.microsoft.com/office/drawing/2014/main" id="{FAA699B6-947E-A07F-EDDF-DEF10BECBB8E}"/>
              </a:ext>
            </a:extLst>
          </p:cNvPr>
          <p:cNvGrpSpPr/>
          <p:nvPr/>
        </p:nvGrpSpPr>
        <p:grpSpPr>
          <a:xfrm>
            <a:off x="2899345" y="2057416"/>
            <a:ext cx="2770411" cy="1029468"/>
            <a:chOff x="2899345" y="2057416"/>
            <a:chExt cx="2770411" cy="1029468"/>
          </a:xfrm>
        </p:grpSpPr>
        <p:sp>
          <p:nvSpPr>
            <p:cNvPr id="15" name="Rectángulo 81">
              <a:extLst>
                <a:ext uri="{FF2B5EF4-FFF2-40B4-BE49-F238E27FC236}">
                  <a16:creationId xmlns:a16="http://schemas.microsoft.com/office/drawing/2014/main" id="{299BFC3A-8DFE-6922-3D2A-161B027437B1}"/>
                </a:ext>
              </a:extLst>
            </p:cNvPr>
            <p:cNvSpPr/>
            <p:nvPr/>
          </p:nvSpPr>
          <p:spPr>
            <a:xfrm>
              <a:off x="3051754" y="2178669"/>
              <a:ext cx="1475002" cy="249506"/>
            </a:xfrm>
            <a:prstGeom prst="rect">
              <a:avLst/>
            </a:prstGeom>
            <a:solidFill>
              <a:srgbClr val="4472C4">
                <a:lumMod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DO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Presupuesto Aprobado</a:t>
              </a:r>
            </a:p>
          </p:txBody>
        </p:sp>
        <p:sp>
          <p:nvSpPr>
            <p:cNvPr id="16" name="Rectángulo 82">
              <a:extLst>
                <a:ext uri="{FF2B5EF4-FFF2-40B4-BE49-F238E27FC236}">
                  <a16:creationId xmlns:a16="http://schemas.microsoft.com/office/drawing/2014/main" id="{2F06D9F8-0EDE-BA7F-DE00-1781241E7F2F}"/>
                </a:ext>
              </a:extLst>
            </p:cNvPr>
            <p:cNvSpPr/>
            <p:nvPr/>
          </p:nvSpPr>
          <p:spPr>
            <a:xfrm>
              <a:off x="3051753" y="2460956"/>
              <a:ext cx="1475001" cy="249506"/>
            </a:xfrm>
            <a:prstGeom prst="rect">
              <a:avLst/>
            </a:prstGeom>
            <a:solidFill>
              <a:srgbClr val="4472C4">
                <a:lumMod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DO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Presupuesto Ejecutado</a:t>
              </a:r>
            </a:p>
          </p:txBody>
        </p:sp>
        <p:sp>
          <p:nvSpPr>
            <p:cNvPr id="17" name="Rectángulo 83">
              <a:extLst>
                <a:ext uri="{FF2B5EF4-FFF2-40B4-BE49-F238E27FC236}">
                  <a16:creationId xmlns:a16="http://schemas.microsoft.com/office/drawing/2014/main" id="{F7AED878-C7EF-9256-3282-A689E706375A}"/>
                </a:ext>
              </a:extLst>
            </p:cNvPr>
            <p:cNvSpPr/>
            <p:nvPr/>
          </p:nvSpPr>
          <p:spPr>
            <a:xfrm>
              <a:off x="4526754" y="2464355"/>
              <a:ext cx="1011648" cy="230256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rgbClr val="4472C4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DO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$</a:t>
              </a:r>
            </a:p>
          </p:txBody>
        </p:sp>
        <p:sp>
          <p:nvSpPr>
            <p:cNvPr id="18" name="Rectángulo 84">
              <a:extLst>
                <a:ext uri="{FF2B5EF4-FFF2-40B4-BE49-F238E27FC236}">
                  <a16:creationId xmlns:a16="http://schemas.microsoft.com/office/drawing/2014/main" id="{2F47FB1B-6552-5D99-3B60-1F8136490EBB}"/>
                </a:ext>
              </a:extLst>
            </p:cNvPr>
            <p:cNvSpPr/>
            <p:nvPr/>
          </p:nvSpPr>
          <p:spPr>
            <a:xfrm>
              <a:off x="4526756" y="2188207"/>
              <a:ext cx="1011648" cy="223312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rgbClr val="4472C4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DO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$</a:t>
              </a:r>
            </a:p>
          </p:txBody>
        </p:sp>
        <p:sp>
          <p:nvSpPr>
            <p:cNvPr id="19" name="Rectángulo: esquinas redondeadas 85">
              <a:extLst>
                <a:ext uri="{FF2B5EF4-FFF2-40B4-BE49-F238E27FC236}">
                  <a16:creationId xmlns:a16="http://schemas.microsoft.com/office/drawing/2014/main" id="{E06D7C1F-64E0-7B17-F44B-98EB4CB8E50B}"/>
                </a:ext>
              </a:extLst>
            </p:cNvPr>
            <p:cNvSpPr/>
            <p:nvPr/>
          </p:nvSpPr>
          <p:spPr>
            <a:xfrm>
              <a:off x="2899345" y="2057416"/>
              <a:ext cx="2770411" cy="1029468"/>
            </a:xfrm>
            <a:prstGeom prst="roundRect">
              <a:avLst/>
            </a:prstGeom>
            <a:noFill/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DO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ángulo 86">
              <a:extLst>
                <a:ext uri="{FF2B5EF4-FFF2-40B4-BE49-F238E27FC236}">
                  <a16:creationId xmlns:a16="http://schemas.microsoft.com/office/drawing/2014/main" id="{339AEDA6-00AB-32BA-FF92-A7899DA5B024}"/>
                </a:ext>
              </a:extLst>
            </p:cNvPr>
            <p:cNvSpPr/>
            <p:nvPr/>
          </p:nvSpPr>
          <p:spPr>
            <a:xfrm>
              <a:off x="3051753" y="2730231"/>
              <a:ext cx="1475859" cy="249506"/>
            </a:xfrm>
            <a:prstGeom prst="rect">
              <a:avLst/>
            </a:prstGeom>
            <a:solidFill>
              <a:srgbClr val="4472C4">
                <a:lumMod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DO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Desviación Presupuesto</a:t>
              </a:r>
            </a:p>
          </p:txBody>
        </p:sp>
        <p:sp>
          <p:nvSpPr>
            <p:cNvPr id="21" name="Rectángulo 87">
              <a:extLst>
                <a:ext uri="{FF2B5EF4-FFF2-40B4-BE49-F238E27FC236}">
                  <a16:creationId xmlns:a16="http://schemas.microsoft.com/office/drawing/2014/main" id="{78F5E78E-CCAD-AD2C-0427-7E3D18CFCBAA}"/>
                </a:ext>
              </a:extLst>
            </p:cNvPr>
            <p:cNvSpPr/>
            <p:nvPr/>
          </p:nvSpPr>
          <p:spPr>
            <a:xfrm>
              <a:off x="4526754" y="2740339"/>
              <a:ext cx="1011648" cy="228654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rgbClr val="4472C4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DO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$</a:t>
              </a:r>
              <a:endParaRPr kumimoji="0" lang="es-DO" sz="180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" name="Grupo 88">
            <a:extLst>
              <a:ext uri="{FF2B5EF4-FFF2-40B4-BE49-F238E27FC236}">
                <a16:creationId xmlns:a16="http://schemas.microsoft.com/office/drawing/2014/main" id="{14962FBC-8C38-2BB9-EB27-987DACF56008}"/>
              </a:ext>
            </a:extLst>
          </p:cNvPr>
          <p:cNvGrpSpPr/>
          <p:nvPr/>
        </p:nvGrpSpPr>
        <p:grpSpPr>
          <a:xfrm>
            <a:off x="384012" y="2057415"/>
            <a:ext cx="2286001" cy="1029468"/>
            <a:chOff x="384012" y="2057415"/>
            <a:chExt cx="2286001" cy="1029468"/>
          </a:xfrm>
        </p:grpSpPr>
        <p:sp>
          <p:nvSpPr>
            <p:cNvPr id="23" name="Rectángulo 89">
              <a:extLst>
                <a:ext uri="{FF2B5EF4-FFF2-40B4-BE49-F238E27FC236}">
                  <a16:creationId xmlns:a16="http://schemas.microsoft.com/office/drawing/2014/main" id="{B4D57303-FD7F-75A5-36F4-29486193C7BB}"/>
                </a:ext>
              </a:extLst>
            </p:cNvPr>
            <p:cNvSpPr/>
            <p:nvPr/>
          </p:nvSpPr>
          <p:spPr>
            <a:xfrm>
              <a:off x="500052" y="2166239"/>
              <a:ext cx="1161775" cy="255039"/>
            </a:xfrm>
            <a:prstGeom prst="rect">
              <a:avLst/>
            </a:prstGeom>
            <a:solidFill>
              <a:srgbClr val="4472C4">
                <a:lumMod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DO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Fecha Inicio</a:t>
              </a:r>
            </a:p>
          </p:txBody>
        </p:sp>
        <p:sp>
          <p:nvSpPr>
            <p:cNvPr id="24" name="Rectángulo 90">
              <a:extLst>
                <a:ext uri="{FF2B5EF4-FFF2-40B4-BE49-F238E27FC236}">
                  <a16:creationId xmlns:a16="http://schemas.microsoft.com/office/drawing/2014/main" id="{94545ED5-8319-21C1-70B3-7D89403482E3}"/>
                </a:ext>
              </a:extLst>
            </p:cNvPr>
            <p:cNvSpPr/>
            <p:nvPr/>
          </p:nvSpPr>
          <p:spPr>
            <a:xfrm>
              <a:off x="500052" y="2448526"/>
              <a:ext cx="1161775" cy="255039"/>
            </a:xfrm>
            <a:prstGeom prst="rect">
              <a:avLst/>
            </a:prstGeom>
            <a:solidFill>
              <a:srgbClr val="4472C4">
                <a:lumMod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DO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Fecha Fin</a:t>
              </a:r>
            </a:p>
          </p:txBody>
        </p:sp>
        <p:sp>
          <p:nvSpPr>
            <p:cNvPr id="25" name="Rectángulo 91">
              <a:extLst>
                <a:ext uri="{FF2B5EF4-FFF2-40B4-BE49-F238E27FC236}">
                  <a16:creationId xmlns:a16="http://schemas.microsoft.com/office/drawing/2014/main" id="{1AE0674C-CF7D-BBA7-7CD8-30FD1C64542C}"/>
                </a:ext>
              </a:extLst>
            </p:cNvPr>
            <p:cNvSpPr/>
            <p:nvPr/>
          </p:nvSpPr>
          <p:spPr>
            <a:xfrm>
              <a:off x="1657897" y="2460472"/>
              <a:ext cx="918330" cy="234139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rgbClr val="4472C4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DO" sz="180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ángulo 92">
              <a:extLst>
                <a:ext uri="{FF2B5EF4-FFF2-40B4-BE49-F238E27FC236}">
                  <a16:creationId xmlns:a16="http://schemas.microsoft.com/office/drawing/2014/main" id="{96900A21-9388-3A0E-56E2-EE0CBFA536F0}"/>
                </a:ext>
              </a:extLst>
            </p:cNvPr>
            <p:cNvSpPr/>
            <p:nvPr/>
          </p:nvSpPr>
          <p:spPr>
            <a:xfrm>
              <a:off x="1657898" y="2173298"/>
              <a:ext cx="918330" cy="238221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rgbClr val="4472C4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DO" sz="105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Rectángulo: esquinas redondeadas 93">
              <a:extLst>
                <a:ext uri="{FF2B5EF4-FFF2-40B4-BE49-F238E27FC236}">
                  <a16:creationId xmlns:a16="http://schemas.microsoft.com/office/drawing/2014/main" id="{501B3D01-5DC8-8960-F4BE-43E01068D45B}"/>
                </a:ext>
              </a:extLst>
            </p:cNvPr>
            <p:cNvSpPr/>
            <p:nvPr/>
          </p:nvSpPr>
          <p:spPr>
            <a:xfrm>
              <a:off x="384012" y="2057415"/>
              <a:ext cx="2286001" cy="1029468"/>
            </a:xfrm>
            <a:prstGeom prst="roundRect">
              <a:avLst/>
            </a:prstGeom>
            <a:noFill/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DO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Rectángulo 94">
              <a:extLst>
                <a:ext uri="{FF2B5EF4-FFF2-40B4-BE49-F238E27FC236}">
                  <a16:creationId xmlns:a16="http://schemas.microsoft.com/office/drawing/2014/main" id="{7906B07F-7A77-F8D1-910B-ED42474D61B7}"/>
                </a:ext>
              </a:extLst>
            </p:cNvPr>
            <p:cNvSpPr/>
            <p:nvPr/>
          </p:nvSpPr>
          <p:spPr>
            <a:xfrm>
              <a:off x="496122" y="2732349"/>
              <a:ext cx="1161775" cy="255039"/>
            </a:xfrm>
            <a:prstGeom prst="rect">
              <a:avLst/>
            </a:prstGeom>
            <a:solidFill>
              <a:srgbClr val="4472C4">
                <a:lumMod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DO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Desviación Fechas</a:t>
              </a:r>
            </a:p>
          </p:txBody>
        </p:sp>
        <p:sp>
          <p:nvSpPr>
            <p:cNvPr id="29" name="Rectángulo 95">
              <a:extLst>
                <a:ext uri="{FF2B5EF4-FFF2-40B4-BE49-F238E27FC236}">
                  <a16:creationId xmlns:a16="http://schemas.microsoft.com/office/drawing/2014/main" id="{94E5C683-8149-6BF5-9F19-16C09BFF097E}"/>
                </a:ext>
              </a:extLst>
            </p:cNvPr>
            <p:cNvSpPr/>
            <p:nvPr/>
          </p:nvSpPr>
          <p:spPr>
            <a:xfrm>
              <a:off x="1653967" y="2736376"/>
              <a:ext cx="918330" cy="24208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rgbClr val="4472C4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DO" sz="180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0" name="Rectángulo: esquinas redondeadas 96">
            <a:extLst>
              <a:ext uri="{FF2B5EF4-FFF2-40B4-BE49-F238E27FC236}">
                <a16:creationId xmlns:a16="http://schemas.microsoft.com/office/drawing/2014/main" id="{E4016554-141D-CEB8-004F-44E7510604BF}"/>
              </a:ext>
            </a:extLst>
          </p:cNvPr>
          <p:cNvSpPr/>
          <p:nvPr/>
        </p:nvSpPr>
        <p:spPr>
          <a:xfrm>
            <a:off x="352980" y="4446430"/>
            <a:ext cx="5307152" cy="2058678"/>
          </a:xfrm>
          <a:prstGeom prst="roundRect">
            <a:avLst/>
          </a:prstGeom>
          <a:noFill/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DO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CuadroTexto 97">
            <a:extLst>
              <a:ext uri="{FF2B5EF4-FFF2-40B4-BE49-F238E27FC236}">
                <a16:creationId xmlns:a16="http://schemas.microsoft.com/office/drawing/2014/main" id="{77ECEA13-CD0C-CA3B-CDCF-3884A108130A}"/>
              </a:ext>
            </a:extLst>
          </p:cNvPr>
          <p:cNvSpPr txBox="1"/>
          <p:nvPr/>
        </p:nvSpPr>
        <p:spPr>
          <a:xfrm>
            <a:off x="352980" y="4195396"/>
            <a:ext cx="3030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sz="1200" b="1" dirty="0">
                <a:solidFill>
                  <a:srgbClr val="4472C4">
                    <a:lumMod val="50000"/>
                  </a:srgbClr>
                </a:solidFill>
                <a:latin typeface="Calibri" panose="020F0502020204030204"/>
              </a:rPr>
              <a:t>Cronograma de Trabajo (Hito en Ejecución)</a:t>
            </a:r>
            <a:endParaRPr lang="es-DO" sz="1600" b="1" dirty="0">
              <a:solidFill>
                <a:srgbClr val="4472C4">
                  <a:lumMod val="50000"/>
                </a:srgbClr>
              </a:solidFill>
              <a:latin typeface="Calibri" panose="020F0502020204030204"/>
            </a:endParaRPr>
          </a:p>
        </p:txBody>
      </p:sp>
      <p:grpSp>
        <p:nvGrpSpPr>
          <p:cNvPr id="32" name="Grupo 98">
            <a:extLst>
              <a:ext uri="{FF2B5EF4-FFF2-40B4-BE49-F238E27FC236}">
                <a16:creationId xmlns:a16="http://schemas.microsoft.com/office/drawing/2014/main" id="{3AD7A9F3-193A-D158-0FDF-124C1CADA3B0}"/>
              </a:ext>
            </a:extLst>
          </p:cNvPr>
          <p:cNvGrpSpPr/>
          <p:nvPr/>
        </p:nvGrpSpPr>
        <p:grpSpPr>
          <a:xfrm>
            <a:off x="5899088" y="2056891"/>
            <a:ext cx="2770411" cy="1029468"/>
            <a:chOff x="2899345" y="2057416"/>
            <a:chExt cx="2770411" cy="1029468"/>
          </a:xfrm>
        </p:grpSpPr>
        <p:sp>
          <p:nvSpPr>
            <p:cNvPr id="33" name="Rectángulo 99">
              <a:extLst>
                <a:ext uri="{FF2B5EF4-FFF2-40B4-BE49-F238E27FC236}">
                  <a16:creationId xmlns:a16="http://schemas.microsoft.com/office/drawing/2014/main" id="{81F3BD0F-0EA1-3FFF-C291-C54360C2F51F}"/>
                </a:ext>
              </a:extLst>
            </p:cNvPr>
            <p:cNvSpPr/>
            <p:nvPr/>
          </p:nvSpPr>
          <p:spPr>
            <a:xfrm>
              <a:off x="3051754" y="2167911"/>
              <a:ext cx="1475000" cy="249506"/>
            </a:xfrm>
            <a:prstGeom prst="rect">
              <a:avLst/>
            </a:prstGeom>
            <a:solidFill>
              <a:srgbClr val="4472C4">
                <a:lumMod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DO" sz="105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Resp</a:t>
              </a:r>
              <a:r>
                <a:rPr kumimoji="0" lang="es-DO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. Levantamiento</a:t>
              </a:r>
            </a:p>
          </p:txBody>
        </p:sp>
        <p:sp>
          <p:nvSpPr>
            <p:cNvPr id="34" name="Rectángulo 100">
              <a:extLst>
                <a:ext uri="{FF2B5EF4-FFF2-40B4-BE49-F238E27FC236}">
                  <a16:creationId xmlns:a16="http://schemas.microsoft.com/office/drawing/2014/main" id="{F122E371-8162-AE6A-7017-576507835D65}"/>
                </a:ext>
              </a:extLst>
            </p:cNvPr>
            <p:cNvSpPr/>
            <p:nvPr/>
          </p:nvSpPr>
          <p:spPr>
            <a:xfrm>
              <a:off x="3051753" y="2450198"/>
              <a:ext cx="1475001" cy="249506"/>
            </a:xfrm>
            <a:prstGeom prst="rect">
              <a:avLst/>
            </a:prstGeom>
            <a:solidFill>
              <a:srgbClr val="4472C4">
                <a:lumMod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DO" sz="105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Resp</a:t>
              </a:r>
              <a:r>
                <a:rPr kumimoji="0" lang="es-DO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. Desarrollo</a:t>
              </a:r>
            </a:p>
          </p:txBody>
        </p:sp>
        <p:sp>
          <p:nvSpPr>
            <p:cNvPr id="35" name="Rectángulo 101">
              <a:extLst>
                <a:ext uri="{FF2B5EF4-FFF2-40B4-BE49-F238E27FC236}">
                  <a16:creationId xmlns:a16="http://schemas.microsoft.com/office/drawing/2014/main" id="{97565F7A-1C44-B4DC-B069-C7BD3C53A650}"/>
                </a:ext>
              </a:extLst>
            </p:cNvPr>
            <p:cNvSpPr/>
            <p:nvPr/>
          </p:nvSpPr>
          <p:spPr>
            <a:xfrm>
              <a:off x="4526754" y="2455584"/>
              <a:ext cx="1011648" cy="23208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rgbClr val="4472C4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DO" sz="100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Rectángulo 102">
              <a:extLst>
                <a:ext uri="{FF2B5EF4-FFF2-40B4-BE49-F238E27FC236}">
                  <a16:creationId xmlns:a16="http://schemas.microsoft.com/office/drawing/2014/main" id="{4B5124D0-E515-238C-85F6-232E9C925844}"/>
                </a:ext>
              </a:extLst>
            </p:cNvPr>
            <p:cNvSpPr/>
            <p:nvPr/>
          </p:nvSpPr>
          <p:spPr>
            <a:xfrm>
              <a:off x="4526756" y="2179193"/>
              <a:ext cx="1011648" cy="232851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rgbClr val="4472C4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DO" sz="105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Rectángulo: esquinas redondeadas 103">
              <a:extLst>
                <a:ext uri="{FF2B5EF4-FFF2-40B4-BE49-F238E27FC236}">
                  <a16:creationId xmlns:a16="http://schemas.microsoft.com/office/drawing/2014/main" id="{FDA7F67D-B00A-3925-A290-52A750B981EE}"/>
                </a:ext>
              </a:extLst>
            </p:cNvPr>
            <p:cNvSpPr/>
            <p:nvPr/>
          </p:nvSpPr>
          <p:spPr>
            <a:xfrm>
              <a:off x="2899345" y="2057416"/>
              <a:ext cx="2770411" cy="1029468"/>
            </a:xfrm>
            <a:prstGeom prst="roundRect">
              <a:avLst/>
            </a:prstGeom>
            <a:noFill/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DO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Rectángulo 104">
              <a:extLst>
                <a:ext uri="{FF2B5EF4-FFF2-40B4-BE49-F238E27FC236}">
                  <a16:creationId xmlns:a16="http://schemas.microsoft.com/office/drawing/2014/main" id="{20E8574F-6851-2E7E-851B-9B9702A52039}"/>
                </a:ext>
              </a:extLst>
            </p:cNvPr>
            <p:cNvSpPr/>
            <p:nvPr/>
          </p:nvSpPr>
          <p:spPr>
            <a:xfrm>
              <a:off x="3051753" y="2730231"/>
              <a:ext cx="1475859" cy="249506"/>
            </a:xfrm>
            <a:prstGeom prst="rect">
              <a:avLst/>
            </a:prstGeom>
            <a:solidFill>
              <a:srgbClr val="4472C4">
                <a:lumMod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DO" sz="10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Resp</a:t>
              </a:r>
              <a:r>
                <a:rPr kumimoji="0" lang="es-DO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. Certificación AP</a:t>
              </a:r>
            </a:p>
          </p:txBody>
        </p:sp>
        <p:sp>
          <p:nvSpPr>
            <p:cNvPr id="39" name="Rectángulo 105">
              <a:extLst>
                <a:ext uri="{FF2B5EF4-FFF2-40B4-BE49-F238E27FC236}">
                  <a16:creationId xmlns:a16="http://schemas.microsoft.com/office/drawing/2014/main" id="{00901B58-2101-63B9-1F5D-EAD7BBAB246B}"/>
                </a:ext>
              </a:extLst>
            </p:cNvPr>
            <p:cNvSpPr/>
            <p:nvPr/>
          </p:nvSpPr>
          <p:spPr>
            <a:xfrm>
              <a:off x="4526754" y="2732485"/>
              <a:ext cx="1011648" cy="23208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rgbClr val="4472C4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DO" sz="180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0" name="CuadroTexto 106">
            <a:extLst>
              <a:ext uri="{FF2B5EF4-FFF2-40B4-BE49-F238E27FC236}">
                <a16:creationId xmlns:a16="http://schemas.microsoft.com/office/drawing/2014/main" id="{C9D8F82D-0AFA-954B-8C54-23D9F9250891}"/>
              </a:ext>
            </a:extLst>
          </p:cNvPr>
          <p:cNvSpPr txBox="1"/>
          <p:nvPr/>
        </p:nvSpPr>
        <p:spPr>
          <a:xfrm>
            <a:off x="5884006" y="1804306"/>
            <a:ext cx="20502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sz="1200" b="1" dirty="0">
                <a:solidFill>
                  <a:srgbClr val="4472C4">
                    <a:lumMod val="50000"/>
                  </a:srgbClr>
                </a:solidFill>
                <a:latin typeface="Calibri" panose="020F0502020204030204"/>
              </a:rPr>
              <a:t>Equipo Trabajo</a:t>
            </a:r>
            <a:endParaRPr lang="es-DO" b="1" dirty="0">
              <a:solidFill>
                <a:srgbClr val="4472C4">
                  <a:lumMod val="50000"/>
                </a:srgbClr>
              </a:solidFill>
              <a:latin typeface="Calibri" panose="020F0502020204030204"/>
            </a:endParaRPr>
          </a:p>
        </p:txBody>
      </p:sp>
      <p:sp>
        <p:nvSpPr>
          <p:cNvPr id="41" name="CuadroTexto 107">
            <a:extLst>
              <a:ext uri="{FF2B5EF4-FFF2-40B4-BE49-F238E27FC236}">
                <a16:creationId xmlns:a16="http://schemas.microsoft.com/office/drawing/2014/main" id="{2633543E-294B-AC87-5006-2A26D4EA2078}"/>
              </a:ext>
            </a:extLst>
          </p:cNvPr>
          <p:cNvSpPr txBox="1"/>
          <p:nvPr/>
        </p:nvSpPr>
        <p:spPr>
          <a:xfrm>
            <a:off x="10282525" y="137605"/>
            <a:ext cx="12416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sz="900" b="1" dirty="0">
                <a:solidFill>
                  <a:srgbClr val="4472C4">
                    <a:lumMod val="50000"/>
                  </a:srgbClr>
                </a:solidFill>
                <a:latin typeface="Calibri" panose="020F0502020204030204"/>
              </a:rPr>
              <a:t>Leyenda Ejecuciones</a:t>
            </a:r>
            <a:endParaRPr lang="es-DO" sz="1100" b="1" dirty="0">
              <a:solidFill>
                <a:srgbClr val="4472C4">
                  <a:lumMod val="50000"/>
                </a:srgbClr>
              </a:solidFill>
              <a:latin typeface="Calibri" panose="020F0502020204030204"/>
            </a:endParaRPr>
          </a:p>
        </p:txBody>
      </p:sp>
      <p:grpSp>
        <p:nvGrpSpPr>
          <p:cNvPr id="42" name="Grupo 108">
            <a:extLst>
              <a:ext uri="{FF2B5EF4-FFF2-40B4-BE49-F238E27FC236}">
                <a16:creationId xmlns:a16="http://schemas.microsoft.com/office/drawing/2014/main" id="{F383219C-5B08-8FF6-2A9B-41FF23E1C4A6}"/>
              </a:ext>
            </a:extLst>
          </p:cNvPr>
          <p:cNvGrpSpPr/>
          <p:nvPr/>
        </p:nvGrpSpPr>
        <p:grpSpPr>
          <a:xfrm>
            <a:off x="10047945" y="353057"/>
            <a:ext cx="1641612" cy="938572"/>
            <a:chOff x="9251155" y="271482"/>
            <a:chExt cx="1828801" cy="1066886"/>
          </a:xfrm>
        </p:grpSpPr>
        <p:sp>
          <p:nvSpPr>
            <p:cNvPr id="43" name="Rectángulo 109">
              <a:extLst>
                <a:ext uri="{FF2B5EF4-FFF2-40B4-BE49-F238E27FC236}">
                  <a16:creationId xmlns:a16="http://schemas.microsoft.com/office/drawing/2014/main" id="{1BFB6471-4D21-5A75-46EB-3FD07C304418}"/>
                </a:ext>
              </a:extLst>
            </p:cNvPr>
            <p:cNvSpPr/>
            <p:nvPr/>
          </p:nvSpPr>
          <p:spPr>
            <a:xfrm>
              <a:off x="9331111" y="392736"/>
              <a:ext cx="1291646" cy="249506"/>
            </a:xfrm>
            <a:prstGeom prst="rect">
              <a:avLst/>
            </a:prstGeom>
            <a:solidFill>
              <a:srgbClr val="4472C4">
                <a:lumMod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DO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Normal / Esperado</a:t>
              </a:r>
            </a:p>
          </p:txBody>
        </p:sp>
        <p:sp>
          <p:nvSpPr>
            <p:cNvPr id="44" name="Rectángulo 110">
              <a:extLst>
                <a:ext uri="{FF2B5EF4-FFF2-40B4-BE49-F238E27FC236}">
                  <a16:creationId xmlns:a16="http://schemas.microsoft.com/office/drawing/2014/main" id="{C578EE7F-5C2A-EC8D-C003-CCC987C734EA}"/>
                </a:ext>
              </a:extLst>
            </p:cNvPr>
            <p:cNvSpPr/>
            <p:nvPr/>
          </p:nvSpPr>
          <p:spPr>
            <a:xfrm>
              <a:off x="9331111" y="675023"/>
              <a:ext cx="1291646" cy="249506"/>
            </a:xfrm>
            <a:prstGeom prst="rect">
              <a:avLst/>
            </a:prstGeom>
            <a:solidFill>
              <a:srgbClr val="4472C4">
                <a:lumMod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DO" sz="7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Potencial Alerta / Riesgo</a:t>
              </a:r>
            </a:p>
          </p:txBody>
        </p:sp>
        <p:sp>
          <p:nvSpPr>
            <p:cNvPr id="45" name="Rectángulo 111">
              <a:extLst>
                <a:ext uri="{FF2B5EF4-FFF2-40B4-BE49-F238E27FC236}">
                  <a16:creationId xmlns:a16="http://schemas.microsoft.com/office/drawing/2014/main" id="{BC2A0D23-4D02-A04B-1189-0977A555F4A3}"/>
                </a:ext>
              </a:extLst>
            </p:cNvPr>
            <p:cNvSpPr/>
            <p:nvPr/>
          </p:nvSpPr>
          <p:spPr>
            <a:xfrm>
              <a:off x="10627225" y="686244"/>
              <a:ext cx="376531" cy="23208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rgbClr val="4472C4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DO" sz="100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Rectángulo 112">
              <a:extLst>
                <a:ext uri="{FF2B5EF4-FFF2-40B4-BE49-F238E27FC236}">
                  <a16:creationId xmlns:a16="http://schemas.microsoft.com/office/drawing/2014/main" id="{F56E0EC4-3EA4-9D8D-E102-9B9F601A45A0}"/>
                </a:ext>
              </a:extLst>
            </p:cNvPr>
            <p:cNvSpPr/>
            <p:nvPr/>
          </p:nvSpPr>
          <p:spPr>
            <a:xfrm>
              <a:off x="10622757" y="402404"/>
              <a:ext cx="380999" cy="234554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rgbClr val="4472C4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DO" sz="105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Rectángulo: esquinas redondeadas 113">
              <a:extLst>
                <a:ext uri="{FF2B5EF4-FFF2-40B4-BE49-F238E27FC236}">
                  <a16:creationId xmlns:a16="http://schemas.microsoft.com/office/drawing/2014/main" id="{45448C54-447E-5F21-5AF6-D90FF13DE910}"/>
                </a:ext>
              </a:extLst>
            </p:cNvPr>
            <p:cNvSpPr/>
            <p:nvPr/>
          </p:nvSpPr>
          <p:spPr>
            <a:xfrm>
              <a:off x="9251155" y="271482"/>
              <a:ext cx="1828801" cy="1066886"/>
            </a:xfrm>
            <a:prstGeom prst="roundRect">
              <a:avLst/>
            </a:prstGeom>
            <a:noFill/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DO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Rectángulo 114">
              <a:extLst>
                <a:ext uri="{FF2B5EF4-FFF2-40B4-BE49-F238E27FC236}">
                  <a16:creationId xmlns:a16="http://schemas.microsoft.com/office/drawing/2014/main" id="{33329C6A-BF90-7C8B-89F2-03ED5B44AC00}"/>
                </a:ext>
              </a:extLst>
            </p:cNvPr>
            <p:cNvSpPr/>
            <p:nvPr/>
          </p:nvSpPr>
          <p:spPr>
            <a:xfrm>
              <a:off x="9331110" y="944298"/>
              <a:ext cx="1291647" cy="249506"/>
            </a:xfrm>
            <a:prstGeom prst="rect">
              <a:avLst/>
            </a:prstGeom>
            <a:solidFill>
              <a:srgbClr val="4472C4">
                <a:lumMod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DO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Retraso / Desviación</a:t>
              </a:r>
            </a:p>
          </p:txBody>
        </p:sp>
        <p:sp>
          <p:nvSpPr>
            <p:cNvPr id="49" name="Rectángulo 115">
              <a:extLst>
                <a:ext uri="{FF2B5EF4-FFF2-40B4-BE49-F238E27FC236}">
                  <a16:creationId xmlns:a16="http://schemas.microsoft.com/office/drawing/2014/main" id="{01A44ED3-BBE7-459D-ADE8-BE2C60B60CE8}"/>
                </a:ext>
              </a:extLst>
            </p:cNvPr>
            <p:cNvSpPr/>
            <p:nvPr/>
          </p:nvSpPr>
          <p:spPr>
            <a:xfrm>
              <a:off x="10622757" y="954315"/>
              <a:ext cx="376531" cy="232082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rgbClr val="4472C4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DO" sz="180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Elipse 116">
              <a:extLst>
                <a:ext uri="{FF2B5EF4-FFF2-40B4-BE49-F238E27FC236}">
                  <a16:creationId xmlns:a16="http://schemas.microsoft.com/office/drawing/2014/main" id="{0196A020-ECA4-E67F-8FBA-1883A88A5826}"/>
                </a:ext>
              </a:extLst>
            </p:cNvPr>
            <p:cNvSpPr/>
            <p:nvPr/>
          </p:nvSpPr>
          <p:spPr>
            <a:xfrm>
              <a:off x="10714320" y="437874"/>
              <a:ext cx="181374" cy="172129"/>
            </a:xfrm>
            <a:prstGeom prst="ellipse">
              <a:avLst/>
            </a:prstGeom>
            <a:solidFill>
              <a:srgbClr val="00B05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DO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Elipse 117">
              <a:extLst>
                <a:ext uri="{FF2B5EF4-FFF2-40B4-BE49-F238E27FC236}">
                  <a16:creationId xmlns:a16="http://schemas.microsoft.com/office/drawing/2014/main" id="{F7DDF253-B2AF-2ACE-F0CB-6C093D1DFFAB}"/>
                </a:ext>
              </a:extLst>
            </p:cNvPr>
            <p:cNvSpPr/>
            <p:nvPr/>
          </p:nvSpPr>
          <p:spPr>
            <a:xfrm>
              <a:off x="10714320" y="706246"/>
              <a:ext cx="181374" cy="172129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DO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Elipse 118">
              <a:extLst>
                <a:ext uri="{FF2B5EF4-FFF2-40B4-BE49-F238E27FC236}">
                  <a16:creationId xmlns:a16="http://schemas.microsoft.com/office/drawing/2014/main" id="{BC3DBBAE-5145-B930-CA1B-F75646C12D54}"/>
                </a:ext>
              </a:extLst>
            </p:cNvPr>
            <p:cNvSpPr/>
            <p:nvPr/>
          </p:nvSpPr>
          <p:spPr>
            <a:xfrm>
              <a:off x="10714320" y="977666"/>
              <a:ext cx="181374" cy="17212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DO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3" name="Rectángulo 119">
            <a:extLst>
              <a:ext uri="{FF2B5EF4-FFF2-40B4-BE49-F238E27FC236}">
                <a16:creationId xmlns:a16="http://schemas.microsoft.com/office/drawing/2014/main" id="{E7B2AB32-F0E3-322F-4FCA-5B407A15DFFA}"/>
              </a:ext>
            </a:extLst>
          </p:cNvPr>
          <p:cNvSpPr/>
          <p:nvPr/>
        </p:nvSpPr>
        <p:spPr>
          <a:xfrm>
            <a:off x="3280558" y="1341114"/>
            <a:ext cx="1312077" cy="261981"/>
          </a:xfrm>
          <a:prstGeom prst="rect">
            <a:avLst/>
          </a:prstGeom>
          <a:solidFill>
            <a:srgbClr val="4472C4">
              <a:lumMod val="50000"/>
            </a:srgbClr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DO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Gerente Proyecto</a:t>
            </a:r>
          </a:p>
        </p:txBody>
      </p:sp>
      <p:sp>
        <p:nvSpPr>
          <p:cNvPr id="54" name="Rectángulo 120">
            <a:extLst>
              <a:ext uri="{FF2B5EF4-FFF2-40B4-BE49-F238E27FC236}">
                <a16:creationId xmlns:a16="http://schemas.microsoft.com/office/drawing/2014/main" id="{908F215C-401E-1DC2-E501-6DE3DB62687C}"/>
              </a:ext>
            </a:extLst>
          </p:cNvPr>
          <p:cNvSpPr/>
          <p:nvPr/>
        </p:nvSpPr>
        <p:spPr>
          <a:xfrm>
            <a:off x="4589234" y="1353098"/>
            <a:ext cx="1689625" cy="236343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4472C4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DO" sz="1200" b="1" i="0" u="none" strike="noStrike" kern="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ángulo: esquinas redondeadas 121">
            <a:extLst>
              <a:ext uri="{FF2B5EF4-FFF2-40B4-BE49-F238E27FC236}">
                <a16:creationId xmlns:a16="http://schemas.microsoft.com/office/drawing/2014/main" id="{36F52886-52C1-BD16-4D35-C910D81E7D26}"/>
              </a:ext>
            </a:extLst>
          </p:cNvPr>
          <p:cNvSpPr/>
          <p:nvPr/>
        </p:nvSpPr>
        <p:spPr>
          <a:xfrm>
            <a:off x="384012" y="3399048"/>
            <a:ext cx="5319367" cy="763538"/>
          </a:xfrm>
          <a:prstGeom prst="roundRect">
            <a:avLst/>
          </a:prstGeom>
          <a:noFill/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DO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CuadroTexto 122">
            <a:extLst>
              <a:ext uri="{FF2B5EF4-FFF2-40B4-BE49-F238E27FC236}">
                <a16:creationId xmlns:a16="http://schemas.microsoft.com/office/drawing/2014/main" id="{391D9535-6AB1-E2A5-CFF6-878DB1894202}"/>
              </a:ext>
            </a:extLst>
          </p:cNvPr>
          <p:cNvSpPr txBox="1"/>
          <p:nvPr/>
        </p:nvSpPr>
        <p:spPr>
          <a:xfrm>
            <a:off x="358924" y="3137007"/>
            <a:ext cx="2352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sz="1200" b="1" dirty="0">
                <a:solidFill>
                  <a:srgbClr val="4472C4">
                    <a:lumMod val="50000"/>
                  </a:srgbClr>
                </a:solidFill>
                <a:latin typeface="Calibri" panose="020F0502020204030204"/>
              </a:rPr>
              <a:t>Alcance</a:t>
            </a:r>
            <a:endParaRPr lang="es-DO" sz="1600" b="1" dirty="0">
              <a:solidFill>
                <a:srgbClr val="4472C4">
                  <a:lumMod val="50000"/>
                </a:srgbClr>
              </a:solidFill>
              <a:latin typeface="Calibri" panose="020F0502020204030204"/>
            </a:endParaRPr>
          </a:p>
        </p:txBody>
      </p:sp>
      <p:sp>
        <p:nvSpPr>
          <p:cNvPr id="57" name="Rectángulo: esquinas redondeadas 123">
            <a:extLst>
              <a:ext uri="{FF2B5EF4-FFF2-40B4-BE49-F238E27FC236}">
                <a16:creationId xmlns:a16="http://schemas.microsoft.com/office/drawing/2014/main" id="{79F4BF2B-2116-4B15-4B06-346A4E862DDA}"/>
              </a:ext>
            </a:extLst>
          </p:cNvPr>
          <p:cNvSpPr/>
          <p:nvPr/>
        </p:nvSpPr>
        <p:spPr>
          <a:xfrm>
            <a:off x="8871938" y="2060234"/>
            <a:ext cx="2783104" cy="1026125"/>
          </a:xfrm>
          <a:prstGeom prst="roundRect">
            <a:avLst/>
          </a:prstGeom>
          <a:noFill/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DO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CuadroTexto 124">
            <a:extLst>
              <a:ext uri="{FF2B5EF4-FFF2-40B4-BE49-F238E27FC236}">
                <a16:creationId xmlns:a16="http://schemas.microsoft.com/office/drawing/2014/main" id="{488CC687-719F-F7D0-A753-02E8E127CC9A}"/>
              </a:ext>
            </a:extLst>
          </p:cNvPr>
          <p:cNvSpPr txBox="1"/>
          <p:nvPr/>
        </p:nvSpPr>
        <p:spPr>
          <a:xfrm>
            <a:off x="8836479" y="1804454"/>
            <a:ext cx="2352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sz="1200" b="1" dirty="0" err="1">
                <a:solidFill>
                  <a:srgbClr val="4472C4">
                    <a:lumMod val="50000"/>
                  </a:srgbClr>
                </a:solidFill>
                <a:latin typeface="Calibri" panose="020F0502020204030204"/>
              </a:rPr>
              <a:t>Stakeholders</a:t>
            </a:r>
            <a:endParaRPr lang="es-DO" sz="1600" b="1" dirty="0">
              <a:solidFill>
                <a:srgbClr val="4472C4">
                  <a:lumMod val="50000"/>
                </a:srgbClr>
              </a:solidFill>
              <a:latin typeface="Calibri" panose="020F0502020204030204"/>
            </a:endParaRPr>
          </a:p>
        </p:txBody>
      </p:sp>
      <p:sp>
        <p:nvSpPr>
          <p:cNvPr id="59" name="CuadroTexto 125">
            <a:extLst>
              <a:ext uri="{FF2B5EF4-FFF2-40B4-BE49-F238E27FC236}">
                <a16:creationId xmlns:a16="http://schemas.microsoft.com/office/drawing/2014/main" id="{1E9A10BE-C0F1-2F36-4462-9D5298C46970}"/>
              </a:ext>
            </a:extLst>
          </p:cNvPr>
          <p:cNvSpPr txBox="1"/>
          <p:nvPr/>
        </p:nvSpPr>
        <p:spPr>
          <a:xfrm>
            <a:off x="5860098" y="3145505"/>
            <a:ext cx="2352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sz="1200" b="1" dirty="0">
                <a:solidFill>
                  <a:srgbClr val="4472C4">
                    <a:lumMod val="50000"/>
                  </a:srgbClr>
                </a:solidFill>
                <a:latin typeface="Calibri" panose="020F0502020204030204"/>
              </a:rPr>
              <a:t>Premisas</a:t>
            </a:r>
            <a:endParaRPr lang="es-DO" sz="1600" b="1" dirty="0">
              <a:solidFill>
                <a:srgbClr val="4472C4">
                  <a:lumMod val="50000"/>
                </a:srgbClr>
              </a:solidFill>
              <a:latin typeface="Calibri" panose="020F0502020204030204"/>
            </a:endParaRPr>
          </a:p>
        </p:txBody>
      </p:sp>
      <p:grpSp>
        <p:nvGrpSpPr>
          <p:cNvPr id="60" name="Grupo 126">
            <a:extLst>
              <a:ext uri="{FF2B5EF4-FFF2-40B4-BE49-F238E27FC236}">
                <a16:creationId xmlns:a16="http://schemas.microsoft.com/office/drawing/2014/main" id="{B866171B-EE27-856C-2556-8EAE3F32DC9F}"/>
              </a:ext>
            </a:extLst>
          </p:cNvPr>
          <p:cNvGrpSpPr/>
          <p:nvPr/>
        </p:nvGrpSpPr>
        <p:grpSpPr>
          <a:xfrm>
            <a:off x="5868612" y="3398398"/>
            <a:ext cx="2831361" cy="1166514"/>
            <a:chOff x="5903092" y="4446094"/>
            <a:chExt cx="2831361" cy="1166514"/>
          </a:xfrm>
        </p:grpSpPr>
        <p:sp>
          <p:nvSpPr>
            <p:cNvPr id="61" name="Rectángulo: esquinas redondeadas 127">
              <a:extLst>
                <a:ext uri="{FF2B5EF4-FFF2-40B4-BE49-F238E27FC236}">
                  <a16:creationId xmlns:a16="http://schemas.microsoft.com/office/drawing/2014/main" id="{EDD0D61B-D15E-9697-78EB-4A949A90139C}"/>
                </a:ext>
              </a:extLst>
            </p:cNvPr>
            <p:cNvSpPr/>
            <p:nvPr/>
          </p:nvSpPr>
          <p:spPr>
            <a:xfrm>
              <a:off x="5903092" y="4446094"/>
              <a:ext cx="2831361" cy="1166514"/>
            </a:xfrm>
            <a:prstGeom prst="roundRect">
              <a:avLst/>
            </a:prstGeom>
            <a:noFill/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DO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Rectángulo 128">
              <a:extLst>
                <a:ext uri="{FF2B5EF4-FFF2-40B4-BE49-F238E27FC236}">
                  <a16:creationId xmlns:a16="http://schemas.microsoft.com/office/drawing/2014/main" id="{79DF54A7-F794-CF7B-8F2C-5790020D5D25}"/>
                </a:ext>
              </a:extLst>
            </p:cNvPr>
            <p:cNvSpPr/>
            <p:nvPr/>
          </p:nvSpPr>
          <p:spPr>
            <a:xfrm>
              <a:off x="6018766" y="4547858"/>
              <a:ext cx="1224021" cy="255039"/>
            </a:xfrm>
            <a:prstGeom prst="rect">
              <a:avLst/>
            </a:prstGeom>
            <a:solidFill>
              <a:srgbClr val="4472C4">
                <a:lumMod val="50000"/>
              </a:srgbClr>
            </a:solidFill>
            <a:ln w="12700" cap="flat" cmpd="sng" algn="ctr">
              <a:solidFill>
                <a:srgbClr val="4472C4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DO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Supuestos</a:t>
              </a:r>
            </a:p>
          </p:txBody>
        </p:sp>
        <p:sp>
          <p:nvSpPr>
            <p:cNvPr id="63" name="Rectángulo 129">
              <a:extLst>
                <a:ext uri="{FF2B5EF4-FFF2-40B4-BE49-F238E27FC236}">
                  <a16:creationId xmlns:a16="http://schemas.microsoft.com/office/drawing/2014/main" id="{4A63CB0D-A51D-6087-5996-43794DA4D413}"/>
                </a:ext>
              </a:extLst>
            </p:cNvPr>
            <p:cNvSpPr/>
            <p:nvPr/>
          </p:nvSpPr>
          <p:spPr>
            <a:xfrm>
              <a:off x="6031123" y="4791075"/>
              <a:ext cx="1224021" cy="717141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rgbClr val="4472C4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DO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64" name="Rectángulo 130">
              <a:extLst>
                <a:ext uri="{FF2B5EF4-FFF2-40B4-BE49-F238E27FC236}">
                  <a16:creationId xmlns:a16="http://schemas.microsoft.com/office/drawing/2014/main" id="{3BDA93E9-9964-2460-5E87-486E39E6C20F}"/>
                </a:ext>
              </a:extLst>
            </p:cNvPr>
            <p:cNvSpPr/>
            <p:nvPr/>
          </p:nvSpPr>
          <p:spPr>
            <a:xfrm>
              <a:off x="7255144" y="4547858"/>
              <a:ext cx="1339568" cy="255039"/>
            </a:xfrm>
            <a:prstGeom prst="rect">
              <a:avLst/>
            </a:prstGeom>
            <a:solidFill>
              <a:srgbClr val="4472C4">
                <a:lumMod val="50000"/>
              </a:srgbClr>
            </a:solidFill>
            <a:ln w="12700" cap="flat" cmpd="sng" algn="ctr">
              <a:solidFill>
                <a:srgbClr val="4472C4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DO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Restricciones</a:t>
              </a:r>
            </a:p>
          </p:txBody>
        </p:sp>
        <p:sp>
          <p:nvSpPr>
            <p:cNvPr id="65" name="Rectángulo 131">
              <a:extLst>
                <a:ext uri="{FF2B5EF4-FFF2-40B4-BE49-F238E27FC236}">
                  <a16:creationId xmlns:a16="http://schemas.microsoft.com/office/drawing/2014/main" id="{E1EEEB2B-2C1C-3CDE-3AD0-F4A00D907512}"/>
                </a:ext>
              </a:extLst>
            </p:cNvPr>
            <p:cNvSpPr/>
            <p:nvPr/>
          </p:nvSpPr>
          <p:spPr>
            <a:xfrm>
              <a:off x="7263658" y="4791022"/>
              <a:ext cx="1331054" cy="717141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rgbClr val="4472C4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DO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</a:p>
          </p:txBody>
        </p:sp>
      </p:grpSp>
      <p:sp>
        <p:nvSpPr>
          <p:cNvPr id="66" name="Rectángulo: esquinas redondeadas 132">
            <a:extLst>
              <a:ext uri="{FF2B5EF4-FFF2-40B4-BE49-F238E27FC236}">
                <a16:creationId xmlns:a16="http://schemas.microsoft.com/office/drawing/2014/main" id="{2B4F9144-21DA-2225-937A-BDFADFAC49F0}"/>
              </a:ext>
            </a:extLst>
          </p:cNvPr>
          <p:cNvSpPr/>
          <p:nvPr/>
        </p:nvSpPr>
        <p:spPr>
          <a:xfrm>
            <a:off x="8836479" y="3398398"/>
            <a:ext cx="2831361" cy="3106710"/>
          </a:xfrm>
          <a:prstGeom prst="roundRect">
            <a:avLst/>
          </a:prstGeom>
          <a:noFill/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DO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CuadroTexto 133">
            <a:extLst>
              <a:ext uri="{FF2B5EF4-FFF2-40B4-BE49-F238E27FC236}">
                <a16:creationId xmlns:a16="http://schemas.microsoft.com/office/drawing/2014/main" id="{78741679-1BCC-AF46-C949-C39C539DA3FA}"/>
              </a:ext>
            </a:extLst>
          </p:cNvPr>
          <p:cNvSpPr txBox="1"/>
          <p:nvPr/>
        </p:nvSpPr>
        <p:spPr>
          <a:xfrm>
            <a:off x="8836479" y="3136397"/>
            <a:ext cx="28313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sz="1200" b="1" dirty="0">
                <a:solidFill>
                  <a:srgbClr val="4472C4">
                    <a:lumMod val="50000"/>
                  </a:srgbClr>
                </a:solidFill>
                <a:latin typeface="Calibri" panose="020F0502020204030204"/>
              </a:rPr>
              <a:t>Consideraciones / Comentarios Generales</a:t>
            </a:r>
            <a:endParaRPr lang="es-DO" sz="1600" b="1" dirty="0">
              <a:solidFill>
                <a:srgbClr val="4472C4">
                  <a:lumMod val="50000"/>
                </a:srgbClr>
              </a:solidFill>
              <a:latin typeface="Calibri" panose="020F0502020204030204"/>
            </a:endParaRPr>
          </a:p>
        </p:txBody>
      </p:sp>
      <p:sp>
        <p:nvSpPr>
          <p:cNvPr id="69" name="CuadroTexto 135">
            <a:extLst>
              <a:ext uri="{FF2B5EF4-FFF2-40B4-BE49-F238E27FC236}">
                <a16:creationId xmlns:a16="http://schemas.microsoft.com/office/drawing/2014/main" id="{DEB7AB7A-909E-CFBF-6075-2F5A936BD686}"/>
              </a:ext>
            </a:extLst>
          </p:cNvPr>
          <p:cNvSpPr txBox="1"/>
          <p:nvPr/>
        </p:nvSpPr>
        <p:spPr>
          <a:xfrm>
            <a:off x="5860098" y="4642234"/>
            <a:ext cx="2352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sz="1200" b="1" dirty="0">
                <a:solidFill>
                  <a:srgbClr val="4472C4">
                    <a:lumMod val="50000"/>
                  </a:srgbClr>
                </a:solidFill>
                <a:latin typeface="Calibri" panose="020F0502020204030204"/>
              </a:rPr>
              <a:t>Riesgos</a:t>
            </a:r>
            <a:endParaRPr lang="es-DO" sz="1600" b="1" dirty="0">
              <a:solidFill>
                <a:srgbClr val="4472C4">
                  <a:lumMod val="50000"/>
                </a:srgbClr>
              </a:solidFill>
              <a:latin typeface="Calibri" panose="020F0502020204030204"/>
            </a:endParaRPr>
          </a:p>
        </p:txBody>
      </p:sp>
      <p:sp>
        <p:nvSpPr>
          <p:cNvPr id="70" name="Rectángulo: esquinas redondeadas 136">
            <a:extLst>
              <a:ext uri="{FF2B5EF4-FFF2-40B4-BE49-F238E27FC236}">
                <a16:creationId xmlns:a16="http://schemas.microsoft.com/office/drawing/2014/main" id="{7B96FD64-B091-CF74-C7AF-B16FE67CA22A}"/>
              </a:ext>
            </a:extLst>
          </p:cNvPr>
          <p:cNvSpPr/>
          <p:nvPr/>
        </p:nvSpPr>
        <p:spPr>
          <a:xfrm>
            <a:off x="5872194" y="4901078"/>
            <a:ext cx="2809696" cy="1604029"/>
          </a:xfrm>
          <a:prstGeom prst="roundRect">
            <a:avLst/>
          </a:prstGeom>
          <a:noFill/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DO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6A0096EF-6B2B-98BB-D4FF-C448B6B611EF}"/>
              </a:ext>
            </a:extLst>
          </p:cNvPr>
          <p:cNvSpPr/>
          <p:nvPr/>
        </p:nvSpPr>
        <p:spPr>
          <a:xfrm>
            <a:off x="352980" y="145957"/>
            <a:ext cx="2698773" cy="5049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Logo </a:t>
            </a:r>
            <a:r>
              <a:rPr lang="en-US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Empresa</a:t>
            </a:r>
            <a:endParaRPr lang="en-US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78" name="Object 77">
            <a:extLst>
              <a:ext uri="{FF2B5EF4-FFF2-40B4-BE49-F238E27FC236}">
                <a16:creationId xmlns:a16="http://schemas.microsoft.com/office/drawing/2014/main" id="{F1223310-3B87-5B7D-6C96-5AF2752ABD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8544277"/>
              </p:ext>
            </p:extLst>
          </p:nvPr>
        </p:nvGraphicFramePr>
        <p:xfrm>
          <a:off x="557908" y="4564913"/>
          <a:ext cx="4894618" cy="18122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842000" imgH="2044700" progId="Excel.Sheet.12">
                  <p:embed/>
                </p:oleObj>
              </mc:Choice>
              <mc:Fallback>
                <p:oleObj name="Worksheet" r:id="rId2" imgW="5842000" imgH="20447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57908" y="4564913"/>
                        <a:ext cx="4894618" cy="18122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" name="Object 82">
            <a:extLst>
              <a:ext uri="{FF2B5EF4-FFF2-40B4-BE49-F238E27FC236}">
                <a16:creationId xmlns:a16="http://schemas.microsoft.com/office/drawing/2014/main" id="{F658201C-E81D-2DC7-78DC-69CE6AD55A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7857862"/>
              </p:ext>
            </p:extLst>
          </p:nvPr>
        </p:nvGraphicFramePr>
        <p:xfrm>
          <a:off x="5996643" y="5036311"/>
          <a:ext cx="2541502" cy="13309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4191000" imgH="1435100" progId="Excel.Sheet.12">
                  <p:embed/>
                </p:oleObj>
              </mc:Choice>
              <mc:Fallback>
                <p:oleObj name="Worksheet" r:id="rId4" imgW="4191000" imgH="14351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96643" y="5036311"/>
                        <a:ext cx="2541502" cy="13309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" name="Rectángulo 128">
            <a:extLst>
              <a:ext uri="{FF2B5EF4-FFF2-40B4-BE49-F238E27FC236}">
                <a16:creationId xmlns:a16="http://schemas.microsoft.com/office/drawing/2014/main" id="{6DA72B6C-CF5A-29FB-C585-948F15D67C90}"/>
              </a:ext>
            </a:extLst>
          </p:cNvPr>
          <p:cNvSpPr/>
          <p:nvPr/>
        </p:nvSpPr>
        <p:spPr>
          <a:xfrm>
            <a:off x="5208538" y="331626"/>
            <a:ext cx="1224021" cy="255039"/>
          </a:xfrm>
          <a:prstGeom prst="rect">
            <a:avLst/>
          </a:prstGeom>
          <a:solidFill>
            <a:srgbClr val="4472C4">
              <a:lumMod val="50000"/>
            </a:srgbClr>
          </a:solidFill>
          <a:ln w="12700" cap="flat" cmpd="sng" algn="ctr">
            <a:solidFill>
              <a:srgbClr val="4472C4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DO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Actividad</a:t>
            </a:r>
          </a:p>
        </p:txBody>
      </p:sp>
      <p:sp>
        <p:nvSpPr>
          <p:cNvPr id="88" name="Rectángulo 128">
            <a:extLst>
              <a:ext uri="{FF2B5EF4-FFF2-40B4-BE49-F238E27FC236}">
                <a16:creationId xmlns:a16="http://schemas.microsoft.com/office/drawing/2014/main" id="{085ED526-73AD-9FC1-2B01-BD43F26E2A82}"/>
              </a:ext>
            </a:extLst>
          </p:cNvPr>
          <p:cNvSpPr/>
          <p:nvPr/>
        </p:nvSpPr>
        <p:spPr>
          <a:xfrm>
            <a:off x="6432559" y="336192"/>
            <a:ext cx="1224021" cy="255039"/>
          </a:xfrm>
          <a:prstGeom prst="rect">
            <a:avLst/>
          </a:prstGeom>
          <a:solidFill>
            <a:srgbClr val="4472C4">
              <a:lumMod val="50000"/>
            </a:srgbClr>
          </a:solidFill>
          <a:ln w="12700" cap="flat" cmpd="sng" algn="ctr">
            <a:solidFill>
              <a:srgbClr val="4472C4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DO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Descripción</a:t>
            </a:r>
          </a:p>
        </p:txBody>
      </p:sp>
      <p:sp>
        <p:nvSpPr>
          <p:cNvPr id="89" name="Rectángulo 128">
            <a:extLst>
              <a:ext uri="{FF2B5EF4-FFF2-40B4-BE49-F238E27FC236}">
                <a16:creationId xmlns:a16="http://schemas.microsoft.com/office/drawing/2014/main" id="{E61EC4CE-DF56-8635-0BD0-AA8E4257EF5A}"/>
              </a:ext>
            </a:extLst>
          </p:cNvPr>
          <p:cNvSpPr/>
          <p:nvPr/>
        </p:nvSpPr>
        <p:spPr>
          <a:xfrm>
            <a:off x="7670850" y="335912"/>
            <a:ext cx="1224021" cy="255039"/>
          </a:xfrm>
          <a:prstGeom prst="rect">
            <a:avLst/>
          </a:prstGeom>
          <a:solidFill>
            <a:srgbClr val="4472C4">
              <a:lumMod val="50000"/>
            </a:srgbClr>
          </a:solidFill>
          <a:ln w="12700" cap="flat" cmpd="sng" algn="ctr">
            <a:solidFill>
              <a:srgbClr val="4472C4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DO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Actividad</a:t>
            </a:r>
          </a:p>
        </p:txBody>
      </p:sp>
    </p:spTree>
    <p:extLst>
      <p:ext uri="{BB962C8B-B14F-4D97-AF65-F5344CB8AC3E}">
        <p14:creationId xmlns:p14="http://schemas.microsoft.com/office/powerpoint/2010/main" val="2145590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51">
            <a:extLst>
              <a:ext uri="{FF2B5EF4-FFF2-40B4-BE49-F238E27FC236}">
                <a16:creationId xmlns:a16="http://schemas.microsoft.com/office/drawing/2014/main" id="{99AFD784-A8AC-9F18-1D34-F1540635DE28}"/>
              </a:ext>
            </a:extLst>
          </p:cNvPr>
          <p:cNvSpPr txBox="1"/>
          <p:nvPr/>
        </p:nvSpPr>
        <p:spPr>
          <a:xfrm>
            <a:off x="283406" y="846839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b="1" dirty="0">
                <a:solidFill>
                  <a:srgbClr val="4472C4">
                    <a:lumMod val="50000"/>
                  </a:srgbClr>
                </a:solidFill>
                <a:latin typeface="Calibri" panose="020F0502020204030204"/>
              </a:rPr>
              <a:t>Plantilla Proyecto Metodología Híbrida</a:t>
            </a:r>
          </a:p>
        </p:txBody>
      </p:sp>
      <p:grpSp>
        <p:nvGrpSpPr>
          <p:cNvPr id="5" name="Grupo 52">
            <a:extLst>
              <a:ext uri="{FF2B5EF4-FFF2-40B4-BE49-F238E27FC236}">
                <a16:creationId xmlns:a16="http://schemas.microsoft.com/office/drawing/2014/main" id="{34570243-0CBE-F208-55C7-ABE113B058BF}"/>
              </a:ext>
            </a:extLst>
          </p:cNvPr>
          <p:cNvGrpSpPr/>
          <p:nvPr/>
        </p:nvGrpSpPr>
        <p:grpSpPr>
          <a:xfrm>
            <a:off x="358696" y="1353098"/>
            <a:ext cx="1864392" cy="609600"/>
            <a:chOff x="564356" y="1531937"/>
            <a:chExt cx="2057400" cy="609600"/>
          </a:xfrm>
        </p:grpSpPr>
        <p:sp>
          <p:nvSpPr>
            <p:cNvPr id="6" name="Rectángulo 53">
              <a:extLst>
                <a:ext uri="{FF2B5EF4-FFF2-40B4-BE49-F238E27FC236}">
                  <a16:creationId xmlns:a16="http://schemas.microsoft.com/office/drawing/2014/main" id="{7B43D51A-F018-3417-BD85-F74A5D364954}"/>
                </a:ext>
              </a:extLst>
            </p:cNvPr>
            <p:cNvSpPr/>
            <p:nvPr/>
          </p:nvSpPr>
          <p:spPr>
            <a:xfrm>
              <a:off x="564356" y="1531937"/>
              <a:ext cx="2057400" cy="60960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rgbClr val="C30C3E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DO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</a:t>
              </a:r>
              <a:r>
                <a:rPr kumimoji="0" lang="es-DO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Duración</a:t>
              </a:r>
            </a:p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DO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 Dic 2021 a Dic 2022 </a:t>
              </a:r>
            </a:p>
          </p:txBody>
        </p:sp>
        <p:pic>
          <p:nvPicPr>
            <p:cNvPr id="7" name="Gráfico 54" descr="Calendario con relleno sólido">
              <a:extLst>
                <a:ext uri="{FF2B5EF4-FFF2-40B4-BE49-F238E27FC236}">
                  <a16:creationId xmlns:a16="http://schemas.microsoft.com/office/drawing/2014/main" id="{760063E0-1D02-B554-45A6-5CFAA7E35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1687" y="1608137"/>
              <a:ext cx="457200" cy="457200"/>
            </a:xfrm>
            <a:prstGeom prst="rect">
              <a:avLst/>
            </a:prstGeom>
          </p:spPr>
        </p:pic>
      </p:grpSp>
      <p:sp>
        <p:nvSpPr>
          <p:cNvPr id="8" name="Rectángulo 55">
            <a:extLst>
              <a:ext uri="{FF2B5EF4-FFF2-40B4-BE49-F238E27FC236}">
                <a16:creationId xmlns:a16="http://schemas.microsoft.com/office/drawing/2014/main" id="{0B10105D-D1A3-6449-499C-B0C3575B9C68}"/>
              </a:ext>
            </a:extLst>
          </p:cNvPr>
          <p:cNvSpPr/>
          <p:nvPr/>
        </p:nvSpPr>
        <p:spPr>
          <a:xfrm>
            <a:off x="2356180" y="1353098"/>
            <a:ext cx="1763467" cy="6096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C30C3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DO" sz="180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Actividades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DO" sz="1100" b="0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49</a:t>
            </a:r>
          </a:p>
        </p:txBody>
      </p:sp>
      <p:grpSp>
        <p:nvGrpSpPr>
          <p:cNvPr id="9" name="Grupo 56">
            <a:extLst>
              <a:ext uri="{FF2B5EF4-FFF2-40B4-BE49-F238E27FC236}">
                <a16:creationId xmlns:a16="http://schemas.microsoft.com/office/drawing/2014/main" id="{19E194E9-FDC1-012C-29CC-45B1D32CA114}"/>
              </a:ext>
            </a:extLst>
          </p:cNvPr>
          <p:cNvGrpSpPr/>
          <p:nvPr/>
        </p:nvGrpSpPr>
        <p:grpSpPr>
          <a:xfrm>
            <a:off x="4252739" y="1353098"/>
            <a:ext cx="2359936" cy="609600"/>
            <a:chOff x="4941556" y="1702631"/>
            <a:chExt cx="2359936" cy="609600"/>
          </a:xfrm>
        </p:grpSpPr>
        <p:sp>
          <p:nvSpPr>
            <p:cNvPr id="10" name="Rectángulo 57">
              <a:extLst>
                <a:ext uri="{FF2B5EF4-FFF2-40B4-BE49-F238E27FC236}">
                  <a16:creationId xmlns:a16="http://schemas.microsoft.com/office/drawing/2014/main" id="{9CAC16E2-C7BF-A717-94E8-53535CB4D462}"/>
                </a:ext>
              </a:extLst>
            </p:cNvPr>
            <p:cNvSpPr/>
            <p:nvPr/>
          </p:nvSpPr>
          <p:spPr>
            <a:xfrm>
              <a:off x="4941556" y="1702631"/>
              <a:ext cx="2359936" cy="60960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rgbClr val="C30C3E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DO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</a:t>
              </a:r>
              <a:r>
                <a:rPr kumimoji="0" lang="es-DO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Semanas Plan./Ejec.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DO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56 / 3</a:t>
              </a:r>
            </a:p>
          </p:txBody>
        </p:sp>
        <p:pic>
          <p:nvPicPr>
            <p:cNvPr id="11" name="Gráfico 58" descr="Completado con relleno sólido">
              <a:extLst>
                <a:ext uri="{FF2B5EF4-FFF2-40B4-BE49-F238E27FC236}">
                  <a16:creationId xmlns:a16="http://schemas.microsoft.com/office/drawing/2014/main" id="{95DF3C90-9DE7-8B2F-CA20-F95B8861B1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06861" y="1760537"/>
              <a:ext cx="434295" cy="533400"/>
            </a:xfrm>
            <a:prstGeom prst="rect">
              <a:avLst/>
            </a:prstGeom>
          </p:spPr>
        </p:pic>
      </p:grpSp>
      <p:grpSp>
        <p:nvGrpSpPr>
          <p:cNvPr id="12" name="Grupo 59">
            <a:extLst>
              <a:ext uri="{FF2B5EF4-FFF2-40B4-BE49-F238E27FC236}">
                <a16:creationId xmlns:a16="http://schemas.microsoft.com/office/drawing/2014/main" id="{8E71146B-ABA0-97D7-90AA-4E72A83FA994}"/>
              </a:ext>
            </a:extLst>
          </p:cNvPr>
          <p:cNvGrpSpPr/>
          <p:nvPr/>
        </p:nvGrpSpPr>
        <p:grpSpPr>
          <a:xfrm>
            <a:off x="6723571" y="1353098"/>
            <a:ext cx="2999565" cy="609600"/>
            <a:chOff x="7470792" y="1702631"/>
            <a:chExt cx="2127520" cy="609600"/>
          </a:xfrm>
        </p:grpSpPr>
        <p:sp>
          <p:nvSpPr>
            <p:cNvPr id="13" name="Rectángulo 60">
              <a:extLst>
                <a:ext uri="{FF2B5EF4-FFF2-40B4-BE49-F238E27FC236}">
                  <a16:creationId xmlns:a16="http://schemas.microsoft.com/office/drawing/2014/main" id="{D0054407-50D4-E629-DF4B-F600EEFF7D13}"/>
                </a:ext>
              </a:extLst>
            </p:cNvPr>
            <p:cNvSpPr/>
            <p:nvPr/>
          </p:nvSpPr>
          <p:spPr>
            <a:xfrm>
              <a:off x="7470792" y="1702631"/>
              <a:ext cx="2127520" cy="60960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rgbClr val="C30C3E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DO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Presupuesto Plan./</a:t>
              </a:r>
              <a:r>
                <a:rPr kumimoji="0" lang="es-DO" sz="1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Ejec</a:t>
              </a:r>
              <a:r>
                <a:rPr kumimoji="0" lang="es-DO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.</a:t>
              </a:r>
              <a:endParaRPr kumimoji="0" lang="es-DO" sz="160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DO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RD$4M / RD$3M</a:t>
              </a:r>
            </a:p>
          </p:txBody>
        </p:sp>
        <p:pic>
          <p:nvPicPr>
            <p:cNvPr id="14" name="Gráfico 61" descr="Monedas con relleno sólido">
              <a:extLst>
                <a:ext uri="{FF2B5EF4-FFF2-40B4-BE49-F238E27FC236}">
                  <a16:creationId xmlns:a16="http://schemas.microsoft.com/office/drawing/2014/main" id="{B84C3399-244A-0365-B471-5DBFE960D5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544533" y="1836737"/>
              <a:ext cx="355646" cy="355646"/>
            </a:xfrm>
            <a:prstGeom prst="rect">
              <a:avLst/>
            </a:prstGeom>
          </p:spPr>
        </p:pic>
      </p:grpSp>
      <p:sp>
        <p:nvSpPr>
          <p:cNvPr id="15" name="Rectángulo 62">
            <a:extLst>
              <a:ext uri="{FF2B5EF4-FFF2-40B4-BE49-F238E27FC236}">
                <a16:creationId xmlns:a16="http://schemas.microsoft.com/office/drawing/2014/main" id="{7DB1D1CA-6596-96B1-881E-66AAB744FE54}"/>
              </a:ext>
            </a:extLst>
          </p:cNvPr>
          <p:cNvSpPr/>
          <p:nvPr/>
        </p:nvSpPr>
        <p:spPr>
          <a:xfrm>
            <a:off x="9834034" y="1353098"/>
            <a:ext cx="1763467" cy="6096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C30C3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DO" sz="180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% Ejecución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DO" sz="180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30%</a:t>
            </a:r>
          </a:p>
        </p:txBody>
      </p:sp>
      <p:pic>
        <p:nvPicPr>
          <p:cNvPr id="16" name="Gráfico 63" descr="Plano con relleno sólido">
            <a:extLst>
              <a:ext uri="{FF2B5EF4-FFF2-40B4-BE49-F238E27FC236}">
                <a16:creationId xmlns:a16="http://schemas.microsoft.com/office/drawing/2014/main" id="{7A555B35-2A7B-85AA-A086-12790283BB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93284" y="1429298"/>
            <a:ext cx="457072" cy="435538"/>
          </a:xfrm>
          <a:prstGeom prst="rect">
            <a:avLst/>
          </a:prstGeom>
        </p:spPr>
      </p:pic>
      <p:pic>
        <p:nvPicPr>
          <p:cNvPr id="17" name="Gráfico 64" descr="Portapapeles parcialmente comprobado con relleno sólido">
            <a:extLst>
              <a:ext uri="{FF2B5EF4-FFF2-40B4-BE49-F238E27FC236}">
                <a16:creationId xmlns:a16="http://schemas.microsoft.com/office/drawing/2014/main" id="{96087868-2213-0A75-3E98-32BD1431291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34032" y="1395724"/>
            <a:ext cx="482623" cy="482623"/>
          </a:xfrm>
          <a:prstGeom prst="rect">
            <a:avLst/>
          </a:prstGeom>
        </p:spPr>
      </p:pic>
      <p:grpSp>
        <p:nvGrpSpPr>
          <p:cNvPr id="18" name="Grupo 65">
            <a:extLst>
              <a:ext uri="{FF2B5EF4-FFF2-40B4-BE49-F238E27FC236}">
                <a16:creationId xmlns:a16="http://schemas.microsoft.com/office/drawing/2014/main" id="{FF42D5C0-0C73-B859-B8C6-B243087ACAC0}"/>
              </a:ext>
            </a:extLst>
          </p:cNvPr>
          <p:cNvGrpSpPr/>
          <p:nvPr/>
        </p:nvGrpSpPr>
        <p:grpSpPr>
          <a:xfrm>
            <a:off x="9935881" y="178625"/>
            <a:ext cx="1661620" cy="954107"/>
            <a:chOff x="9723137" y="132230"/>
            <a:chExt cx="1661620" cy="954107"/>
          </a:xfrm>
        </p:grpSpPr>
        <p:sp>
          <p:nvSpPr>
            <p:cNvPr id="19" name="CuadroTexto 66">
              <a:extLst>
                <a:ext uri="{FF2B5EF4-FFF2-40B4-BE49-F238E27FC236}">
                  <a16:creationId xmlns:a16="http://schemas.microsoft.com/office/drawing/2014/main" id="{87D892CB-5CDC-C4C4-A8C9-FA62A7F9F311}"/>
                </a:ext>
              </a:extLst>
            </p:cNvPr>
            <p:cNvSpPr txBox="1"/>
            <p:nvPr/>
          </p:nvSpPr>
          <p:spPr>
            <a:xfrm>
              <a:off x="9723137" y="132230"/>
              <a:ext cx="1661620" cy="954107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DO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</a:rPr>
                <a:t>Leyenda Ejecuciones</a:t>
              </a:r>
              <a:br>
                <a:rPr kumimoji="0" lang="es-DO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</a:rPr>
              </a:br>
              <a:endParaRPr kumimoji="0" lang="es-DO" sz="100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DO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</a:rPr>
                <a:t>Normal/Esperado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DO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</a:rPr>
                <a:t>Potencial Alerta/Riesgo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DO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</a:rPr>
                <a:t>Retraso/Desviación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DO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</a:rPr>
                <a:t>Proyectado para ejecución</a:t>
              </a:r>
            </a:p>
          </p:txBody>
        </p:sp>
        <p:sp>
          <p:nvSpPr>
            <p:cNvPr id="20" name="Rectángulo 67">
              <a:extLst>
                <a:ext uri="{FF2B5EF4-FFF2-40B4-BE49-F238E27FC236}">
                  <a16:creationId xmlns:a16="http://schemas.microsoft.com/office/drawing/2014/main" id="{764C35C2-E99A-41D9-EA8D-43672470D626}"/>
                </a:ext>
              </a:extLst>
            </p:cNvPr>
            <p:cNvSpPr/>
            <p:nvPr/>
          </p:nvSpPr>
          <p:spPr>
            <a:xfrm>
              <a:off x="11193240" y="501934"/>
              <a:ext cx="76200" cy="76200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DO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ectángulo 68">
              <a:extLst>
                <a:ext uri="{FF2B5EF4-FFF2-40B4-BE49-F238E27FC236}">
                  <a16:creationId xmlns:a16="http://schemas.microsoft.com/office/drawing/2014/main" id="{63345C9A-531F-0F61-C4EA-5A5C1D28625F}"/>
                </a:ext>
              </a:extLst>
            </p:cNvPr>
            <p:cNvSpPr/>
            <p:nvPr/>
          </p:nvSpPr>
          <p:spPr>
            <a:xfrm>
              <a:off x="11193240" y="648686"/>
              <a:ext cx="76200" cy="76200"/>
            </a:xfrm>
            <a:prstGeom prst="rect">
              <a:avLst/>
            </a:prstGeom>
            <a:solidFill>
              <a:srgbClr val="ED7D3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DO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ángulo 69">
              <a:extLst>
                <a:ext uri="{FF2B5EF4-FFF2-40B4-BE49-F238E27FC236}">
                  <a16:creationId xmlns:a16="http://schemas.microsoft.com/office/drawing/2014/main" id="{40C013DD-A1C5-DE8B-21EC-E7066D8919D3}"/>
                </a:ext>
              </a:extLst>
            </p:cNvPr>
            <p:cNvSpPr/>
            <p:nvPr/>
          </p:nvSpPr>
          <p:spPr>
            <a:xfrm>
              <a:off x="11193240" y="795438"/>
              <a:ext cx="76200" cy="76200"/>
            </a:xfrm>
            <a:prstGeom prst="rect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DO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3" name="Grupo 70">
            <a:extLst>
              <a:ext uri="{FF2B5EF4-FFF2-40B4-BE49-F238E27FC236}">
                <a16:creationId xmlns:a16="http://schemas.microsoft.com/office/drawing/2014/main" id="{8A3127D4-72B4-8667-F26B-DBB708E17400}"/>
              </a:ext>
            </a:extLst>
          </p:cNvPr>
          <p:cNvGrpSpPr/>
          <p:nvPr/>
        </p:nvGrpSpPr>
        <p:grpSpPr>
          <a:xfrm>
            <a:off x="4682445" y="2147046"/>
            <a:ext cx="6915056" cy="2285259"/>
            <a:chOff x="6075868" y="2055504"/>
            <a:chExt cx="6915056" cy="2285259"/>
          </a:xfrm>
        </p:grpSpPr>
        <p:sp>
          <p:nvSpPr>
            <p:cNvPr id="24" name="Rectángulo 71">
              <a:extLst>
                <a:ext uri="{FF2B5EF4-FFF2-40B4-BE49-F238E27FC236}">
                  <a16:creationId xmlns:a16="http://schemas.microsoft.com/office/drawing/2014/main" id="{6DDB5AD1-D9C1-2A70-8330-2E210E7A58AD}"/>
                </a:ext>
              </a:extLst>
            </p:cNvPr>
            <p:cNvSpPr/>
            <p:nvPr/>
          </p:nvSpPr>
          <p:spPr>
            <a:xfrm>
              <a:off x="6075868" y="2055504"/>
              <a:ext cx="6915056" cy="2285259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rgbClr val="C30C3E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DO" sz="180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DO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Ejecución de Actividades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DO" sz="160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DO" sz="16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DO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DO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DO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DO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DO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DO" sz="160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DO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</a:t>
              </a:r>
            </a:p>
          </p:txBody>
        </p:sp>
        <p:pic>
          <p:nvPicPr>
            <p:cNvPr id="25" name="Gráfico 72" descr="Diagrama de Gantt con relleno sólido">
              <a:extLst>
                <a:ext uri="{FF2B5EF4-FFF2-40B4-BE49-F238E27FC236}">
                  <a16:creationId xmlns:a16="http://schemas.microsoft.com/office/drawing/2014/main" id="{4E21C9FC-366F-37F4-8C48-BA5E142970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301178" y="2101382"/>
              <a:ext cx="341814" cy="341814"/>
            </a:xfrm>
            <a:prstGeom prst="rect">
              <a:avLst/>
            </a:prstGeom>
          </p:spPr>
        </p:pic>
      </p:grpSp>
      <p:graphicFrame>
        <p:nvGraphicFramePr>
          <p:cNvPr id="26" name="Tabla 105">
            <a:extLst>
              <a:ext uri="{FF2B5EF4-FFF2-40B4-BE49-F238E27FC236}">
                <a16:creationId xmlns:a16="http://schemas.microsoft.com/office/drawing/2014/main" id="{58F5D864-EFEB-A482-25B8-BB807B5999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992337"/>
              </p:ext>
            </p:extLst>
          </p:nvPr>
        </p:nvGraphicFramePr>
        <p:xfrm>
          <a:off x="4901230" y="2509260"/>
          <a:ext cx="6443505" cy="1811228"/>
        </p:xfrm>
        <a:graphic>
          <a:graphicData uri="http://schemas.openxmlformats.org/drawingml/2006/table">
            <a:tbl>
              <a:tblPr firstRow="1" bandRow="1"/>
              <a:tblGrid>
                <a:gridCol w="2998900">
                  <a:extLst>
                    <a:ext uri="{9D8B030D-6E8A-4147-A177-3AD203B41FA5}">
                      <a16:colId xmlns:a16="http://schemas.microsoft.com/office/drawing/2014/main" val="257389298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564530143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64467216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402072775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2191725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56125171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67467314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8471578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66743852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29730483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84436253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412848213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480438499"/>
                    </a:ext>
                  </a:extLst>
                </a:gridCol>
                <a:gridCol w="244205">
                  <a:extLst>
                    <a:ext uri="{9D8B030D-6E8A-4147-A177-3AD203B41FA5}">
                      <a16:colId xmlns:a16="http://schemas.microsoft.com/office/drawing/2014/main" val="3966987222"/>
                    </a:ext>
                  </a:extLst>
                </a:gridCol>
              </a:tblGrid>
              <a:tr h="2153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Abril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D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D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DO" dirty="0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Mayo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D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D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DO" dirty="0"/>
                    </a:p>
                  </a:txBody>
                  <a:tcPr/>
                </a:tc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Junio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DO" sz="12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DO" sz="12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DO" sz="12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DO" sz="12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551223"/>
                  </a:ext>
                </a:extLst>
              </a:tr>
              <a:tr h="2153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Actividad</a:t>
                      </a: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279826"/>
                  </a:ext>
                </a:extLst>
              </a:tr>
              <a:tr h="31820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7837203"/>
                  </a:ext>
                </a:extLst>
              </a:tr>
              <a:tr h="31820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2741871"/>
                  </a:ext>
                </a:extLst>
              </a:tr>
              <a:tr h="3435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78629"/>
                  </a:ext>
                </a:extLst>
              </a:tr>
              <a:tr h="3435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420165"/>
                  </a:ext>
                </a:extLst>
              </a:tr>
            </a:tbl>
          </a:graphicData>
        </a:graphic>
      </p:graphicFrame>
      <p:cxnSp>
        <p:nvCxnSpPr>
          <p:cNvPr id="27" name="Conector recto 74">
            <a:extLst>
              <a:ext uri="{FF2B5EF4-FFF2-40B4-BE49-F238E27FC236}">
                <a16:creationId xmlns:a16="http://schemas.microsoft.com/office/drawing/2014/main" id="{77BAE5B1-FB5F-A1DB-16E8-FD7CBE81CF16}"/>
              </a:ext>
            </a:extLst>
          </p:cNvPr>
          <p:cNvCxnSpPr>
            <a:cxnSpLocks/>
          </p:cNvCxnSpPr>
          <p:nvPr/>
        </p:nvCxnSpPr>
        <p:spPr>
          <a:xfrm>
            <a:off x="8698956" y="2979737"/>
            <a:ext cx="0" cy="1322139"/>
          </a:xfrm>
          <a:prstGeom prst="line">
            <a:avLst/>
          </a:prstGeom>
          <a:noFill/>
          <a:ln w="57150" cap="flat" cmpd="sng" algn="ctr">
            <a:solidFill>
              <a:srgbClr val="4472C4">
                <a:lumMod val="50000"/>
              </a:srgbClr>
            </a:solidFill>
            <a:prstDash val="solid"/>
            <a:miter lim="800000"/>
          </a:ln>
          <a:effectLst/>
        </p:spPr>
      </p:cxnSp>
      <p:sp>
        <p:nvSpPr>
          <p:cNvPr id="28" name="Rectángulo 75">
            <a:extLst>
              <a:ext uri="{FF2B5EF4-FFF2-40B4-BE49-F238E27FC236}">
                <a16:creationId xmlns:a16="http://schemas.microsoft.com/office/drawing/2014/main" id="{2D0D1629-5143-38CF-AFAD-5EF64B6F63C8}"/>
              </a:ext>
            </a:extLst>
          </p:cNvPr>
          <p:cNvSpPr/>
          <p:nvPr/>
        </p:nvSpPr>
        <p:spPr>
          <a:xfrm>
            <a:off x="11400370" y="994233"/>
            <a:ext cx="76200" cy="76200"/>
          </a:xfrm>
          <a:prstGeom prst="rect">
            <a:avLst/>
          </a:prstGeom>
          <a:solidFill>
            <a:srgbClr val="4472C4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DO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9" name="Grupo 76">
            <a:extLst>
              <a:ext uri="{FF2B5EF4-FFF2-40B4-BE49-F238E27FC236}">
                <a16:creationId xmlns:a16="http://schemas.microsoft.com/office/drawing/2014/main" id="{3D205F58-BB89-36BE-3079-738DD440BF69}"/>
              </a:ext>
            </a:extLst>
          </p:cNvPr>
          <p:cNvGrpSpPr/>
          <p:nvPr/>
        </p:nvGrpSpPr>
        <p:grpSpPr>
          <a:xfrm>
            <a:off x="4682443" y="4588607"/>
            <a:ext cx="6915056" cy="1820129"/>
            <a:chOff x="6203896" y="4503737"/>
            <a:chExt cx="5398486" cy="1820129"/>
          </a:xfrm>
        </p:grpSpPr>
        <p:sp>
          <p:nvSpPr>
            <p:cNvPr id="30" name="Rectángulo 77">
              <a:extLst>
                <a:ext uri="{FF2B5EF4-FFF2-40B4-BE49-F238E27FC236}">
                  <a16:creationId xmlns:a16="http://schemas.microsoft.com/office/drawing/2014/main" id="{E00BF4AD-8ACE-264C-108C-45B31CF7DD6F}"/>
                </a:ext>
              </a:extLst>
            </p:cNvPr>
            <p:cNvSpPr/>
            <p:nvPr/>
          </p:nvSpPr>
          <p:spPr>
            <a:xfrm>
              <a:off x="6203896" y="4503737"/>
              <a:ext cx="5398486" cy="1820129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rgbClr val="C30C3E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DO" sz="180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DO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br>
                <a:rPr kumimoji="0" lang="es-DO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s-DO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DO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Consideraciones / Comentarios Generales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DO" sz="160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DO" sz="140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DO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DO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DO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DO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DO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DO" sz="160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DO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</a:t>
              </a:r>
            </a:p>
          </p:txBody>
        </p:sp>
        <p:pic>
          <p:nvPicPr>
            <p:cNvPr id="31" name="Gráfico 78" descr="Agregar comentario con relleno sólido">
              <a:extLst>
                <a:ext uri="{FF2B5EF4-FFF2-40B4-BE49-F238E27FC236}">
                  <a16:creationId xmlns:a16="http://schemas.microsoft.com/office/drawing/2014/main" id="{87A17CA1-EE7D-EAC6-C4D9-45FE74BCB9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222191" y="4578853"/>
              <a:ext cx="404430" cy="404430"/>
            </a:xfrm>
            <a:prstGeom prst="rect">
              <a:avLst/>
            </a:prstGeom>
          </p:spPr>
        </p:pic>
      </p:grpSp>
      <p:grpSp>
        <p:nvGrpSpPr>
          <p:cNvPr id="32" name="Grupo 79">
            <a:extLst>
              <a:ext uri="{FF2B5EF4-FFF2-40B4-BE49-F238E27FC236}">
                <a16:creationId xmlns:a16="http://schemas.microsoft.com/office/drawing/2014/main" id="{D3BA5A26-06BA-5D0B-3706-E359046F84F7}"/>
              </a:ext>
            </a:extLst>
          </p:cNvPr>
          <p:cNvGrpSpPr/>
          <p:nvPr/>
        </p:nvGrpSpPr>
        <p:grpSpPr>
          <a:xfrm>
            <a:off x="326808" y="2148834"/>
            <a:ext cx="2053095" cy="1066800"/>
            <a:chOff x="340189" y="2147443"/>
            <a:chExt cx="2053095" cy="1066800"/>
          </a:xfrm>
        </p:grpSpPr>
        <p:sp>
          <p:nvSpPr>
            <p:cNvPr id="33" name="Rectángulo 80">
              <a:extLst>
                <a:ext uri="{FF2B5EF4-FFF2-40B4-BE49-F238E27FC236}">
                  <a16:creationId xmlns:a16="http://schemas.microsoft.com/office/drawing/2014/main" id="{C1F13429-E079-AF96-3F98-8646A14221AD}"/>
                </a:ext>
              </a:extLst>
            </p:cNvPr>
            <p:cNvSpPr/>
            <p:nvPr/>
          </p:nvSpPr>
          <p:spPr>
            <a:xfrm>
              <a:off x="340189" y="2147443"/>
              <a:ext cx="2053095" cy="106680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DO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Equipo del Proyecto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DO" sz="120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DO" sz="120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4" name="Conector recto 81">
              <a:extLst>
                <a:ext uri="{FF2B5EF4-FFF2-40B4-BE49-F238E27FC236}">
                  <a16:creationId xmlns:a16="http://schemas.microsoft.com/office/drawing/2014/main" id="{0F8CAC2C-2502-C1EB-957E-8DF215BD0D93}"/>
                </a:ext>
              </a:extLst>
            </p:cNvPr>
            <p:cNvCxnSpPr>
              <a:cxnSpLocks/>
            </p:cNvCxnSpPr>
            <p:nvPr/>
          </p:nvCxnSpPr>
          <p:spPr>
            <a:xfrm>
              <a:off x="815896" y="2407151"/>
              <a:ext cx="1267965" cy="0"/>
            </a:xfrm>
            <a:prstGeom prst="line">
              <a:avLst/>
            </a:prstGeom>
            <a:solidFill>
              <a:sysClr val="window" lastClr="FFFFFF">
                <a:lumMod val="85000"/>
              </a:sysClr>
            </a:solidFill>
            <a:ln w="635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pic>
          <p:nvPicPr>
            <p:cNvPr id="35" name="Gráfico 82" descr="Usuarios con relleno sólido">
              <a:extLst>
                <a:ext uri="{FF2B5EF4-FFF2-40B4-BE49-F238E27FC236}">
                  <a16:creationId xmlns:a16="http://schemas.microsoft.com/office/drawing/2014/main" id="{46156F0D-C6CB-3420-5552-506799260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98099" y="2147443"/>
              <a:ext cx="337076" cy="342209"/>
            </a:xfrm>
            <a:prstGeom prst="rect">
              <a:avLst/>
            </a:prstGeom>
          </p:spPr>
        </p:pic>
      </p:grpSp>
      <p:grpSp>
        <p:nvGrpSpPr>
          <p:cNvPr id="36" name="Grupo 83">
            <a:extLst>
              <a:ext uri="{FF2B5EF4-FFF2-40B4-BE49-F238E27FC236}">
                <a16:creationId xmlns:a16="http://schemas.microsoft.com/office/drawing/2014/main" id="{17F0264F-3236-3457-AAD0-F2CD2E3B0EEC}"/>
              </a:ext>
            </a:extLst>
          </p:cNvPr>
          <p:cNvGrpSpPr/>
          <p:nvPr/>
        </p:nvGrpSpPr>
        <p:grpSpPr>
          <a:xfrm>
            <a:off x="2504626" y="2148834"/>
            <a:ext cx="2053095" cy="1074977"/>
            <a:chOff x="340189" y="3386794"/>
            <a:chExt cx="2053095" cy="1074977"/>
          </a:xfrm>
        </p:grpSpPr>
        <p:sp>
          <p:nvSpPr>
            <p:cNvPr id="37" name="Rectángulo 84">
              <a:extLst>
                <a:ext uri="{FF2B5EF4-FFF2-40B4-BE49-F238E27FC236}">
                  <a16:creationId xmlns:a16="http://schemas.microsoft.com/office/drawing/2014/main" id="{6D5569B1-FC46-1F7A-79F1-0E6AAD6D2DE6}"/>
                </a:ext>
              </a:extLst>
            </p:cNvPr>
            <p:cNvSpPr/>
            <p:nvPr/>
          </p:nvSpPr>
          <p:spPr>
            <a:xfrm>
              <a:off x="340189" y="3386794"/>
              <a:ext cx="2053095" cy="1074977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DO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</a:t>
              </a:r>
              <a:r>
                <a:rPr kumimoji="0" lang="es-DO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Stakeholders</a:t>
              </a:r>
              <a:endParaRPr kumimoji="0" lang="es-DO" sz="120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DO" sz="120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DO" sz="120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8" name="Conector recto 85">
              <a:extLst>
                <a:ext uri="{FF2B5EF4-FFF2-40B4-BE49-F238E27FC236}">
                  <a16:creationId xmlns:a16="http://schemas.microsoft.com/office/drawing/2014/main" id="{7EA720A6-161D-89D4-0676-7ECBBA5B8CAE}"/>
                </a:ext>
              </a:extLst>
            </p:cNvPr>
            <p:cNvCxnSpPr>
              <a:cxnSpLocks/>
            </p:cNvCxnSpPr>
            <p:nvPr/>
          </p:nvCxnSpPr>
          <p:spPr>
            <a:xfrm>
              <a:off x="954578" y="3649131"/>
              <a:ext cx="990600" cy="0"/>
            </a:xfrm>
            <a:prstGeom prst="line">
              <a:avLst/>
            </a:prstGeom>
            <a:solidFill>
              <a:sysClr val="window" lastClr="FFFFFF">
                <a:lumMod val="85000"/>
              </a:sysClr>
            </a:solidFill>
            <a:ln w="635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pic>
          <p:nvPicPr>
            <p:cNvPr id="39" name="Gráfico 86" descr="Grupo con relleno sólido">
              <a:extLst>
                <a:ext uri="{FF2B5EF4-FFF2-40B4-BE49-F238E27FC236}">
                  <a16:creationId xmlns:a16="http://schemas.microsoft.com/office/drawing/2014/main" id="{446CB777-D10F-7A50-8CFC-2F2B79562D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42438" y="3426465"/>
              <a:ext cx="431932" cy="287909"/>
            </a:xfrm>
            <a:prstGeom prst="rect">
              <a:avLst/>
            </a:prstGeom>
          </p:spPr>
        </p:pic>
      </p:grpSp>
      <p:sp>
        <p:nvSpPr>
          <p:cNvPr id="40" name="Rectángulo 87">
            <a:extLst>
              <a:ext uri="{FF2B5EF4-FFF2-40B4-BE49-F238E27FC236}">
                <a16:creationId xmlns:a16="http://schemas.microsoft.com/office/drawing/2014/main" id="{21074F48-3633-9549-9C2E-0A487A0AC24C}"/>
              </a:ext>
            </a:extLst>
          </p:cNvPr>
          <p:cNvSpPr/>
          <p:nvPr/>
        </p:nvSpPr>
        <p:spPr>
          <a:xfrm>
            <a:off x="11156156" y="1711550"/>
            <a:ext cx="152400" cy="148763"/>
          </a:xfrm>
          <a:prstGeom prst="rect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DO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1" name="Grupo 88">
            <a:extLst>
              <a:ext uri="{FF2B5EF4-FFF2-40B4-BE49-F238E27FC236}">
                <a16:creationId xmlns:a16="http://schemas.microsoft.com/office/drawing/2014/main" id="{3DC98FB3-BAF4-1824-C407-19AB3B95B900}"/>
              </a:ext>
            </a:extLst>
          </p:cNvPr>
          <p:cNvGrpSpPr/>
          <p:nvPr/>
        </p:nvGrpSpPr>
        <p:grpSpPr>
          <a:xfrm>
            <a:off x="340189" y="4588607"/>
            <a:ext cx="4217533" cy="1820129"/>
            <a:chOff x="2636887" y="3287164"/>
            <a:chExt cx="4217533" cy="1820129"/>
          </a:xfrm>
        </p:grpSpPr>
        <p:grpSp>
          <p:nvGrpSpPr>
            <p:cNvPr id="42" name="Grupo 89">
              <a:extLst>
                <a:ext uri="{FF2B5EF4-FFF2-40B4-BE49-F238E27FC236}">
                  <a16:creationId xmlns:a16="http://schemas.microsoft.com/office/drawing/2014/main" id="{75BEED04-4B9D-C8FF-72E6-A3468DD20872}"/>
                </a:ext>
              </a:extLst>
            </p:cNvPr>
            <p:cNvGrpSpPr/>
            <p:nvPr/>
          </p:nvGrpSpPr>
          <p:grpSpPr>
            <a:xfrm>
              <a:off x="2636887" y="3287164"/>
              <a:ext cx="4217533" cy="1820129"/>
              <a:chOff x="362587" y="2689652"/>
              <a:chExt cx="2401538" cy="858520"/>
            </a:xfrm>
          </p:grpSpPr>
          <p:sp>
            <p:nvSpPr>
              <p:cNvPr id="44" name="Rectángulo 91">
                <a:extLst>
                  <a:ext uri="{FF2B5EF4-FFF2-40B4-BE49-F238E27FC236}">
                    <a16:creationId xmlns:a16="http://schemas.microsoft.com/office/drawing/2014/main" id="{2D25699D-897C-7AB9-9CC3-FF0B6B730852}"/>
                  </a:ext>
                </a:extLst>
              </p:cNvPr>
              <p:cNvSpPr/>
              <p:nvPr/>
            </p:nvSpPr>
            <p:spPr>
              <a:xfrm>
                <a:off x="362587" y="2689652"/>
                <a:ext cx="2401538" cy="858520"/>
              </a:xfrm>
              <a:prstGeom prst="rect">
                <a:avLst/>
              </a:prstGeom>
              <a:solidFill>
                <a:sysClr val="window" lastClr="FFFFFF">
                  <a:lumMod val="95000"/>
                </a:sysClr>
              </a:solidFill>
              <a:ln w="12700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  <p:txBody>
              <a:bodyPr rtlCol="0" anchor="t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DO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                  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DO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Asuntos Críticos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DO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DO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5" name="Conector recto 92">
                <a:extLst>
                  <a:ext uri="{FF2B5EF4-FFF2-40B4-BE49-F238E27FC236}">
                    <a16:creationId xmlns:a16="http://schemas.microsoft.com/office/drawing/2014/main" id="{7C5D9EBA-F945-6803-3272-F70616F3C7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9046" y="2901215"/>
                <a:ext cx="650845" cy="0"/>
              </a:xfrm>
              <a:prstGeom prst="line">
                <a:avLst/>
              </a:prstGeom>
              <a:solidFill>
                <a:sysClr val="window" lastClr="FFFFFF">
                  <a:lumMod val="85000"/>
                </a:sysClr>
              </a:solidFill>
              <a:ln w="6350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</p:grpSp>
        <p:pic>
          <p:nvPicPr>
            <p:cNvPr id="43" name="Gráfico 90" descr="Sirena con relleno sólido">
              <a:extLst>
                <a:ext uri="{FF2B5EF4-FFF2-40B4-BE49-F238E27FC236}">
                  <a16:creationId xmlns:a16="http://schemas.microsoft.com/office/drawing/2014/main" id="{247CAD21-9CD5-C781-0421-656294E93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3663434" y="3406856"/>
              <a:ext cx="468615" cy="357023"/>
            </a:xfrm>
            <a:prstGeom prst="rect">
              <a:avLst/>
            </a:prstGeom>
          </p:spPr>
        </p:pic>
      </p:grpSp>
      <p:grpSp>
        <p:nvGrpSpPr>
          <p:cNvPr id="46" name="Grupo 93">
            <a:extLst>
              <a:ext uri="{FF2B5EF4-FFF2-40B4-BE49-F238E27FC236}">
                <a16:creationId xmlns:a16="http://schemas.microsoft.com/office/drawing/2014/main" id="{FE6788AA-8164-DA32-E705-75B332D61DEC}"/>
              </a:ext>
            </a:extLst>
          </p:cNvPr>
          <p:cNvGrpSpPr/>
          <p:nvPr/>
        </p:nvGrpSpPr>
        <p:grpSpPr>
          <a:xfrm>
            <a:off x="340189" y="3294017"/>
            <a:ext cx="4217533" cy="1138287"/>
            <a:chOff x="362587" y="2689652"/>
            <a:chExt cx="2401538" cy="858520"/>
          </a:xfrm>
        </p:grpSpPr>
        <p:sp>
          <p:nvSpPr>
            <p:cNvPr id="47" name="Rectángulo 94">
              <a:extLst>
                <a:ext uri="{FF2B5EF4-FFF2-40B4-BE49-F238E27FC236}">
                  <a16:creationId xmlns:a16="http://schemas.microsoft.com/office/drawing/2014/main" id="{0AD05A0C-C482-41D7-B178-9CE0948597B7}"/>
                </a:ext>
              </a:extLst>
            </p:cNvPr>
            <p:cNvSpPr/>
            <p:nvPr/>
          </p:nvSpPr>
          <p:spPr>
            <a:xfrm>
              <a:off x="362587" y="2689652"/>
              <a:ext cx="2401538" cy="85852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DO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                              Alcance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DO" sz="120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DO" sz="120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8" name="Conector recto 95">
              <a:extLst>
                <a:ext uri="{FF2B5EF4-FFF2-40B4-BE49-F238E27FC236}">
                  <a16:creationId xmlns:a16="http://schemas.microsoft.com/office/drawing/2014/main" id="{1A6D422F-A04B-EEDA-EF7F-C60089E1BA28}"/>
                </a:ext>
              </a:extLst>
            </p:cNvPr>
            <p:cNvCxnSpPr>
              <a:cxnSpLocks/>
            </p:cNvCxnSpPr>
            <p:nvPr/>
          </p:nvCxnSpPr>
          <p:spPr>
            <a:xfrm>
              <a:off x="1347845" y="2872830"/>
              <a:ext cx="365130" cy="0"/>
            </a:xfrm>
            <a:prstGeom prst="line">
              <a:avLst/>
            </a:prstGeom>
            <a:solidFill>
              <a:sysClr val="window" lastClr="FFFFFF">
                <a:lumMod val="85000"/>
              </a:sysClr>
            </a:solidFill>
            <a:ln w="635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</p:grpSp>
      <p:pic>
        <p:nvPicPr>
          <p:cNvPr id="49" name="Gráfico 96" descr="Diana con relleno sólido">
            <a:extLst>
              <a:ext uri="{FF2B5EF4-FFF2-40B4-BE49-F238E27FC236}">
                <a16:creationId xmlns:a16="http://schemas.microsoft.com/office/drawing/2014/main" id="{C065CB83-84A3-633C-5F28-B5A6DD8429C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761080" y="3301834"/>
            <a:ext cx="258824" cy="258824"/>
          </a:xfrm>
          <a:prstGeom prst="rect">
            <a:avLst/>
          </a:prstGeom>
        </p:spPr>
      </p:pic>
      <p:sp>
        <p:nvSpPr>
          <p:cNvPr id="50" name="Rectángulo 97">
            <a:extLst>
              <a:ext uri="{FF2B5EF4-FFF2-40B4-BE49-F238E27FC236}">
                <a16:creationId xmlns:a16="http://schemas.microsoft.com/office/drawing/2014/main" id="{14EC735C-5A5C-2FBC-3F01-8AD301419421}"/>
              </a:ext>
            </a:extLst>
          </p:cNvPr>
          <p:cNvSpPr/>
          <p:nvPr/>
        </p:nvSpPr>
        <p:spPr>
          <a:xfrm>
            <a:off x="8994531" y="1735533"/>
            <a:ext cx="152400" cy="148763"/>
          </a:xfrm>
          <a:prstGeom prst="rect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DO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Rectángulo 98">
            <a:extLst>
              <a:ext uri="{FF2B5EF4-FFF2-40B4-BE49-F238E27FC236}">
                <a16:creationId xmlns:a16="http://schemas.microsoft.com/office/drawing/2014/main" id="{1039CDD1-DD34-D0D1-A04D-77F4FF6C7184}"/>
              </a:ext>
            </a:extLst>
          </p:cNvPr>
          <p:cNvSpPr/>
          <p:nvPr/>
        </p:nvSpPr>
        <p:spPr>
          <a:xfrm>
            <a:off x="5835637" y="1729584"/>
            <a:ext cx="152400" cy="148763"/>
          </a:xfrm>
          <a:prstGeom prst="rect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DO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ED3DA204-2233-3154-30AE-BE6C3279EB83}"/>
              </a:ext>
            </a:extLst>
          </p:cNvPr>
          <p:cNvSpPr/>
          <p:nvPr/>
        </p:nvSpPr>
        <p:spPr>
          <a:xfrm>
            <a:off x="352980" y="145957"/>
            <a:ext cx="2698773" cy="5049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Logo </a:t>
            </a:r>
            <a:r>
              <a:rPr lang="en-US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Empresa</a:t>
            </a:r>
            <a:endParaRPr lang="en-US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840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25">
            <a:extLst>
              <a:ext uri="{FF2B5EF4-FFF2-40B4-BE49-F238E27FC236}">
                <a16:creationId xmlns:a16="http://schemas.microsoft.com/office/drawing/2014/main" id="{A2B9FCF9-2081-FBA8-A4AC-758D08E7D301}"/>
              </a:ext>
            </a:extLst>
          </p:cNvPr>
          <p:cNvSpPr txBox="1"/>
          <p:nvPr/>
        </p:nvSpPr>
        <p:spPr>
          <a:xfrm>
            <a:off x="314696" y="884372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rPr>
              <a:t>Plantilla Mini - Proyecto</a:t>
            </a:r>
          </a:p>
        </p:txBody>
      </p:sp>
      <p:graphicFrame>
        <p:nvGraphicFramePr>
          <p:cNvPr id="5" name="Tabla 105">
            <a:extLst>
              <a:ext uri="{FF2B5EF4-FFF2-40B4-BE49-F238E27FC236}">
                <a16:creationId xmlns:a16="http://schemas.microsoft.com/office/drawing/2014/main" id="{646D1181-96B6-28FB-FC08-3FE4F19FEA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963394"/>
              </p:ext>
            </p:extLst>
          </p:nvPr>
        </p:nvGraphicFramePr>
        <p:xfrm>
          <a:off x="385946" y="2370531"/>
          <a:ext cx="11075013" cy="2438400"/>
        </p:xfrm>
        <a:graphic>
          <a:graphicData uri="http://schemas.openxmlformats.org/drawingml/2006/table">
            <a:tbl>
              <a:tblPr firstRow="1" bandRow="1"/>
              <a:tblGrid>
                <a:gridCol w="4731942">
                  <a:extLst>
                    <a:ext uri="{9D8B030D-6E8A-4147-A177-3AD203B41FA5}">
                      <a16:colId xmlns:a16="http://schemas.microsoft.com/office/drawing/2014/main" val="257389298"/>
                    </a:ext>
                  </a:extLst>
                </a:gridCol>
                <a:gridCol w="930874">
                  <a:extLst>
                    <a:ext uri="{9D8B030D-6E8A-4147-A177-3AD203B41FA5}">
                      <a16:colId xmlns:a16="http://schemas.microsoft.com/office/drawing/2014/main" val="770891012"/>
                    </a:ext>
                  </a:extLst>
                </a:gridCol>
                <a:gridCol w="543010">
                  <a:extLst>
                    <a:ext uri="{9D8B030D-6E8A-4147-A177-3AD203B41FA5}">
                      <a16:colId xmlns:a16="http://schemas.microsoft.com/office/drawing/2014/main" val="526771568"/>
                    </a:ext>
                  </a:extLst>
                </a:gridCol>
                <a:gridCol w="681301">
                  <a:extLst>
                    <a:ext uri="{9D8B030D-6E8A-4147-A177-3AD203B41FA5}">
                      <a16:colId xmlns:a16="http://schemas.microsoft.com/office/drawing/2014/main" val="4190374961"/>
                    </a:ext>
                  </a:extLst>
                </a:gridCol>
                <a:gridCol w="229406">
                  <a:extLst>
                    <a:ext uri="{9D8B030D-6E8A-4147-A177-3AD203B41FA5}">
                      <a16:colId xmlns:a16="http://schemas.microsoft.com/office/drawing/2014/main" val="2564530143"/>
                    </a:ext>
                  </a:extLst>
                </a:gridCol>
                <a:gridCol w="229406">
                  <a:extLst>
                    <a:ext uri="{9D8B030D-6E8A-4147-A177-3AD203B41FA5}">
                      <a16:colId xmlns:a16="http://schemas.microsoft.com/office/drawing/2014/main" val="2644672167"/>
                    </a:ext>
                  </a:extLst>
                </a:gridCol>
                <a:gridCol w="229406">
                  <a:extLst>
                    <a:ext uri="{9D8B030D-6E8A-4147-A177-3AD203B41FA5}">
                      <a16:colId xmlns:a16="http://schemas.microsoft.com/office/drawing/2014/main" val="4020727757"/>
                    </a:ext>
                  </a:extLst>
                </a:gridCol>
                <a:gridCol w="229406">
                  <a:extLst>
                    <a:ext uri="{9D8B030D-6E8A-4147-A177-3AD203B41FA5}">
                      <a16:colId xmlns:a16="http://schemas.microsoft.com/office/drawing/2014/main" val="1219172501"/>
                    </a:ext>
                  </a:extLst>
                </a:gridCol>
                <a:gridCol w="229406">
                  <a:extLst>
                    <a:ext uri="{9D8B030D-6E8A-4147-A177-3AD203B41FA5}">
                      <a16:colId xmlns:a16="http://schemas.microsoft.com/office/drawing/2014/main" val="1561251712"/>
                    </a:ext>
                  </a:extLst>
                </a:gridCol>
                <a:gridCol w="380107">
                  <a:extLst>
                    <a:ext uri="{9D8B030D-6E8A-4147-A177-3AD203B41FA5}">
                      <a16:colId xmlns:a16="http://schemas.microsoft.com/office/drawing/2014/main" val="674673141"/>
                    </a:ext>
                  </a:extLst>
                </a:gridCol>
                <a:gridCol w="380107">
                  <a:extLst>
                    <a:ext uri="{9D8B030D-6E8A-4147-A177-3AD203B41FA5}">
                      <a16:colId xmlns:a16="http://schemas.microsoft.com/office/drawing/2014/main" val="2084715787"/>
                    </a:ext>
                  </a:extLst>
                </a:gridCol>
                <a:gridCol w="380107">
                  <a:extLst>
                    <a:ext uri="{9D8B030D-6E8A-4147-A177-3AD203B41FA5}">
                      <a16:colId xmlns:a16="http://schemas.microsoft.com/office/drawing/2014/main" val="266743852"/>
                    </a:ext>
                  </a:extLst>
                </a:gridCol>
                <a:gridCol w="380107">
                  <a:extLst>
                    <a:ext uri="{9D8B030D-6E8A-4147-A177-3AD203B41FA5}">
                      <a16:colId xmlns:a16="http://schemas.microsoft.com/office/drawing/2014/main" val="2297304831"/>
                    </a:ext>
                  </a:extLst>
                </a:gridCol>
                <a:gridCol w="380107">
                  <a:extLst>
                    <a:ext uri="{9D8B030D-6E8A-4147-A177-3AD203B41FA5}">
                      <a16:colId xmlns:a16="http://schemas.microsoft.com/office/drawing/2014/main" val="844362536"/>
                    </a:ext>
                  </a:extLst>
                </a:gridCol>
                <a:gridCol w="380107">
                  <a:extLst>
                    <a:ext uri="{9D8B030D-6E8A-4147-A177-3AD203B41FA5}">
                      <a16:colId xmlns:a16="http://schemas.microsoft.com/office/drawing/2014/main" val="1412848213"/>
                    </a:ext>
                  </a:extLst>
                </a:gridCol>
                <a:gridCol w="380107">
                  <a:extLst>
                    <a:ext uri="{9D8B030D-6E8A-4147-A177-3AD203B41FA5}">
                      <a16:colId xmlns:a16="http://schemas.microsoft.com/office/drawing/2014/main" val="480438499"/>
                    </a:ext>
                  </a:extLst>
                </a:gridCol>
                <a:gridCol w="380107">
                  <a:extLst>
                    <a:ext uri="{9D8B030D-6E8A-4147-A177-3AD203B41FA5}">
                      <a16:colId xmlns:a16="http://schemas.microsoft.com/office/drawing/2014/main" val="3966987222"/>
                    </a:ext>
                  </a:extLst>
                </a:gridCol>
              </a:tblGrid>
              <a:tr h="221630"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DO" dirty="0"/>
                    </a:p>
                  </a:txBody>
                  <a:tcPr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DO" dirty="0"/>
                    </a:p>
                  </a:txBody>
                  <a:tcPr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DO" sz="1100" dirty="0"/>
                    </a:p>
                  </a:txBody>
                  <a:tcPr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b="1" dirty="0">
                          <a:solidFill>
                            <a:schemeClr val="bg1"/>
                          </a:solidFill>
                        </a:rPr>
                        <a:t>2 Mayo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D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D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DO" dirty="0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b="1" dirty="0">
                          <a:solidFill>
                            <a:schemeClr val="bg1"/>
                          </a:solidFill>
                        </a:rPr>
                        <a:t>9 Mayo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D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D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DO" dirty="0"/>
                    </a:p>
                  </a:txBody>
                  <a:tcPr/>
                </a:tc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b="1" dirty="0">
                          <a:solidFill>
                            <a:schemeClr val="bg1"/>
                          </a:solidFill>
                        </a:rPr>
                        <a:t>16 Mayo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DO" sz="12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DO" sz="12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DO" sz="12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DO" sz="12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551223"/>
                  </a:ext>
                </a:extLst>
              </a:tr>
              <a:tr h="2216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89620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DO" sz="1000" b="1" dirty="0">
                          <a:solidFill>
                            <a:schemeClr val="bg1"/>
                          </a:solidFill>
                        </a:rPr>
                        <a:t>Actividad</a:t>
                      </a: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b="1" dirty="0">
                          <a:solidFill>
                            <a:schemeClr val="bg1"/>
                          </a:solidFill>
                        </a:rPr>
                        <a:t>% Ejecución</a:t>
                      </a: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b="1" dirty="0">
                          <a:solidFill>
                            <a:schemeClr val="bg1"/>
                          </a:solidFill>
                        </a:rPr>
                        <a:t>Inicio</a:t>
                      </a: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b="1" dirty="0">
                          <a:solidFill>
                            <a:schemeClr val="bg1"/>
                          </a:solidFill>
                        </a:rPr>
                        <a:t>Fin</a:t>
                      </a: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10</a:t>
                      </a: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11</a:t>
                      </a: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12</a:t>
                      </a: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16</a:t>
                      </a: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17</a:t>
                      </a: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18</a:t>
                      </a: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19</a:t>
                      </a: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20</a:t>
                      </a: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940534"/>
                  </a:ext>
                </a:extLst>
              </a:tr>
              <a:tr h="2216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s-DO" sz="10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s-DO" sz="10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7837203"/>
                  </a:ext>
                </a:extLst>
              </a:tr>
              <a:tr h="2216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2741871"/>
                  </a:ext>
                </a:extLst>
              </a:tr>
              <a:tr h="2216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78629"/>
                  </a:ext>
                </a:extLst>
              </a:tr>
              <a:tr h="2216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7208927"/>
                  </a:ext>
                </a:extLst>
              </a:tr>
              <a:tr h="2216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5153867"/>
                  </a:ext>
                </a:extLst>
              </a:tr>
              <a:tr h="1981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0210902"/>
                  </a:ext>
                </a:extLst>
              </a:tr>
              <a:tr h="1981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545416"/>
                  </a:ext>
                </a:extLst>
              </a:tr>
              <a:tr h="1981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1886142"/>
                  </a:ext>
                </a:extLst>
              </a:tr>
            </a:tbl>
          </a:graphicData>
        </a:graphic>
      </p:graphicFrame>
      <p:graphicFrame>
        <p:nvGraphicFramePr>
          <p:cNvPr id="6" name="Tabla 27">
            <a:extLst>
              <a:ext uri="{FF2B5EF4-FFF2-40B4-BE49-F238E27FC236}">
                <a16:creationId xmlns:a16="http://schemas.microsoft.com/office/drawing/2014/main" id="{D81B5C43-90B6-5D0E-B253-42BB5D7B0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55065"/>
              </p:ext>
            </p:extLst>
          </p:nvPr>
        </p:nvGraphicFramePr>
        <p:xfrm>
          <a:off x="385947" y="2032350"/>
          <a:ext cx="2057400" cy="243840"/>
        </p:xfrm>
        <a:graphic>
          <a:graphicData uri="http://schemas.openxmlformats.org/drawingml/2006/table">
            <a:tbl>
              <a:tblPr firstRow="1" bandRow="1"/>
              <a:tblGrid>
                <a:gridCol w="1094362">
                  <a:extLst>
                    <a:ext uri="{9D8B030D-6E8A-4147-A177-3AD203B41FA5}">
                      <a16:colId xmlns:a16="http://schemas.microsoft.com/office/drawing/2014/main" val="815447484"/>
                    </a:ext>
                  </a:extLst>
                </a:gridCol>
                <a:gridCol w="963038">
                  <a:extLst>
                    <a:ext uri="{9D8B030D-6E8A-4147-A177-3AD203B41FA5}">
                      <a16:colId xmlns:a16="http://schemas.microsoft.com/office/drawing/2014/main" val="2932272555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s-DO" sz="1000" dirty="0"/>
                        <a:t>Inicio Proyecto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05627"/>
                  </a:ext>
                </a:extLst>
              </a:tr>
            </a:tbl>
          </a:graphicData>
        </a:graphic>
      </p:graphicFrame>
      <p:graphicFrame>
        <p:nvGraphicFramePr>
          <p:cNvPr id="7" name="Tabla 28">
            <a:extLst>
              <a:ext uri="{FF2B5EF4-FFF2-40B4-BE49-F238E27FC236}">
                <a16:creationId xmlns:a16="http://schemas.microsoft.com/office/drawing/2014/main" id="{7DB48D7F-C8DF-4446-12C3-821BCBE281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871588"/>
              </p:ext>
            </p:extLst>
          </p:nvPr>
        </p:nvGraphicFramePr>
        <p:xfrm>
          <a:off x="385947" y="2290476"/>
          <a:ext cx="2057400" cy="243840"/>
        </p:xfrm>
        <a:graphic>
          <a:graphicData uri="http://schemas.openxmlformats.org/drawingml/2006/table">
            <a:tbl>
              <a:tblPr firstRow="1" bandRow="1"/>
              <a:tblGrid>
                <a:gridCol w="1094362">
                  <a:extLst>
                    <a:ext uri="{9D8B030D-6E8A-4147-A177-3AD203B41FA5}">
                      <a16:colId xmlns:a16="http://schemas.microsoft.com/office/drawing/2014/main" val="3344030208"/>
                    </a:ext>
                  </a:extLst>
                </a:gridCol>
                <a:gridCol w="963038">
                  <a:extLst>
                    <a:ext uri="{9D8B030D-6E8A-4147-A177-3AD203B41FA5}">
                      <a16:colId xmlns:a16="http://schemas.microsoft.com/office/drawing/2014/main" val="785354410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s-DO" sz="1000" dirty="0"/>
                        <a:t>Semana Control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127761"/>
                  </a:ext>
                </a:extLst>
              </a:tr>
            </a:tbl>
          </a:graphicData>
        </a:graphic>
      </p:graphicFrame>
      <p:graphicFrame>
        <p:nvGraphicFramePr>
          <p:cNvPr id="8" name="Tabla 29">
            <a:extLst>
              <a:ext uri="{FF2B5EF4-FFF2-40B4-BE49-F238E27FC236}">
                <a16:creationId xmlns:a16="http://schemas.microsoft.com/office/drawing/2014/main" id="{C97C1FD9-30E2-6604-3F19-068239E09E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399259"/>
              </p:ext>
            </p:extLst>
          </p:nvPr>
        </p:nvGraphicFramePr>
        <p:xfrm>
          <a:off x="4901259" y="1319989"/>
          <a:ext cx="2057400" cy="548640"/>
        </p:xfrm>
        <a:graphic>
          <a:graphicData uri="http://schemas.openxmlformats.org/drawingml/2006/table">
            <a:tbl>
              <a:tblPr firstRow="1" bandRow="1"/>
              <a:tblGrid>
                <a:gridCol w="1094362">
                  <a:extLst>
                    <a:ext uri="{9D8B030D-6E8A-4147-A177-3AD203B41FA5}">
                      <a16:colId xmlns:a16="http://schemas.microsoft.com/office/drawing/2014/main" val="1985470793"/>
                    </a:ext>
                  </a:extLst>
                </a:gridCol>
                <a:gridCol w="963038">
                  <a:extLst>
                    <a:ext uri="{9D8B030D-6E8A-4147-A177-3AD203B41FA5}">
                      <a16:colId xmlns:a16="http://schemas.microsoft.com/office/drawing/2014/main" val="2862609081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s-DO" sz="1000" dirty="0"/>
                        <a:t>Responsables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s-DO" sz="1000" dirty="0"/>
                        <a:t>Luis Pérez</a:t>
                      </a:r>
                    </a:p>
                    <a:p>
                      <a:r>
                        <a:rPr lang="es-DO" sz="1000" dirty="0"/>
                        <a:t>María López</a:t>
                      </a:r>
                    </a:p>
                    <a:p>
                      <a:r>
                        <a:rPr lang="es-DO" sz="1000" dirty="0"/>
                        <a:t>Pedro Mir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0536138"/>
                  </a:ext>
                </a:extLst>
              </a:tr>
            </a:tbl>
          </a:graphicData>
        </a:graphic>
      </p:graphicFrame>
      <p:graphicFrame>
        <p:nvGraphicFramePr>
          <p:cNvPr id="9" name="Tabla 30">
            <a:extLst>
              <a:ext uri="{FF2B5EF4-FFF2-40B4-BE49-F238E27FC236}">
                <a16:creationId xmlns:a16="http://schemas.microsoft.com/office/drawing/2014/main" id="{48439BB9-7EE8-C07D-9799-9D30ECB3C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513914"/>
              </p:ext>
            </p:extLst>
          </p:nvPr>
        </p:nvGraphicFramePr>
        <p:xfrm>
          <a:off x="7086877" y="1329781"/>
          <a:ext cx="2209800" cy="243840"/>
        </p:xfrm>
        <a:graphic>
          <a:graphicData uri="http://schemas.openxmlformats.org/drawingml/2006/table">
            <a:tbl>
              <a:tblPr firstRow="1" bandRow="1"/>
              <a:tblGrid>
                <a:gridCol w="1175426">
                  <a:extLst>
                    <a:ext uri="{9D8B030D-6E8A-4147-A177-3AD203B41FA5}">
                      <a16:colId xmlns:a16="http://schemas.microsoft.com/office/drawing/2014/main" val="2731610469"/>
                    </a:ext>
                  </a:extLst>
                </a:gridCol>
                <a:gridCol w="1034374">
                  <a:extLst>
                    <a:ext uri="{9D8B030D-6E8A-4147-A177-3AD203B41FA5}">
                      <a16:colId xmlns:a16="http://schemas.microsoft.com/office/drawing/2014/main" val="1125392285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s-DO" sz="1000" dirty="0"/>
                        <a:t>Días Programados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170424"/>
                  </a:ext>
                </a:extLst>
              </a:tr>
            </a:tbl>
          </a:graphicData>
        </a:graphic>
      </p:graphicFrame>
      <p:graphicFrame>
        <p:nvGraphicFramePr>
          <p:cNvPr id="10" name="Tabla 31">
            <a:extLst>
              <a:ext uri="{FF2B5EF4-FFF2-40B4-BE49-F238E27FC236}">
                <a16:creationId xmlns:a16="http://schemas.microsoft.com/office/drawing/2014/main" id="{68523639-60DD-03DA-6D09-6322F1F43D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097369"/>
              </p:ext>
            </p:extLst>
          </p:nvPr>
        </p:nvGraphicFramePr>
        <p:xfrm>
          <a:off x="7086877" y="1634581"/>
          <a:ext cx="2209800" cy="243840"/>
        </p:xfrm>
        <a:graphic>
          <a:graphicData uri="http://schemas.openxmlformats.org/drawingml/2006/table">
            <a:tbl>
              <a:tblPr firstRow="1" bandRow="1"/>
              <a:tblGrid>
                <a:gridCol w="1175426">
                  <a:extLst>
                    <a:ext uri="{9D8B030D-6E8A-4147-A177-3AD203B41FA5}">
                      <a16:colId xmlns:a16="http://schemas.microsoft.com/office/drawing/2014/main" val="2731610469"/>
                    </a:ext>
                  </a:extLst>
                </a:gridCol>
                <a:gridCol w="1034374">
                  <a:extLst>
                    <a:ext uri="{9D8B030D-6E8A-4147-A177-3AD203B41FA5}">
                      <a16:colId xmlns:a16="http://schemas.microsoft.com/office/drawing/2014/main" val="1125392285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s-DO" sz="1000" dirty="0"/>
                        <a:t>Días Ejecutados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170424"/>
                  </a:ext>
                </a:extLst>
              </a:tr>
            </a:tbl>
          </a:graphicData>
        </a:graphic>
      </p:graphicFrame>
      <p:graphicFrame>
        <p:nvGraphicFramePr>
          <p:cNvPr id="11" name="Tabla 32">
            <a:extLst>
              <a:ext uri="{FF2B5EF4-FFF2-40B4-BE49-F238E27FC236}">
                <a16:creationId xmlns:a16="http://schemas.microsoft.com/office/drawing/2014/main" id="{D954AD24-4F43-CF28-96A4-8F0773823A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944181"/>
              </p:ext>
            </p:extLst>
          </p:nvPr>
        </p:nvGraphicFramePr>
        <p:xfrm>
          <a:off x="385949" y="4913806"/>
          <a:ext cx="4979010" cy="243840"/>
        </p:xfrm>
        <a:graphic>
          <a:graphicData uri="http://schemas.openxmlformats.org/drawingml/2006/table">
            <a:tbl>
              <a:tblPr firstRow="1" bandRow="1"/>
              <a:tblGrid>
                <a:gridCol w="4979010">
                  <a:extLst>
                    <a:ext uri="{9D8B030D-6E8A-4147-A177-3AD203B41FA5}">
                      <a16:colId xmlns:a16="http://schemas.microsoft.com/office/drawing/2014/main" val="1985470793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dirty="0"/>
                        <a:t>Asuntos Críticos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0536138"/>
                  </a:ext>
                </a:extLst>
              </a:tr>
            </a:tbl>
          </a:graphicData>
        </a:graphic>
      </p:graphicFrame>
      <p:graphicFrame>
        <p:nvGraphicFramePr>
          <p:cNvPr id="12" name="Tabla 33">
            <a:extLst>
              <a:ext uri="{FF2B5EF4-FFF2-40B4-BE49-F238E27FC236}">
                <a16:creationId xmlns:a16="http://schemas.microsoft.com/office/drawing/2014/main" id="{69335335-98B9-80B6-DD57-1D0221BE5A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811984"/>
              </p:ext>
            </p:extLst>
          </p:nvPr>
        </p:nvGraphicFramePr>
        <p:xfrm>
          <a:off x="5593562" y="4913806"/>
          <a:ext cx="5867397" cy="243840"/>
        </p:xfrm>
        <a:graphic>
          <a:graphicData uri="http://schemas.openxmlformats.org/drawingml/2006/table">
            <a:tbl>
              <a:tblPr firstRow="1" bandRow="1"/>
              <a:tblGrid>
                <a:gridCol w="5867397">
                  <a:extLst>
                    <a:ext uri="{9D8B030D-6E8A-4147-A177-3AD203B41FA5}">
                      <a16:colId xmlns:a16="http://schemas.microsoft.com/office/drawing/2014/main" val="1985470793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dirty="0"/>
                        <a:t>Comentarios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0536138"/>
                  </a:ext>
                </a:extLst>
              </a:tr>
            </a:tbl>
          </a:graphicData>
        </a:graphic>
      </p:graphicFrame>
      <p:graphicFrame>
        <p:nvGraphicFramePr>
          <p:cNvPr id="13" name="Tabla 34">
            <a:extLst>
              <a:ext uri="{FF2B5EF4-FFF2-40B4-BE49-F238E27FC236}">
                <a16:creationId xmlns:a16="http://schemas.microsoft.com/office/drawing/2014/main" id="{2227E09F-79AB-B959-3C29-CA13428B2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314979"/>
              </p:ext>
            </p:extLst>
          </p:nvPr>
        </p:nvGraphicFramePr>
        <p:xfrm>
          <a:off x="385949" y="5159192"/>
          <a:ext cx="4979010" cy="1413066"/>
        </p:xfrm>
        <a:graphic>
          <a:graphicData uri="http://schemas.openxmlformats.org/drawingml/2006/table">
            <a:tbl>
              <a:tblPr firstRow="1" bandRow="1"/>
              <a:tblGrid>
                <a:gridCol w="4979010">
                  <a:extLst>
                    <a:ext uri="{9D8B030D-6E8A-4147-A177-3AD203B41FA5}">
                      <a16:colId xmlns:a16="http://schemas.microsoft.com/office/drawing/2014/main" val="1985470793"/>
                    </a:ext>
                  </a:extLst>
                </a:gridCol>
              </a:tblGrid>
              <a:tr h="141306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0536138"/>
                  </a:ext>
                </a:extLst>
              </a:tr>
            </a:tbl>
          </a:graphicData>
        </a:graphic>
      </p:graphicFrame>
      <p:graphicFrame>
        <p:nvGraphicFramePr>
          <p:cNvPr id="14" name="Tabla 35">
            <a:extLst>
              <a:ext uri="{FF2B5EF4-FFF2-40B4-BE49-F238E27FC236}">
                <a16:creationId xmlns:a16="http://schemas.microsoft.com/office/drawing/2014/main" id="{8B8BB34F-71C8-6B88-7C4C-516F00EE9F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180788"/>
              </p:ext>
            </p:extLst>
          </p:nvPr>
        </p:nvGraphicFramePr>
        <p:xfrm>
          <a:off x="5593562" y="5159192"/>
          <a:ext cx="5867397" cy="1413067"/>
        </p:xfrm>
        <a:graphic>
          <a:graphicData uri="http://schemas.openxmlformats.org/drawingml/2006/table">
            <a:tbl>
              <a:tblPr firstRow="1" bandRow="1"/>
              <a:tblGrid>
                <a:gridCol w="5867397">
                  <a:extLst>
                    <a:ext uri="{9D8B030D-6E8A-4147-A177-3AD203B41FA5}">
                      <a16:colId xmlns:a16="http://schemas.microsoft.com/office/drawing/2014/main" val="1985470793"/>
                    </a:ext>
                  </a:extLst>
                </a:gridCol>
              </a:tblGrid>
              <a:tr h="14130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0536138"/>
                  </a:ext>
                </a:extLst>
              </a:tr>
            </a:tbl>
          </a:graphicData>
        </a:graphic>
      </p:graphicFrame>
      <p:graphicFrame>
        <p:nvGraphicFramePr>
          <p:cNvPr id="15" name="Tabla 36">
            <a:extLst>
              <a:ext uri="{FF2B5EF4-FFF2-40B4-BE49-F238E27FC236}">
                <a16:creationId xmlns:a16="http://schemas.microsoft.com/office/drawing/2014/main" id="{684D7E9F-ACAD-9ED5-A9EA-EF4B26CB8C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57813"/>
              </p:ext>
            </p:extLst>
          </p:nvPr>
        </p:nvGraphicFramePr>
        <p:xfrm>
          <a:off x="385946" y="1319989"/>
          <a:ext cx="4387095" cy="243840"/>
        </p:xfrm>
        <a:graphic>
          <a:graphicData uri="http://schemas.openxmlformats.org/drawingml/2006/table">
            <a:tbl>
              <a:tblPr firstRow="1" bandRow="1"/>
              <a:tblGrid>
                <a:gridCol w="4387095">
                  <a:extLst>
                    <a:ext uri="{9D8B030D-6E8A-4147-A177-3AD203B41FA5}">
                      <a16:colId xmlns:a16="http://schemas.microsoft.com/office/drawing/2014/main" val="1985470793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dirty="0"/>
                        <a:t>Alcance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0536138"/>
                  </a:ext>
                </a:extLst>
              </a:tr>
            </a:tbl>
          </a:graphicData>
        </a:graphic>
      </p:graphicFrame>
      <p:graphicFrame>
        <p:nvGraphicFramePr>
          <p:cNvPr id="16" name="Tabla 37">
            <a:extLst>
              <a:ext uri="{FF2B5EF4-FFF2-40B4-BE49-F238E27FC236}">
                <a16:creationId xmlns:a16="http://schemas.microsoft.com/office/drawing/2014/main" id="{006ED116-C203-9ADD-F4C2-832E4B7FA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445955"/>
              </p:ext>
            </p:extLst>
          </p:nvPr>
        </p:nvGraphicFramePr>
        <p:xfrm>
          <a:off x="385946" y="1563829"/>
          <a:ext cx="4387094" cy="304800"/>
        </p:xfrm>
        <a:graphic>
          <a:graphicData uri="http://schemas.openxmlformats.org/drawingml/2006/table">
            <a:tbl>
              <a:tblPr firstRow="1" bandRow="1"/>
              <a:tblGrid>
                <a:gridCol w="4387094">
                  <a:extLst>
                    <a:ext uri="{9D8B030D-6E8A-4147-A177-3AD203B41FA5}">
                      <a16:colId xmlns:a16="http://schemas.microsoft.com/office/drawing/2014/main" val="1985470793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0536138"/>
                  </a:ext>
                </a:extLst>
              </a:tr>
            </a:tbl>
          </a:graphicData>
        </a:graphic>
      </p:graphicFrame>
      <p:graphicFrame>
        <p:nvGraphicFramePr>
          <p:cNvPr id="17" name="Tabla 38">
            <a:extLst>
              <a:ext uri="{FF2B5EF4-FFF2-40B4-BE49-F238E27FC236}">
                <a16:creationId xmlns:a16="http://schemas.microsoft.com/office/drawing/2014/main" id="{E14EFDD2-D1C2-6A56-A032-82A6D6D0A2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691047"/>
              </p:ext>
            </p:extLst>
          </p:nvPr>
        </p:nvGraphicFramePr>
        <p:xfrm>
          <a:off x="9997231" y="274426"/>
          <a:ext cx="1510453" cy="243840"/>
        </p:xfrm>
        <a:graphic>
          <a:graphicData uri="http://schemas.openxmlformats.org/drawingml/2006/table">
            <a:tbl>
              <a:tblPr firstRow="1" bandRow="1"/>
              <a:tblGrid>
                <a:gridCol w="1510453">
                  <a:extLst>
                    <a:ext uri="{9D8B030D-6E8A-4147-A177-3AD203B41FA5}">
                      <a16:colId xmlns:a16="http://schemas.microsoft.com/office/drawing/2014/main" val="1985470793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dirty="0"/>
                        <a:t>Leyenda Estados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0536138"/>
                  </a:ext>
                </a:extLst>
              </a:tr>
            </a:tbl>
          </a:graphicData>
        </a:graphic>
      </p:graphicFrame>
      <p:graphicFrame>
        <p:nvGraphicFramePr>
          <p:cNvPr id="18" name="Tabla 39">
            <a:extLst>
              <a:ext uri="{FF2B5EF4-FFF2-40B4-BE49-F238E27FC236}">
                <a16:creationId xmlns:a16="http://schemas.microsoft.com/office/drawing/2014/main" id="{3997BC78-4CC9-D5D8-2975-583C9149F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790270"/>
              </p:ext>
            </p:extLst>
          </p:nvPr>
        </p:nvGraphicFramePr>
        <p:xfrm>
          <a:off x="9997231" y="518266"/>
          <a:ext cx="1510453" cy="579120"/>
        </p:xfrm>
        <a:graphic>
          <a:graphicData uri="http://schemas.openxmlformats.org/drawingml/2006/table">
            <a:tbl>
              <a:tblPr firstRow="1" bandRow="1"/>
              <a:tblGrid>
                <a:gridCol w="1510453">
                  <a:extLst>
                    <a:ext uri="{9D8B030D-6E8A-4147-A177-3AD203B41FA5}">
                      <a16:colId xmlns:a16="http://schemas.microsoft.com/office/drawing/2014/main" val="1985470793"/>
                    </a:ext>
                  </a:extLst>
                </a:gridCol>
              </a:tblGrid>
              <a:tr h="47272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s-DO" sz="800" b="1" dirty="0">
                          <a:solidFill>
                            <a:schemeClr val="bg1"/>
                          </a:solidFill>
                        </a:rPr>
                        <a:t>Normal/Esperado</a:t>
                      </a:r>
                    </a:p>
                    <a:p>
                      <a:r>
                        <a:rPr lang="es-DO" sz="800" b="1" dirty="0">
                          <a:solidFill>
                            <a:schemeClr val="bg1"/>
                          </a:solidFill>
                        </a:rPr>
                        <a:t>Potencial Alerta/Riesgo</a:t>
                      </a:r>
                    </a:p>
                    <a:p>
                      <a:r>
                        <a:rPr lang="es-DO" sz="800" b="1" dirty="0">
                          <a:solidFill>
                            <a:schemeClr val="bg1"/>
                          </a:solidFill>
                        </a:rPr>
                        <a:t>Retraso/Desviación</a:t>
                      </a:r>
                    </a:p>
                    <a:p>
                      <a:r>
                        <a:rPr lang="es-DO" sz="800" b="1" dirty="0">
                          <a:solidFill>
                            <a:schemeClr val="bg1"/>
                          </a:solidFill>
                        </a:rPr>
                        <a:t>Proyectado para ejecución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0536138"/>
                  </a:ext>
                </a:extLst>
              </a:tr>
            </a:tbl>
          </a:graphicData>
        </a:graphic>
      </p:graphicFrame>
      <p:sp>
        <p:nvSpPr>
          <p:cNvPr id="19" name="Rectángulo 40">
            <a:extLst>
              <a:ext uri="{FF2B5EF4-FFF2-40B4-BE49-F238E27FC236}">
                <a16:creationId xmlns:a16="http://schemas.microsoft.com/office/drawing/2014/main" id="{1DAF662A-DA68-24CC-9666-91DD574ECFE9}"/>
              </a:ext>
            </a:extLst>
          </p:cNvPr>
          <p:cNvSpPr/>
          <p:nvPr/>
        </p:nvSpPr>
        <p:spPr>
          <a:xfrm>
            <a:off x="11292631" y="575094"/>
            <a:ext cx="76200" cy="76200"/>
          </a:xfrm>
          <a:prstGeom prst="rect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DO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ángulo 41">
            <a:extLst>
              <a:ext uri="{FF2B5EF4-FFF2-40B4-BE49-F238E27FC236}">
                <a16:creationId xmlns:a16="http://schemas.microsoft.com/office/drawing/2014/main" id="{29AA05F6-7759-B190-7678-AA0A029B23CA}"/>
              </a:ext>
            </a:extLst>
          </p:cNvPr>
          <p:cNvSpPr/>
          <p:nvPr/>
        </p:nvSpPr>
        <p:spPr>
          <a:xfrm>
            <a:off x="11292631" y="712708"/>
            <a:ext cx="76200" cy="76200"/>
          </a:xfrm>
          <a:prstGeom prst="rect">
            <a:avLst/>
          </a:prstGeom>
          <a:solidFill>
            <a:srgbClr val="ED7D3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DO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ángulo 42">
            <a:extLst>
              <a:ext uri="{FF2B5EF4-FFF2-40B4-BE49-F238E27FC236}">
                <a16:creationId xmlns:a16="http://schemas.microsoft.com/office/drawing/2014/main" id="{18BF40CD-CCC1-62E6-CACA-4160143E6411}"/>
              </a:ext>
            </a:extLst>
          </p:cNvPr>
          <p:cNvSpPr/>
          <p:nvPr/>
        </p:nvSpPr>
        <p:spPr>
          <a:xfrm>
            <a:off x="11305092" y="836399"/>
            <a:ext cx="76200" cy="76200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DO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ángulo 43">
            <a:extLst>
              <a:ext uri="{FF2B5EF4-FFF2-40B4-BE49-F238E27FC236}">
                <a16:creationId xmlns:a16="http://schemas.microsoft.com/office/drawing/2014/main" id="{DB1CA077-E639-F132-27C8-ED8215B2A659}"/>
              </a:ext>
            </a:extLst>
          </p:cNvPr>
          <p:cNvSpPr/>
          <p:nvPr/>
        </p:nvSpPr>
        <p:spPr>
          <a:xfrm>
            <a:off x="11305092" y="958260"/>
            <a:ext cx="76200" cy="76200"/>
          </a:xfrm>
          <a:prstGeom prst="rect">
            <a:avLst/>
          </a:prstGeom>
          <a:solidFill>
            <a:srgbClr val="4472C4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DO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3" name="Tabla 44">
            <a:extLst>
              <a:ext uri="{FF2B5EF4-FFF2-40B4-BE49-F238E27FC236}">
                <a16:creationId xmlns:a16="http://schemas.microsoft.com/office/drawing/2014/main" id="{E9903724-C2B9-63D2-066A-1AEE4A96F3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336990"/>
              </p:ext>
            </p:extLst>
          </p:nvPr>
        </p:nvGraphicFramePr>
        <p:xfrm>
          <a:off x="9353367" y="1319989"/>
          <a:ext cx="2107592" cy="243840"/>
        </p:xfrm>
        <a:graphic>
          <a:graphicData uri="http://schemas.openxmlformats.org/drawingml/2006/table">
            <a:tbl>
              <a:tblPr firstRow="1" bandRow="1"/>
              <a:tblGrid>
                <a:gridCol w="1121060">
                  <a:extLst>
                    <a:ext uri="{9D8B030D-6E8A-4147-A177-3AD203B41FA5}">
                      <a16:colId xmlns:a16="http://schemas.microsoft.com/office/drawing/2014/main" val="2731610469"/>
                    </a:ext>
                  </a:extLst>
                </a:gridCol>
                <a:gridCol w="986532">
                  <a:extLst>
                    <a:ext uri="{9D8B030D-6E8A-4147-A177-3AD203B41FA5}">
                      <a16:colId xmlns:a16="http://schemas.microsoft.com/office/drawing/2014/main" val="1125392285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s-DO" sz="900" dirty="0"/>
                        <a:t>Avance Planificado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170424"/>
                  </a:ext>
                </a:extLst>
              </a:tr>
            </a:tbl>
          </a:graphicData>
        </a:graphic>
      </p:graphicFrame>
      <p:graphicFrame>
        <p:nvGraphicFramePr>
          <p:cNvPr id="24" name="Tabla 45">
            <a:extLst>
              <a:ext uri="{FF2B5EF4-FFF2-40B4-BE49-F238E27FC236}">
                <a16:creationId xmlns:a16="http://schemas.microsoft.com/office/drawing/2014/main" id="{57F19449-84A3-1A7D-7BBA-AADB3CD641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276344"/>
              </p:ext>
            </p:extLst>
          </p:nvPr>
        </p:nvGraphicFramePr>
        <p:xfrm>
          <a:off x="9353367" y="1632865"/>
          <a:ext cx="2107592" cy="243840"/>
        </p:xfrm>
        <a:graphic>
          <a:graphicData uri="http://schemas.openxmlformats.org/drawingml/2006/table">
            <a:tbl>
              <a:tblPr firstRow="1" bandRow="1"/>
              <a:tblGrid>
                <a:gridCol w="1121060">
                  <a:extLst>
                    <a:ext uri="{9D8B030D-6E8A-4147-A177-3AD203B41FA5}">
                      <a16:colId xmlns:a16="http://schemas.microsoft.com/office/drawing/2014/main" val="2731610469"/>
                    </a:ext>
                  </a:extLst>
                </a:gridCol>
                <a:gridCol w="986532">
                  <a:extLst>
                    <a:ext uri="{9D8B030D-6E8A-4147-A177-3AD203B41FA5}">
                      <a16:colId xmlns:a16="http://schemas.microsoft.com/office/drawing/2014/main" val="1125392285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s-DO" sz="900" dirty="0"/>
                        <a:t>Avance Logrado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170424"/>
                  </a:ext>
                </a:extLst>
              </a:tr>
            </a:tbl>
          </a:graphicData>
        </a:graphic>
      </p:graphicFrame>
      <p:cxnSp>
        <p:nvCxnSpPr>
          <p:cNvPr id="25" name="Conector recto 46">
            <a:extLst>
              <a:ext uri="{FF2B5EF4-FFF2-40B4-BE49-F238E27FC236}">
                <a16:creationId xmlns:a16="http://schemas.microsoft.com/office/drawing/2014/main" id="{67688905-8532-4458-4362-5AE4F43621D9}"/>
              </a:ext>
            </a:extLst>
          </p:cNvPr>
          <p:cNvCxnSpPr>
            <a:cxnSpLocks/>
          </p:cNvCxnSpPr>
          <p:nvPr/>
        </p:nvCxnSpPr>
        <p:spPr>
          <a:xfrm>
            <a:off x="7955756" y="2827337"/>
            <a:ext cx="0" cy="1981594"/>
          </a:xfrm>
          <a:prstGeom prst="line">
            <a:avLst/>
          </a:prstGeom>
          <a:noFill/>
          <a:ln w="571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miter lim="800000"/>
          </a:ln>
          <a:effectLst/>
        </p:spPr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4375F401-9DE0-5684-5FA9-B0AA4BFB224C}"/>
              </a:ext>
            </a:extLst>
          </p:cNvPr>
          <p:cNvSpPr/>
          <p:nvPr/>
        </p:nvSpPr>
        <p:spPr>
          <a:xfrm>
            <a:off x="385946" y="228567"/>
            <a:ext cx="2698773" cy="5049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B4C7E7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Logo </a:t>
            </a:r>
            <a:r>
              <a:rPr lang="en-US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Empresa</a:t>
            </a:r>
            <a:endParaRPr lang="en-US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735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adroTexto 35">
            <a:extLst>
              <a:ext uri="{FF2B5EF4-FFF2-40B4-BE49-F238E27FC236}">
                <a16:creationId xmlns:a16="http://schemas.microsoft.com/office/drawing/2014/main" id="{CA923E6C-7D4B-8E1A-C1F1-8D65B45D0DD3}"/>
              </a:ext>
            </a:extLst>
          </p:cNvPr>
          <p:cNvSpPr txBox="1"/>
          <p:nvPr/>
        </p:nvSpPr>
        <p:spPr>
          <a:xfrm>
            <a:off x="261979" y="899088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b="1" dirty="0">
                <a:solidFill>
                  <a:srgbClr val="4472C4">
                    <a:lumMod val="50000"/>
                  </a:srgbClr>
                </a:solidFill>
                <a:latin typeface="Calibri" panose="020F0502020204030204"/>
              </a:rPr>
              <a:t>Plantilla Proyecto Metodología Scrum</a:t>
            </a:r>
          </a:p>
        </p:txBody>
      </p:sp>
      <p:graphicFrame>
        <p:nvGraphicFramePr>
          <p:cNvPr id="37" name="Tabla 36">
            <a:extLst>
              <a:ext uri="{FF2B5EF4-FFF2-40B4-BE49-F238E27FC236}">
                <a16:creationId xmlns:a16="http://schemas.microsoft.com/office/drawing/2014/main" id="{1EF2AF32-1AB3-E5C4-505F-E094A9FDEB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77126"/>
              </p:ext>
            </p:extLst>
          </p:nvPr>
        </p:nvGraphicFramePr>
        <p:xfrm>
          <a:off x="344578" y="1285083"/>
          <a:ext cx="3581400" cy="264160"/>
        </p:xfrm>
        <a:graphic>
          <a:graphicData uri="http://schemas.openxmlformats.org/drawingml/2006/table">
            <a:tbl>
              <a:tblPr firstRow="1" bandRow="1"/>
              <a:tblGrid>
                <a:gridCol w="1905000">
                  <a:extLst>
                    <a:ext uri="{9D8B030D-6E8A-4147-A177-3AD203B41FA5}">
                      <a16:colId xmlns:a16="http://schemas.microsoft.com/office/drawing/2014/main" val="81544748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932272555"/>
                    </a:ext>
                  </a:extLst>
                </a:gridCol>
              </a:tblGrid>
              <a:tr h="2641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s-DO" sz="1000" dirty="0"/>
                        <a:t>Producto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05627"/>
                  </a:ext>
                </a:extLst>
              </a:tr>
            </a:tbl>
          </a:graphicData>
        </a:graphic>
      </p:graphicFrame>
      <p:graphicFrame>
        <p:nvGraphicFramePr>
          <p:cNvPr id="38" name="Tabla 37">
            <a:extLst>
              <a:ext uri="{FF2B5EF4-FFF2-40B4-BE49-F238E27FC236}">
                <a16:creationId xmlns:a16="http://schemas.microsoft.com/office/drawing/2014/main" id="{8875ACD7-1B97-525A-DB35-0CD6A6DB8D4A}"/>
              </a:ext>
            </a:extLst>
          </p:cNvPr>
          <p:cNvGraphicFramePr>
            <a:graphicFrameLocks noGrp="1"/>
          </p:cNvGraphicFramePr>
          <p:nvPr/>
        </p:nvGraphicFramePr>
        <p:xfrm>
          <a:off x="341735" y="2466197"/>
          <a:ext cx="3581400" cy="286357"/>
        </p:xfrm>
        <a:graphic>
          <a:graphicData uri="http://schemas.openxmlformats.org/drawingml/2006/table">
            <a:tbl>
              <a:tblPr firstRow="1" bandRow="1"/>
              <a:tblGrid>
                <a:gridCol w="1905000">
                  <a:extLst>
                    <a:ext uri="{9D8B030D-6E8A-4147-A177-3AD203B41FA5}">
                      <a16:colId xmlns:a16="http://schemas.microsoft.com/office/drawing/2014/main" val="3344030208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785354410"/>
                    </a:ext>
                  </a:extLst>
                </a:gridCol>
              </a:tblGrid>
              <a:tr h="28635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s-DO" sz="1000" dirty="0" err="1"/>
                        <a:t>Product</a:t>
                      </a:r>
                      <a:r>
                        <a:rPr lang="es-DO" sz="1000" dirty="0"/>
                        <a:t> </a:t>
                      </a:r>
                      <a:r>
                        <a:rPr lang="es-DO" sz="1000" dirty="0" err="1"/>
                        <a:t>Owner</a:t>
                      </a:r>
                      <a:endParaRPr lang="es-DO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127761"/>
                  </a:ext>
                </a:extLst>
              </a:tr>
            </a:tbl>
          </a:graphicData>
        </a:graphic>
      </p:graphicFrame>
      <p:graphicFrame>
        <p:nvGraphicFramePr>
          <p:cNvPr id="39" name="Tabla 38">
            <a:extLst>
              <a:ext uri="{FF2B5EF4-FFF2-40B4-BE49-F238E27FC236}">
                <a16:creationId xmlns:a16="http://schemas.microsoft.com/office/drawing/2014/main" id="{20ED3D12-5EE8-63F4-4D66-4235ADDB2417}"/>
              </a:ext>
            </a:extLst>
          </p:cNvPr>
          <p:cNvGraphicFramePr>
            <a:graphicFrameLocks noGrp="1"/>
          </p:cNvGraphicFramePr>
          <p:nvPr/>
        </p:nvGraphicFramePr>
        <p:xfrm>
          <a:off x="335274" y="2764789"/>
          <a:ext cx="3581400" cy="264160"/>
        </p:xfrm>
        <a:graphic>
          <a:graphicData uri="http://schemas.openxmlformats.org/drawingml/2006/table">
            <a:tbl>
              <a:tblPr firstRow="1" bandRow="1"/>
              <a:tblGrid>
                <a:gridCol w="1905000">
                  <a:extLst>
                    <a:ext uri="{9D8B030D-6E8A-4147-A177-3AD203B41FA5}">
                      <a16:colId xmlns:a16="http://schemas.microsoft.com/office/drawing/2014/main" val="3348321055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732432890"/>
                    </a:ext>
                  </a:extLst>
                </a:gridCol>
              </a:tblGrid>
              <a:tr h="2641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s-DO" sz="1000" dirty="0"/>
                        <a:t>Scrum Master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434446"/>
                  </a:ext>
                </a:extLst>
              </a:tr>
            </a:tbl>
          </a:graphicData>
        </a:graphic>
      </p:graphicFrame>
      <p:graphicFrame>
        <p:nvGraphicFramePr>
          <p:cNvPr id="40" name="Tabla 39">
            <a:extLst>
              <a:ext uri="{FF2B5EF4-FFF2-40B4-BE49-F238E27FC236}">
                <a16:creationId xmlns:a16="http://schemas.microsoft.com/office/drawing/2014/main" id="{F80CA447-3BAA-C414-C260-6EDAF1F5FECD}"/>
              </a:ext>
            </a:extLst>
          </p:cNvPr>
          <p:cNvGraphicFramePr>
            <a:graphicFrameLocks noGrp="1"/>
          </p:cNvGraphicFramePr>
          <p:nvPr/>
        </p:nvGraphicFramePr>
        <p:xfrm>
          <a:off x="336181" y="3047691"/>
          <a:ext cx="3581400" cy="701040"/>
        </p:xfrm>
        <a:graphic>
          <a:graphicData uri="http://schemas.openxmlformats.org/drawingml/2006/table">
            <a:tbl>
              <a:tblPr firstRow="1" bandRow="1"/>
              <a:tblGrid>
                <a:gridCol w="1905000">
                  <a:extLst>
                    <a:ext uri="{9D8B030D-6E8A-4147-A177-3AD203B41FA5}">
                      <a16:colId xmlns:a16="http://schemas.microsoft.com/office/drawing/2014/main" val="103155777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242856320"/>
                    </a:ext>
                  </a:extLst>
                </a:gridCol>
              </a:tblGrid>
              <a:tr h="5046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s-DO" sz="1000" dirty="0"/>
                        <a:t>Development Team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  <a:p>
                      <a:endParaRPr lang="es-DO" sz="1000" dirty="0"/>
                    </a:p>
                    <a:p>
                      <a:endParaRPr lang="es-DO" sz="1000" dirty="0"/>
                    </a:p>
                    <a:p>
                      <a:endParaRPr lang="es-DO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497910"/>
                  </a:ext>
                </a:extLst>
              </a:tr>
            </a:tbl>
          </a:graphicData>
        </a:graphic>
      </p:graphicFrame>
      <p:graphicFrame>
        <p:nvGraphicFramePr>
          <p:cNvPr id="41" name="Tabla 40">
            <a:extLst>
              <a:ext uri="{FF2B5EF4-FFF2-40B4-BE49-F238E27FC236}">
                <a16:creationId xmlns:a16="http://schemas.microsoft.com/office/drawing/2014/main" id="{FAD3E08D-732D-0B5A-726F-8300940EC281}"/>
              </a:ext>
            </a:extLst>
          </p:cNvPr>
          <p:cNvGraphicFramePr>
            <a:graphicFrameLocks noGrp="1"/>
          </p:cNvGraphicFramePr>
          <p:nvPr/>
        </p:nvGraphicFramePr>
        <p:xfrm>
          <a:off x="344578" y="3768090"/>
          <a:ext cx="3581400" cy="548640"/>
        </p:xfrm>
        <a:graphic>
          <a:graphicData uri="http://schemas.openxmlformats.org/drawingml/2006/table">
            <a:tbl>
              <a:tblPr firstRow="1" bandRow="1"/>
              <a:tblGrid>
                <a:gridCol w="1905000">
                  <a:extLst>
                    <a:ext uri="{9D8B030D-6E8A-4147-A177-3AD203B41FA5}">
                      <a16:colId xmlns:a16="http://schemas.microsoft.com/office/drawing/2014/main" val="158251081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649453398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s-DO" sz="1000" dirty="0"/>
                        <a:t>Stakeholders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  <a:p>
                      <a:endParaRPr lang="es-DO" sz="1000" dirty="0"/>
                    </a:p>
                    <a:p>
                      <a:endParaRPr lang="es-DO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689756"/>
                  </a:ext>
                </a:extLst>
              </a:tr>
            </a:tbl>
          </a:graphicData>
        </a:graphic>
      </p:graphicFrame>
      <p:pic>
        <p:nvPicPr>
          <p:cNvPr id="43" name="Gráfico 42" descr="Salir con relleno sólido">
            <a:extLst>
              <a:ext uri="{FF2B5EF4-FFF2-40B4-BE49-F238E27FC236}">
                <a16:creationId xmlns:a16="http://schemas.microsoft.com/office/drawing/2014/main" id="{646D806E-E8CA-21BC-69CE-A036CA40B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456035" y="5630932"/>
            <a:ext cx="914400" cy="914400"/>
          </a:xfrm>
          <a:prstGeom prst="rect">
            <a:avLst/>
          </a:prstGeom>
        </p:spPr>
      </p:pic>
      <p:sp>
        <p:nvSpPr>
          <p:cNvPr id="44" name="Rectángulo: esquinas superiores redondeadas 43">
            <a:extLst>
              <a:ext uri="{FF2B5EF4-FFF2-40B4-BE49-F238E27FC236}">
                <a16:creationId xmlns:a16="http://schemas.microsoft.com/office/drawing/2014/main" id="{7F800453-1A64-0C61-72C3-9A3531ADC503}"/>
              </a:ext>
            </a:extLst>
          </p:cNvPr>
          <p:cNvSpPr/>
          <p:nvPr/>
        </p:nvSpPr>
        <p:spPr>
          <a:xfrm>
            <a:off x="341735" y="5229612"/>
            <a:ext cx="1143000" cy="264160"/>
          </a:xfrm>
          <a:prstGeom prst="round2SameRect">
            <a:avLst/>
          </a:prstGeom>
          <a:solidFill>
            <a:srgbClr val="4472C4">
              <a:lumMod val="75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DO" sz="105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Product</a:t>
            </a:r>
            <a:r>
              <a:rPr kumimoji="0" lang="es-DO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Backlog</a:t>
            </a:r>
          </a:p>
        </p:txBody>
      </p:sp>
      <p:sp>
        <p:nvSpPr>
          <p:cNvPr id="45" name="Rectángulo: esquinas superiores redondeadas 44">
            <a:extLst>
              <a:ext uri="{FF2B5EF4-FFF2-40B4-BE49-F238E27FC236}">
                <a16:creationId xmlns:a16="http://schemas.microsoft.com/office/drawing/2014/main" id="{1A7620C3-75C2-25D2-8DE9-4B6A821574C8}"/>
              </a:ext>
            </a:extLst>
          </p:cNvPr>
          <p:cNvSpPr/>
          <p:nvPr/>
        </p:nvSpPr>
        <p:spPr>
          <a:xfrm>
            <a:off x="2116413" y="5229612"/>
            <a:ext cx="1600200" cy="264160"/>
          </a:xfrm>
          <a:prstGeom prst="round2SameRect">
            <a:avLst/>
          </a:prstGeom>
          <a:solidFill>
            <a:srgbClr val="4472C4">
              <a:lumMod val="75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DO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Sprint </a:t>
            </a:r>
            <a:r>
              <a:rPr kumimoji="0" lang="es-DO" sz="105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Planning</a:t>
            </a:r>
            <a:r>
              <a:rPr kumimoji="0" lang="es-DO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Meeting</a:t>
            </a:r>
          </a:p>
        </p:txBody>
      </p:sp>
      <p:graphicFrame>
        <p:nvGraphicFramePr>
          <p:cNvPr id="46" name="Tabla 45">
            <a:extLst>
              <a:ext uri="{FF2B5EF4-FFF2-40B4-BE49-F238E27FC236}">
                <a16:creationId xmlns:a16="http://schemas.microsoft.com/office/drawing/2014/main" id="{0EC01E68-8EA1-43AF-793B-E7A8DCADE895}"/>
              </a:ext>
            </a:extLst>
          </p:cNvPr>
          <p:cNvGraphicFramePr>
            <a:graphicFrameLocks noGrp="1"/>
          </p:cNvGraphicFramePr>
          <p:nvPr/>
        </p:nvGraphicFramePr>
        <p:xfrm>
          <a:off x="2124877" y="5555434"/>
          <a:ext cx="1600200" cy="243840"/>
        </p:xfrm>
        <a:graphic>
          <a:graphicData uri="http://schemas.openxmlformats.org/drawingml/2006/table">
            <a:tbl>
              <a:tblPr firstRow="1" bandRow="1"/>
              <a:tblGrid>
                <a:gridCol w="851170">
                  <a:extLst>
                    <a:ext uri="{9D8B030D-6E8A-4147-A177-3AD203B41FA5}">
                      <a16:colId xmlns:a16="http://schemas.microsoft.com/office/drawing/2014/main" val="815447484"/>
                    </a:ext>
                  </a:extLst>
                </a:gridCol>
                <a:gridCol w="749030">
                  <a:extLst>
                    <a:ext uri="{9D8B030D-6E8A-4147-A177-3AD203B41FA5}">
                      <a16:colId xmlns:a16="http://schemas.microsoft.com/office/drawing/2014/main" val="2932272555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s-DO" sz="1000" dirty="0"/>
                        <a:t>Date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05627"/>
                  </a:ext>
                </a:extLst>
              </a:tr>
            </a:tbl>
          </a:graphicData>
        </a:graphic>
      </p:graphicFrame>
      <p:graphicFrame>
        <p:nvGraphicFramePr>
          <p:cNvPr id="47" name="Tabla 46">
            <a:extLst>
              <a:ext uri="{FF2B5EF4-FFF2-40B4-BE49-F238E27FC236}">
                <a16:creationId xmlns:a16="http://schemas.microsoft.com/office/drawing/2014/main" id="{1E37DFFF-2546-24BD-0E0E-39DEF03AFB6C}"/>
              </a:ext>
            </a:extLst>
          </p:cNvPr>
          <p:cNvGraphicFramePr>
            <a:graphicFrameLocks noGrp="1"/>
          </p:cNvGraphicFramePr>
          <p:nvPr/>
        </p:nvGraphicFramePr>
        <p:xfrm>
          <a:off x="2124877" y="5824673"/>
          <a:ext cx="1600200" cy="243840"/>
        </p:xfrm>
        <a:graphic>
          <a:graphicData uri="http://schemas.openxmlformats.org/drawingml/2006/table">
            <a:tbl>
              <a:tblPr firstRow="1" bandRow="1"/>
              <a:tblGrid>
                <a:gridCol w="851170">
                  <a:extLst>
                    <a:ext uri="{9D8B030D-6E8A-4147-A177-3AD203B41FA5}">
                      <a16:colId xmlns:a16="http://schemas.microsoft.com/office/drawing/2014/main" val="3344030208"/>
                    </a:ext>
                  </a:extLst>
                </a:gridCol>
                <a:gridCol w="749030">
                  <a:extLst>
                    <a:ext uri="{9D8B030D-6E8A-4147-A177-3AD203B41FA5}">
                      <a16:colId xmlns:a16="http://schemas.microsoft.com/office/drawing/2014/main" val="785354410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s-DO" sz="1000" dirty="0"/>
                        <a:t>Start Time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127761"/>
                  </a:ext>
                </a:extLst>
              </a:tr>
            </a:tbl>
          </a:graphicData>
        </a:graphic>
      </p:graphicFrame>
      <p:graphicFrame>
        <p:nvGraphicFramePr>
          <p:cNvPr id="48" name="Tabla 47">
            <a:extLst>
              <a:ext uri="{FF2B5EF4-FFF2-40B4-BE49-F238E27FC236}">
                <a16:creationId xmlns:a16="http://schemas.microsoft.com/office/drawing/2014/main" id="{1F723952-EBCB-43B9-2FAE-0B909CA4A200}"/>
              </a:ext>
            </a:extLst>
          </p:cNvPr>
          <p:cNvGraphicFramePr>
            <a:graphicFrameLocks noGrp="1"/>
          </p:cNvGraphicFramePr>
          <p:nvPr/>
        </p:nvGraphicFramePr>
        <p:xfrm>
          <a:off x="2124877" y="6088833"/>
          <a:ext cx="1600200" cy="243840"/>
        </p:xfrm>
        <a:graphic>
          <a:graphicData uri="http://schemas.openxmlformats.org/drawingml/2006/table">
            <a:tbl>
              <a:tblPr firstRow="1" bandRow="1"/>
              <a:tblGrid>
                <a:gridCol w="851170">
                  <a:extLst>
                    <a:ext uri="{9D8B030D-6E8A-4147-A177-3AD203B41FA5}">
                      <a16:colId xmlns:a16="http://schemas.microsoft.com/office/drawing/2014/main" val="3348321055"/>
                    </a:ext>
                  </a:extLst>
                </a:gridCol>
                <a:gridCol w="749030">
                  <a:extLst>
                    <a:ext uri="{9D8B030D-6E8A-4147-A177-3AD203B41FA5}">
                      <a16:colId xmlns:a16="http://schemas.microsoft.com/office/drawing/2014/main" val="1732432890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s-DO" sz="1000" dirty="0"/>
                        <a:t>End Time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434446"/>
                  </a:ext>
                </a:extLst>
              </a:tr>
            </a:tbl>
          </a:graphicData>
        </a:graphic>
      </p:graphicFrame>
      <p:graphicFrame>
        <p:nvGraphicFramePr>
          <p:cNvPr id="49" name="Tabla 48">
            <a:extLst>
              <a:ext uri="{FF2B5EF4-FFF2-40B4-BE49-F238E27FC236}">
                <a16:creationId xmlns:a16="http://schemas.microsoft.com/office/drawing/2014/main" id="{BD29884C-4085-C778-1FCF-D274C2CD7733}"/>
              </a:ext>
            </a:extLst>
          </p:cNvPr>
          <p:cNvGraphicFramePr>
            <a:graphicFrameLocks noGrp="1"/>
          </p:cNvGraphicFramePr>
          <p:nvPr/>
        </p:nvGraphicFramePr>
        <p:xfrm>
          <a:off x="2124877" y="6358073"/>
          <a:ext cx="1600200" cy="243840"/>
        </p:xfrm>
        <a:graphic>
          <a:graphicData uri="http://schemas.openxmlformats.org/drawingml/2006/table">
            <a:tbl>
              <a:tblPr firstRow="1" bandRow="1"/>
              <a:tblGrid>
                <a:gridCol w="851170">
                  <a:extLst>
                    <a:ext uri="{9D8B030D-6E8A-4147-A177-3AD203B41FA5}">
                      <a16:colId xmlns:a16="http://schemas.microsoft.com/office/drawing/2014/main" val="1031557773"/>
                    </a:ext>
                  </a:extLst>
                </a:gridCol>
                <a:gridCol w="749030">
                  <a:extLst>
                    <a:ext uri="{9D8B030D-6E8A-4147-A177-3AD203B41FA5}">
                      <a16:colId xmlns:a16="http://schemas.microsoft.com/office/drawing/2014/main" val="1242856320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s-DO" sz="1000" dirty="0"/>
                        <a:t>Method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497910"/>
                  </a:ext>
                </a:extLst>
              </a:tr>
            </a:tbl>
          </a:graphicData>
        </a:graphic>
      </p:graphicFrame>
      <p:sp>
        <p:nvSpPr>
          <p:cNvPr id="50" name="Flecha: a la derecha 49">
            <a:extLst>
              <a:ext uri="{FF2B5EF4-FFF2-40B4-BE49-F238E27FC236}">
                <a16:creationId xmlns:a16="http://schemas.microsoft.com/office/drawing/2014/main" id="{EF7A338C-B2C1-2E9A-E071-14C0BF2ECF5B}"/>
              </a:ext>
            </a:extLst>
          </p:cNvPr>
          <p:cNvSpPr/>
          <p:nvPr/>
        </p:nvSpPr>
        <p:spPr>
          <a:xfrm>
            <a:off x="1560935" y="5952732"/>
            <a:ext cx="457200" cy="243840"/>
          </a:xfrm>
          <a:prstGeom prst="rightArrow">
            <a:avLst/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DO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Flecha: a la derecha 50">
            <a:extLst>
              <a:ext uri="{FF2B5EF4-FFF2-40B4-BE49-F238E27FC236}">
                <a16:creationId xmlns:a16="http://schemas.microsoft.com/office/drawing/2014/main" id="{7A526B15-7273-FD9A-7436-C54DD90D966C}"/>
              </a:ext>
            </a:extLst>
          </p:cNvPr>
          <p:cNvSpPr/>
          <p:nvPr/>
        </p:nvSpPr>
        <p:spPr>
          <a:xfrm>
            <a:off x="3914593" y="5564566"/>
            <a:ext cx="457200" cy="243840"/>
          </a:xfrm>
          <a:prstGeom prst="rightArrow">
            <a:avLst/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DO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ángulo: esquinas superiores redondeadas 51">
            <a:extLst>
              <a:ext uri="{FF2B5EF4-FFF2-40B4-BE49-F238E27FC236}">
                <a16:creationId xmlns:a16="http://schemas.microsoft.com/office/drawing/2014/main" id="{A7105457-58C8-F98D-0524-FA61C07E5E22}"/>
              </a:ext>
            </a:extLst>
          </p:cNvPr>
          <p:cNvSpPr/>
          <p:nvPr/>
        </p:nvSpPr>
        <p:spPr>
          <a:xfrm>
            <a:off x="5943452" y="3673758"/>
            <a:ext cx="1025719" cy="264160"/>
          </a:xfrm>
          <a:prstGeom prst="round2SameRect">
            <a:avLst/>
          </a:prstGeom>
          <a:solidFill>
            <a:srgbClr val="4472C4">
              <a:lumMod val="75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DO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Sprint Backlog</a:t>
            </a:r>
          </a:p>
        </p:txBody>
      </p:sp>
      <p:sp>
        <p:nvSpPr>
          <p:cNvPr id="54" name="Flecha: a la derecha 53">
            <a:extLst>
              <a:ext uri="{FF2B5EF4-FFF2-40B4-BE49-F238E27FC236}">
                <a16:creationId xmlns:a16="http://schemas.microsoft.com/office/drawing/2014/main" id="{189E8D77-2B42-83E0-E254-DEC3F71727AE}"/>
              </a:ext>
            </a:extLst>
          </p:cNvPr>
          <p:cNvSpPr/>
          <p:nvPr/>
        </p:nvSpPr>
        <p:spPr>
          <a:xfrm>
            <a:off x="7158394" y="3558739"/>
            <a:ext cx="1121834" cy="416560"/>
          </a:xfrm>
          <a:prstGeom prst="rightArrow">
            <a:avLst/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DO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5" name="Gráfico 54" descr="Actualizar con relleno sólido">
            <a:extLst>
              <a:ext uri="{FF2B5EF4-FFF2-40B4-BE49-F238E27FC236}">
                <a16:creationId xmlns:a16="http://schemas.microsoft.com/office/drawing/2014/main" id="{03B49E0A-C5FE-FDA0-2F78-744E3405C1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280355">
            <a:off x="7114385" y="1601262"/>
            <a:ext cx="2458062" cy="2458062"/>
          </a:xfrm>
          <a:prstGeom prst="rect">
            <a:avLst/>
          </a:prstGeom>
        </p:spPr>
      </p:pic>
      <p:sp>
        <p:nvSpPr>
          <p:cNvPr id="56" name="CuadroTexto 55">
            <a:extLst>
              <a:ext uri="{FF2B5EF4-FFF2-40B4-BE49-F238E27FC236}">
                <a16:creationId xmlns:a16="http://schemas.microsoft.com/office/drawing/2014/main" id="{FBC41E58-82E1-B899-74E5-41C8BA8F5A81}"/>
              </a:ext>
            </a:extLst>
          </p:cNvPr>
          <p:cNvSpPr txBox="1"/>
          <p:nvPr/>
        </p:nvSpPr>
        <p:spPr>
          <a:xfrm>
            <a:off x="7825609" y="2508584"/>
            <a:ext cx="1025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dirty="0">
                <a:solidFill>
                  <a:srgbClr val="4472C4">
                    <a:lumMod val="75000"/>
                  </a:srgbClr>
                </a:solidFill>
                <a:latin typeface="Calibri" panose="020F0502020204030204"/>
              </a:rPr>
              <a:t>Sprint #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FB01666D-76B4-B3CA-A70C-E4BB77B4C7EF}"/>
              </a:ext>
            </a:extLst>
          </p:cNvPr>
          <p:cNvSpPr txBox="1"/>
          <p:nvPr/>
        </p:nvSpPr>
        <p:spPr>
          <a:xfrm>
            <a:off x="7842054" y="2868374"/>
            <a:ext cx="8617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DO" sz="1100" dirty="0">
                <a:solidFill>
                  <a:srgbClr val="E7E6E6">
                    <a:lumMod val="50000"/>
                  </a:srgbClr>
                </a:solidFill>
                <a:latin typeface="Calibri" panose="020F0502020204030204"/>
              </a:rPr>
              <a:t>Del Jun 7 </a:t>
            </a:r>
          </a:p>
          <a:p>
            <a:pPr algn="ctr"/>
            <a:r>
              <a:rPr lang="es-DO" sz="1100" dirty="0">
                <a:solidFill>
                  <a:srgbClr val="E7E6E6">
                    <a:lumMod val="50000"/>
                  </a:srgbClr>
                </a:solidFill>
                <a:latin typeface="Calibri" panose="020F0502020204030204"/>
              </a:rPr>
              <a:t>al Jun 21</a:t>
            </a:r>
          </a:p>
        </p:txBody>
      </p:sp>
      <p:graphicFrame>
        <p:nvGraphicFramePr>
          <p:cNvPr id="59" name="Tabla 58">
            <a:extLst>
              <a:ext uri="{FF2B5EF4-FFF2-40B4-BE49-F238E27FC236}">
                <a16:creationId xmlns:a16="http://schemas.microsoft.com/office/drawing/2014/main" id="{788266BA-C8E8-581B-DF64-8C9D93516E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140439"/>
              </p:ext>
            </p:extLst>
          </p:nvPr>
        </p:nvGraphicFramePr>
        <p:xfrm>
          <a:off x="6851336" y="244831"/>
          <a:ext cx="2195182" cy="1219200"/>
        </p:xfrm>
        <a:graphic>
          <a:graphicData uri="http://schemas.openxmlformats.org/drawingml/2006/table">
            <a:tbl>
              <a:tblPr firstRow="1" bandRow="1"/>
              <a:tblGrid>
                <a:gridCol w="660186">
                  <a:extLst>
                    <a:ext uri="{9D8B030D-6E8A-4147-A177-3AD203B41FA5}">
                      <a16:colId xmlns:a16="http://schemas.microsoft.com/office/drawing/2014/main" val="815447484"/>
                    </a:ext>
                  </a:extLst>
                </a:gridCol>
                <a:gridCol w="926526">
                  <a:extLst>
                    <a:ext uri="{9D8B030D-6E8A-4147-A177-3AD203B41FA5}">
                      <a16:colId xmlns:a16="http://schemas.microsoft.com/office/drawing/2014/main" val="3217526716"/>
                    </a:ext>
                  </a:extLst>
                </a:gridCol>
                <a:gridCol w="608470">
                  <a:extLst>
                    <a:ext uri="{9D8B030D-6E8A-4147-A177-3AD203B41FA5}">
                      <a16:colId xmlns:a16="http://schemas.microsoft.com/office/drawing/2014/main" val="2932272555"/>
                    </a:ext>
                  </a:extLst>
                </a:gridCol>
              </a:tblGrid>
              <a:tr h="0"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dirty="0"/>
                        <a:t>Lorem Ipsum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7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DO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76946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Tarea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DO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Estatus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%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115877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dirty="0"/>
                        <a:t>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DO" sz="1000" dirty="0"/>
                        <a:t>Pendiente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dirty="0"/>
                        <a:t>0%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207218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dirty="0"/>
                        <a:t>5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DO" sz="1000" dirty="0"/>
                        <a:t>Certificación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dirty="0"/>
                        <a:t>80%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05627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dirty="0"/>
                        <a:t>6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DO" sz="1000" dirty="0"/>
                        <a:t>In Progress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dirty="0"/>
                        <a:t>15%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316175"/>
                  </a:ext>
                </a:extLst>
              </a:tr>
            </a:tbl>
          </a:graphicData>
        </a:graphic>
      </p:graphicFrame>
      <p:graphicFrame>
        <p:nvGraphicFramePr>
          <p:cNvPr id="60" name="Tabla 59">
            <a:extLst>
              <a:ext uri="{FF2B5EF4-FFF2-40B4-BE49-F238E27FC236}">
                <a16:creationId xmlns:a16="http://schemas.microsoft.com/office/drawing/2014/main" id="{5B6EF454-7EED-A1AD-85A4-2399B73B56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314108"/>
              </p:ext>
            </p:extLst>
          </p:nvPr>
        </p:nvGraphicFramePr>
        <p:xfrm>
          <a:off x="9079712" y="1515288"/>
          <a:ext cx="2083973" cy="731520"/>
        </p:xfrm>
        <a:graphic>
          <a:graphicData uri="http://schemas.openxmlformats.org/drawingml/2006/table">
            <a:tbl>
              <a:tblPr firstRow="1" bandRow="1"/>
              <a:tblGrid>
                <a:gridCol w="618007">
                  <a:extLst>
                    <a:ext uri="{9D8B030D-6E8A-4147-A177-3AD203B41FA5}">
                      <a16:colId xmlns:a16="http://schemas.microsoft.com/office/drawing/2014/main" val="815447484"/>
                    </a:ext>
                  </a:extLst>
                </a:gridCol>
                <a:gridCol w="819607">
                  <a:extLst>
                    <a:ext uri="{9D8B030D-6E8A-4147-A177-3AD203B41FA5}">
                      <a16:colId xmlns:a16="http://schemas.microsoft.com/office/drawing/2014/main" val="2244362364"/>
                    </a:ext>
                  </a:extLst>
                </a:gridCol>
                <a:gridCol w="646359">
                  <a:extLst>
                    <a:ext uri="{9D8B030D-6E8A-4147-A177-3AD203B41FA5}">
                      <a16:colId xmlns:a16="http://schemas.microsoft.com/office/drawing/2014/main" val="2932272555"/>
                    </a:ext>
                  </a:extLst>
                </a:gridCol>
              </a:tblGrid>
              <a:tr h="0"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DO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Lorem Ipsum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7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DO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76946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Tarea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DO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Estatus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%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115877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dirty="0"/>
                        <a:t>2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DO" sz="1000" dirty="0"/>
                        <a:t>Bloqueado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dirty="0"/>
                        <a:t>25%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207218"/>
                  </a:ext>
                </a:extLst>
              </a:tr>
            </a:tbl>
          </a:graphicData>
        </a:graphic>
      </p:graphicFrame>
      <p:graphicFrame>
        <p:nvGraphicFramePr>
          <p:cNvPr id="64" name="Tabla 63">
            <a:extLst>
              <a:ext uri="{FF2B5EF4-FFF2-40B4-BE49-F238E27FC236}">
                <a16:creationId xmlns:a16="http://schemas.microsoft.com/office/drawing/2014/main" id="{9FAA298F-8DD9-234E-12C3-1FE6B2B101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133458"/>
              </p:ext>
            </p:extLst>
          </p:nvPr>
        </p:nvGraphicFramePr>
        <p:xfrm>
          <a:off x="4537996" y="1759128"/>
          <a:ext cx="2313340" cy="975360"/>
        </p:xfrm>
        <a:graphic>
          <a:graphicData uri="http://schemas.openxmlformats.org/drawingml/2006/table">
            <a:tbl>
              <a:tblPr firstRow="1" bandRow="1"/>
              <a:tblGrid>
                <a:gridCol w="709382">
                  <a:extLst>
                    <a:ext uri="{9D8B030D-6E8A-4147-A177-3AD203B41FA5}">
                      <a16:colId xmlns:a16="http://schemas.microsoft.com/office/drawing/2014/main" val="815447484"/>
                    </a:ext>
                  </a:extLst>
                </a:gridCol>
                <a:gridCol w="886458">
                  <a:extLst>
                    <a:ext uri="{9D8B030D-6E8A-4147-A177-3AD203B41FA5}">
                      <a16:colId xmlns:a16="http://schemas.microsoft.com/office/drawing/2014/main" val="1997789888"/>
                    </a:ext>
                  </a:extLst>
                </a:gridCol>
                <a:gridCol w="717500">
                  <a:extLst>
                    <a:ext uri="{9D8B030D-6E8A-4147-A177-3AD203B41FA5}">
                      <a16:colId xmlns:a16="http://schemas.microsoft.com/office/drawing/2014/main" val="2932272555"/>
                    </a:ext>
                  </a:extLst>
                </a:gridCol>
              </a:tblGrid>
              <a:tr h="177339"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dirty="0"/>
                        <a:t>Lorem Ipsum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7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DO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76946"/>
                  </a:ext>
                </a:extLst>
              </a:tr>
              <a:tr h="2145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Tarea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DO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Estatus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%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115877"/>
                  </a:ext>
                </a:extLst>
              </a:tr>
              <a:tr h="2145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DO" sz="1000" b="0" dirty="0">
                          <a:solidFill>
                            <a:schemeClr val="tx1"/>
                          </a:solidFill>
                        </a:rPr>
                        <a:t>Completado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b="0" dirty="0">
                          <a:solidFill>
                            <a:schemeClr val="tx1"/>
                          </a:solidFill>
                        </a:rPr>
                        <a:t>100%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041580"/>
                  </a:ext>
                </a:extLst>
              </a:tr>
              <a:tr h="2145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DO" sz="1000" b="0" dirty="0">
                          <a:solidFill>
                            <a:schemeClr val="tx1"/>
                          </a:solidFill>
                        </a:rPr>
                        <a:t>Completado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b="0" dirty="0">
                          <a:solidFill>
                            <a:schemeClr val="tx1"/>
                          </a:solidFill>
                        </a:rPr>
                        <a:t>100%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560530"/>
                  </a:ext>
                </a:extLst>
              </a:tr>
            </a:tbl>
          </a:graphicData>
        </a:graphic>
      </p:graphicFrame>
      <p:pic>
        <p:nvPicPr>
          <p:cNvPr id="65" name="Gráfico 64" descr="Flecha lineal: curva en sentido contrario de las agujas del reloj con relleno sólido">
            <a:extLst>
              <a:ext uri="{FF2B5EF4-FFF2-40B4-BE49-F238E27FC236}">
                <a16:creationId xmlns:a16="http://schemas.microsoft.com/office/drawing/2014/main" id="{3D097A0E-D775-DFB5-2264-7E5864DC68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7337793" flipV="1">
            <a:off x="9116555" y="2443535"/>
            <a:ext cx="1871153" cy="1648240"/>
          </a:xfrm>
          <a:prstGeom prst="rect">
            <a:avLst/>
          </a:prstGeom>
        </p:spPr>
      </p:pic>
      <p:sp>
        <p:nvSpPr>
          <p:cNvPr id="66" name="Rectángulo: esquinas superiores redondeadas 65">
            <a:extLst>
              <a:ext uri="{FF2B5EF4-FFF2-40B4-BE49-F238E27FC236}">
                <a16:creationId xmlns:a16="http://schemas.microsoft.com/office/drawing/2014/main" id="{76D7919F-A0DF-3AAA-4043-FF08EDFE4F3C}"/>
              </a:ext>
            </a:extLst>
          </p:cNvPr>
          <p:cNvSpPr/>
          <p:nvPr/>
        </p:nvSpPr>
        <p:spPr>
          <a:xfrm>
            <a:off x="9543393" y="3942070"/>
            <a:ext cx="2234239" cy="555201"/>
          </a:xfrm>
          <a:prstGeom prst="round2SameRect">
            <a:avLst/>
          </a:prstGeom>
          <a:solidFill>
            <a:srgbClr val="4472C4">
              <a:lumMod val="75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DO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Sprint </a:t>
            </a:r>
            <a:r>
              <a:rPr kumimoji="0" lang="es-DO" sz="105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Review</a:t>
            </a:r>
            <a:r>
              <a:rPr kumimoji="0" lang="es-DO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DO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            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DO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Sprint Retrospective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A66CEFBB-62FF-10DD-58D7-088E578C5B7D}"/>
              </a:ext>
            </a:extLst>
          </p:cNvPr>
          <p:cNvSpPr/>
          <p:nvPr/>
        </p:nvSpPr>
        <p:spPr>
          <a:xfrm>
            <a:off x="9543392" y="4536552"/>
            <a:ext cx="2234239" cy="1416180"/>
          </a:xfrm>
          <a:prstGeom prst="rect">
            <a:avLst/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DO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D45B0C54-A0FF-863D-1B4A-B825E11FEAD5}"/>
              </a:ext>
            </a:extLst>
          </p:cNvPr>
          <p:cNvSpPr/>
          <p:nvPr/>
        </p:nvSpPr>
        <p:spPr>
          <a:xfrm>
            <a:off x="385946" y="228567"/>
            <a:ext cx="2698773" cy="5049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B4C7E7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Logo </a:t>
            </a:r>
            <a:r>
              <a:rPr lang="en-US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Empresa</a:t>
            </a:r>
            <a:endParaRPr lang="en-US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" name="Tabla 40">
            <a:extLst>
              <a:ext uri="{FF2B5EF4-FFF2-40B4-BE49-F238E27FC236}">
                <a16:creationId xmlns:a16="http://schemas.microsoft.com/office/drawing/2014/main" id="{37C483B2-F531-C42A-12B5-805A3C6815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09687"/>
              </p:ext>
            </p:extLst>
          </p:nvPr>
        </p:nvGraphicFramePr>
        <p:xfrm>
          <a:off x="331901" y="4336089"/>
          <a:ext cx="3581400" cy="243840"/>
        </p:xfrm>
        <a:graphic>
          <a:graphicData uri="http://schemas.openxmlformats.org/drawingml/2006/table">
            <a:tbl>
              <a:tblPr firstRow="1" bandRow="1"/>
              <a:tblGrid>
                <a:gridCol w="1905000">
                  <a:extLst>
                    <a:ext uri="{9D8B030D-6E8A-4147-A177-3AD203B41FA5}">
                      <a16:colId xmlns:a16="http://schemas.microsoft.com/office/drawing/2014/main" val="158251081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649453398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s-DO" sz="1000" dirty="0"/>
                        <a:t>Progreso General Producto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689756"/>
                  </a:ext>
                </a:extLst>
              </a:tr>
            </a:tbl>
          </a:graphicData>
        </a:graphic>
      </p:graphicFrame>
      <p:graphicFrame>
        <p:nvGraphicFramePr>
          <p:cNvPr id="3" name="Tabla 40">
            <a:extLst>
              <a:ext uri="{FF2B5EF4-FFF2-40B4-BE49-F238E27FC236}">
                <a16:creationId xmlns:a16="http://schemas.microsoft.com/office/drawing/2014/main" id="{B8B62826-3B7D-B27C-909D-E1039F384A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915786"/>
              </p:ext>
            </p:extLst>
          </p:nvPr>
        </p:nvGraphicFramePr>
        <p:xfrm>
          <a:off x="341735" y="1583674"/>
          <a:ext cx="3581400" cy="396240"/>
        </p:xfrm>
        <a:graphic>
          <a:graphicData uri="http://schemas.openxmlformats.org/drawingml/2006/table">
            <a:tbl>
              <a:tblPr firstRow="1" bandRow="1"/>
              <a:tblGrid>
                <a:gridCol w="1905000">
                  <a:extLst>
                    <a:ext uri="{9D8B030D-6E8A-4147-A177-3AD203B41FA5}">
                      <a16:colId xmlns:a16="http://schemas.microsoft.com/office/drawing/2014/main" val="158251081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649453398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s-DO" sz="1000" dirty="0"/>
                        <a:t>Alcance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  <a:p>
                      <a:endParaRPr lang="es-DO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689756"/>
                  </a:ext>
                </a:extLst>
              </a:tr>
            </a:tbl>
          </a:graphicData>
        </a:graphic>
      </p:graphicFrame>
      <p:graphicFrame>
        <p:nvGraphicFramePr>
          <p:cNvPr id="4" name="Tabla 37">
            <a:extLst>
              <a:ext uri="{FF2B5EF4-FFF2-40B4-BE49-F238E27FC236}">
                <a16:creationId xmlns:a16="http://schemas.microsoft.com/office/drawing/2014/main" id="{934FECBE-005D-0485-D58F-CBB15928AF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769753"/>
              </p:ext>
            </p:extLst>
          </p:nvPr>
        </p:nvGraphicFramePr>
        <p:xfrm>
          <a:off x="341735" y="1984994"/>
          <a:ext cx="3581400" cy="264160"/>
        </p:xfrm>
        <a:graphic>
          <a:graphicData uri="http://schemas.openxmlformats.org/drawingml/2006/table">
            <a:tbl>
              <a:tblPr firstRow="1" bandRow="1"/>
              <a:tblGrid>
                <a:gridCol w="1905000">
                  <a:extLst>
                    <a:ext uri="{9D8B030D-6E8A-4147-A177-3AD203B41FA5}">
                      <a16:colId xmlns:a16="http://schemas.microsoft.com/office/drawing/2014/main" val="3344030208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785354410"/>
                    </a:ext>
                  </a:extLst>
                </a:gridCol>
              </a:tblGrid>
              <a:tr h="2641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s-DO" sz="1000" dirty="0"/>
                        <a:t>Fecha de Inicio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127761"/>
                  </a:ext>
                </a:extLst>
              </a:tr>
            </a:tbl>
          </a:graphicData>
        </a:graphic>
      </p:graphicFrame>
      <p:graphicFrame>
        <p:nvGraphicFramePr>
          <p:cNvPr id="5" name="Tabla 37">
            <a:extLst>
              <a:ext uri="{FF2B5EF4-FFF2-40B4-BE49-F238E27FC236}">
                <a16:creationId xmlns:a16="http://schemas.microsoft.com/office/drawing/2014/main" id="{D38EFA3B-2652-F283-04CD-4D2909F920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646997"/>
              </p:ext>
            </p:extLst>
          </p:nvPr>
        </p:nvGraphicFramePr>
        <p:xfrm>
          <a:off x="341735" y="2246808"/>
          <a:ext cx="3581400" cy="264160"/>
        </p:xfrm>
        <a:graphic>
          <a:graphicData uri="http://schemas.openxmlformats.org/drawingml/2006/table">
            <a:tbl>
              <a:tblPr firstRow="1" bandRow="1"/>
              <a:tblGrid>
                <a:gridCol w="1905000">
                  <a:extLst>
                    <a:ext uri="{9D8B030D-6E8A-4147-A177-3AD203B41FA5}">
                      <a16:colId xmlns:a16="http://schemas.microsoft.com/office/drawing/2014/main" val="3344030208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785354410"/>
                    </a:ext>
                  </a:extLst>
                </a:gridCol>
              </a:tblGrid>
              <a:tr h="2641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s-DO" sz="1000" dirty="0"/>
                        <a:t>Fecha Término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12776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42B73AD-456C-0BA2-74B6-49FFBBFF3641}"/>
              </a:ext>
            </a:extLst>
          </p:cNvPr>
          <p:cNvGraphicFramePr>
            <a:graphicFrameLocks noGrp="1"/>
          </p:cNvGraphicFramePr>
          <p:nvPr/>
        </p:nvGraphicFramePr>
        <p:xfrm>
          <a:off x="4582782" y="4043194"/>
          <a:ext cx="3695920" cy="2666670"/>
        </p:xfrm>
        <a:graphic>
          <a:graphicData uri="http://schemas.openxmlformats.org/drawingml/2006/table">
            <a:tbl>
              <a:tblPr firstRow="1" bandRow="1">
                <a:solidFill>
                  <a:srgbClr val="9DC3E6"/>
                </a:solidFill>
                <a:tableStyleId>{5C22544A-7EE6-4342-B048-85BDC9FD1C3A}</a:tableStyleId>
              </a:tblPr>
              <a:tblGrid>
                <a:gridCol w="1314714">
                  <a:extLst>
                    <a:ext uri="{9D8B030D-6E8A-4147-A177-3AD203B41FA5}">
                      <a16:colId xmlns:a16="http://schemas.microsoft.com/office/drawing/2014/main" val="1024566844"/>
                    </a:ext>
                  </a:extLst>
                </a:gridCol>
                <a:gridCol w="677475">
                  <a:extLst>
                    <a:ext uri="{9D8B030D-6E8A-4147-A177-3AD203B41FA5}">
                      <a16:colId xmlns:a16="http://schemas.microsoft.com/office/drawing/2014/main" val="2815050183"/>
                    </a:ext>
                  </a:extLst>
                </a:gridCol>
                <a:gridCol w="577157">
                  <a:extLst>
                    <a:ext uri="{9D8B030D-6E8A-4147-A177-3AD203B41FA5}">
                      <a16:colId xmlns:a16="http://schemas.microsoft.com/office/drawing/2014/main" val="725072125"/>
                    </a:ext>
                  </a:extLst>
                </a:gridCol>
                <a:gridCol w="1126574">
                  <a:extLst>
                    <a:ext uri="{9D8B030D-6E8A-4147-A177-3AD203B41FA5}">
                      <a16:colId xmlns:a16="http://schemas.microsoft.com/office/drawing/2014/main" val="12540350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User Story</a:t>
                      </a:r>
                    </a:p>
                  </a:txBody>
                  <a:tcP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Estimate</a:t>
                      </a:r>
                    </a:p>
                  </a:txBody>
                  <a:tcP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Task ID</a:t>
                      </a:r>
                    </a:p>
                  </a:txBody>
                  <a:tcP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Task</a:t>
                      </a:r>
                    </a:p>
                  </a:txBody>
                  <a:tcPr>
                    <a:solidFill>
                      <a:srgbClr val="2F55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694207"/>
                  </a:ext>
                </a:extLst>
              </a:tr>
              <a:tr h="337765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User Story test</a:t>
                      </a: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XS</a:t>
                      </a: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Task 1</a:t>
                      </a:r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850220"/>
                  </a:ext>
                </a:extLst>
              </a:tr>
              <a:tr h="337765">
                <a:tc rowSpan="2">
                  <a:txBody>
                    <a:bodyPr/>
                    <a:lstStyle/>
                    <a:p>
                      <a:endParaRPr 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lang="en-US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User Story Theory</a:t>
                      </a:r>
                    </a:p>
                  </a:txBody>
                  <a:tcPr>
                    <a:solidFill>
                      <a:srgbClr val="9DC3E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US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</a:p>
                  </a:txBody>
                  <a:tcP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Task 2</a:t>
                      </a:r>
                    </a:p>
                  </a:txBody>
                  <a:tcPr>
                    <a:solidFill>
                      <a:srgbClr val="9DC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092712"/>
                  </a:ext>
                </a:extLst>
              </a:tr>
              <a:tr h="337765">
                <a:tc vMerge="1">
                  <a:txBody>
                    <a:bodyPr/>
                    <a:lstStyle/>
                    <a:p>
                      <a:endParaRPr 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8FAAD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Task 3</a:t>
                      </a:r>
                    </a:p>
                  </a:txBody>
                  <a:tcPr>
                    <a:solidFill>
                      <a:srgbClr val="9DC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122296"/>
                  </a:ext>
                </a:extLst>
              </a:tr>
              <a:tr h="337765">
                <a:tc rowSpan="3">
                  <a:txBody>
                    <a:bodyPr/>
                    <a:lstStyle/>
                    <a:p>
                      <a:endParaRPr 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endParaRPr 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lang="en-US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User Story Planned</a:t>
                      </a:r>
                    </a:p>
                  </a:txBody>
                  <a:tcPr>
                    <a:solidFill>
                      <a:srgbClr val="8FAADC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US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</a:t>
                      </a: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Task 4</a:t>
                      </a:r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754120"/>
                  </a:ext>
                </a:extLst>
              </a:tr>
              <a:tr h="337765">
                <a:tc vMerge="1">
                  <a:txBody>
                    <a:bodyPr/>
                    <a:lstStyle/>
                    <a:p>
                      <a:endParaRPr 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8FAAD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Task 5</a:t>
                      </a:r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023786"/>
                  </a:ext>
                </a:extLst>
              </a:tr>
              <a:tr h="337765">
                <a:tc vMerge="1">
                  <a:txBody>
                    <a:bodyPr/>
                    <a:lstStyle/>
                    <a:p>
                      <a:endParaRPr 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8FAAD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Task 6</a:t>
                      </a:r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376369"/>
                  </a:ext>
                </a:extLst>
              </a:tr>
              <a:tr h="3377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User Story To Do</a:t>
                      </a:r>
                    </a:p>
                    <a:p>
                      <a:endParaRPr 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</a:t>
                      </a:r>
                    </a:p>
                  </a:txBody>
                  <a:tcP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Task 7</a:t>
                      </a:r>
                    </a:p>
                  </a:txBody>
                  <a:tcPr>
                    <a:solidFill>
                      <a:srgbClr val="9DC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445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3562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400</Words>
  <Application>Microsoft Macintosh PowerPoint</Application>
  <PresentationFormat>Widescreen</PresentationFormat>
  <Paragraphs>231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Aptos Display</vt:lpstr>
      <vt:lpstr>Arial</vt:lpstr>
      <vt:lpstr>Calibri</vt:lpstr>
      <vt:lpstr>Office Theme</vt:lpstr>
      <vt:lpstr>Worksheet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Yanna Polonia Gutierrez</dc:creator>
  <cp:lastModifiedBy>Yanna Polonia Gutierrez</cp:lastModifiedBy>
  <cp:revision>3</cp:revision>
  <dcterms:created xsi:type="dcterms:W3CDTF">2025-01-25T01:43:29Z</dcterms:created>
  <dcterms:modified xsi:type="dcterms:W3CDTF">2025-01-26T00:43:55Z</dcterms:modified>
</cp:coreProperties>
</file>