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8FAADC"/>
    <a:srgbClr val="2F5597"/>
    <a:srgbClr val="4E95D2"/>
    <a:srgbClr val="B4C7E7"/>
    <a:srgbClr val="172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18" d="100"/>
          <a:sy n="118" d="100"/>
        </p:scale>
        <p:origin x="9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38F0-6951-56F8-3C7A-A22E4A28E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04D44-53FB-E5B2-656C-A178129EC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F8647-B1E2-ECF0-006A-D4582280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5CF7-01EA-825D-4455-82E5DE6F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1080-A658-726E-64B5-48CE8E3F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5464-2E00-F54B-C758-48CD05F1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20051-3EF1-5B4E-BE7D-28876247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B239-F0BD-8427-B8BE-406D6A14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4875-0136-E762-608F-3B83AC99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B835-B659-DBFF-F80C-91AA7FD8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24329-7AB1-8052-FF6E-7FF17B531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006DF-FFDD-B841-FEB4-D28A106AF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5049B-6581-14F4-5F88-C7D844D2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0954-4926-8792-8EB6-E91AD6C6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407D-9C16-18D0-6B29-FAFBD0AF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7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6E57-F464-D5D7-7B80-590004D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9F55-2160-DAA7-E2E0-CFB8AD59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BB98-5FBC-EDFE-DA6C-C8EF9865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5406-BCD9-4D54-C583-C62CBA9D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B1AA-DBD8-5072-56F2-E62E387C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3358-C4B4-9787-D049-01451EC3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EB129-147B-D284-A268-7B3F04F5F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5211-298A-8BC3-8AA2-D53D0CB2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3024-8380-C09B-D30F-1EAA42E0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8E0A-B873-8638-9750-CFA72E07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2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5EF4-D6E7-5F8B-3DF9-018480B5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4B32-0977-FEFE-95F8-E8D77B471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6298-4CF7-4551-B418-95A1D405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CFCC-51DD-9B7F-E2B0-83553F47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2A1D-E185-7CC8-199C-690777EE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5C37-A8C3-B88E-D640-50BF11D1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DDA6-1713-2779-FF16-2E11ADC0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5939-6AF1-2BDE-33BB-9081F7A0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48BF-3431-5123-1FFB-A9B36A35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55D74-4EDC-0060-6EE2-2B114DB44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A363C-750A-AAB9-9511-12BF9EF9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42B4-FEC7-F47D-45FF-2F1299D8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74AFF-0C68-BC4C-4040-B8B3DF6C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F172B-5E2D-5632-7BEE-F1874DF4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1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3360-5072-E25E-43C6-A9417251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7A8CD-AA16-08F9-97AB-43998A81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76553-D7C4-1EF7-CAD6-5E6515C0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95BDD-1B1C-E552-9CBB-DAC01591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4EE24-BA77-78BF-02DE-3C879780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3AB4C-91B2-FE66-3DD8-CD1056D7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769D7-A3D5-873E-9455-85769E3E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9EB7-C937-B4F7-5473-C65C4527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9E7-776B-1F99-3951-58F1F74C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BF2F2-645D-EDA8-D246-58CD76E0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3B4A4-6B36-B51E-382B-70D8B6FE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A087-E334-9053-234D-DD21AA77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8F67E-C74A-407C-5F4E-B034AACD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2614-4651-A68B-DBE2-78F28750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2EE28-5B16-94AD-5615-184587569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7CC01-178A-4CE3-1A04-8F8B4D47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2E7A-DBC1-3FE6-BDEC-F7E39915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1FEA-62F3-6A9B-9311-B9C8F036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F853-F392-975F-C6C4-4FB56321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E0154-4215-036B-96D9-52220984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54C8E-E471-4943-2FA0-84D31744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4D3C-3EBD-A650-406B-84A9441AF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3D3FF-AB22-FB41-AEB3-EB02FE66B3B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F229-39F4-E461-9317-693C864B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BAA1-9D5F-122D-742F-5669D5E4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E9817-B8E2-3741-8F78-B41904C1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0">
            <a:extLst>
              <a:ext uri="{FF2B5EF4-FFF2-40B4-BE49-F238E27FC236}">
                <a16:creationId xmlns:a16="http://schemas.microsoft.com/office/drawing/2014/main" id="{67A7977E-8D0D-1BAE-D8FE-ED4FDA74DCE4}"/>
              </a:ext>
            </a:extLst>
          </p:cNvPr>
          <p:cNvSpPr txBox="1"/>
          <p:nvPr/>
        </p:nvSpPr>
        <p:spPr>
          <a:xfrm>
            <a:off x="259556" y="844441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Waterfall Project</a:t>
            </a:r>
          </a:p>
        </p:txBody>
      </p:sp>
      <p:sp>
        <p:nvSpPr>
          <p:cNvPr id="5" name="Rectángulo 71">
            <a:extLst>
              <a:ext uri="{FF2B5EF4-FFF2-40B4-BE49-F238E27FC236}">
                <a16:creationId xmlns:a16="http://schemas.microsoft.com/office/drawing/2014/main" id="{E56A40C0-2B5C-02FF-3A2B-453E1A92AC9B}"/>
              </a:ext>
            </a:extLst>
          </p:cNvPr>
          <p:cNvSpPr/>
          <p:nvPr/>
        </p:nvSpPr>
        <p:spPr>
          <a:xfrm>
            <a:off x="369454" y="1353098"/>
            <a:ext cx="644085" cy="255039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</a:t>
            </a: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Rectángulo 72">
            <a:extLst>
              <a:ext uri="{FF2B5EF4-FFF2-40B4-BE49-F238E27FC236}">
                <a16:creationId xmlns:a16="http://schemas.microsoft.com/office/drawing/2014/main" id="{0524D21C-139B-3AFE-7400-9B4ABAF54146}"/>
              </a:ext>
            </a:extLst>
          </p:cNvPr>
          <p:cNvSpPr/>
          <p:nvPr/>
        </p:nvSpPr>
        <p:spPr>
          <a:xfrm>
            <a:off x="1012070" y="1361875"/>
            <a:ext cx="393193" cy="2412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" name="Rectángulo 73">
            <a:extLst>
              <a:ext uri="{FF2B5EF4-FFF2-40B4-BE49-F238E27FC236}">
                <a16:creationId xmlns:a16="http://schemas.microsoft.com/office/drawing/2014/main" id="{ED5597FD-28F3-F1AC-A2DB-D1DDBE36C696}"/>
              </a:ext>
            </a:extLst>
          </p:cNvPr>
          <p:cNvSpPr/>
          <p:nvPr/>
        </p:nvSpPr>
        <p:spPr>
          <a:xfrm>
            <a:off x="6522317" y="1325008"/>
            <a:ext cx="1864936" cy="266445"/>
          </a:xfrm>
          <a:prstGeom prst="rect">
            <a:avLst/>
          </a:prstGeom>
          <a:solidFill>
            <a:srgbClr val="4472C4">
              <a:lumMod val="5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Sponsor</a:t>
            </a:r>
          </a:p>
        </p:txBody>
      </p:sp>
      <p:sp>
        <p:nvSpPr>
          <p:cNvPr id="8" name="Rectángulo 74">
            <a:extLst>
              <a:ext uri="{FF2B5EF4-FFF2-40B4-BE49-F238E27FC236}">
                <a16:creationId xmlns:a16="http://schemas.microsoft.com/office/drawing/2014/main" id="{F6A52D84-BC17-28FA-5C72-72FBCC084E85}"/>
              </a:ext>
            </a:extLst>
          </p:cNvPr>
          <p:cNvSpPr/>
          <p:nvPr/>
        </p:nvSpPr>
        <p:spPr>
          <a:xfrm>
            <a:off x="8381803" y="1326600"/>
            <a:ext cx="1685922" cy="25558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9" name="Elipse 75">
            <a:extLst>
              <a:ext uri="{FF2B5EF4-FFF2-40B4-BE49-F238E27FC236}">
                <a16:creationId xmlns:a16="http://schemas.microsoft.com/office/drawing/2014/main" id="{056824B0-64C7-996B-9A91-78C9198CAD1F}"/>
              </a:ext>
            </a:extLst>
          </p:cNvPr>
          <p:cNvSpPr/>
          <p:nvPr/>
        </p:nvSpPr>
        <p:spPr>
          <a:xfrm>
            <a:off x="1116744" y="1393944"/>
            <a:ext cx="181374" cy="172129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76">
            <a:extLst>
              <a:ext uri="{FF2B5EF4-FFF2-40B4-BE49-F238E27FC236}">
                <a16:creationId xmlns:a16="http://schemas.microsoft.com/office/drawing/2014/main" id="{95704151-FA16-DB04-A4EB-8D9835B47A7B}"/>
              </a:ext>
            </a:extLst>
          </p:cNvPr>
          <p:cNvSpPr/>
          <p:nvPr/>
        </p:nvSpPr>
        <p:spPr>
          <a:xfrm>
            <a:off x="1559855" y="1341114"/>
            <a:ext cx="1110158" cy="261981"/>
          </a:xfrm>
          <a:prstGeom prst="rect">
            <a:avLst/>
          </a:prstGeom>
          <a:solidFill>
            <a:srgbClr val="4472C4">
              <a:lumMod val="5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Completion %</a:t>
            </a:r>
          </a:p>
        </p:txBody>
      </p:sp>
      <p:sp>
        <p:nvSpPr>
          <p:cNvPr id="11" name="Rectángulo 77">
            <a:extLst>
              <a:ext uri="{FF2B5EF4-FFF2-40B4-BE49-F238E27FC236}">
                <a16:creationId xmlns:a16="http://schemas.microsoft.com/office/drawing/2014/main" id="{1F4814FD-6E54-9D77-28E5-90E6F457D644}"/>
              </a:ext>
            </a:extLst>
          </p:cNvPr>
          <p:cNvSpPr/>
          <p:nvPr/>
        </p:nvSpPr>
        <p:spPr>
          <a:xfrm>
            <a:off x="2673431" y="1353098"/>
            <a:ext cx="605894" cy="2433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2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78">
            <a:extLst>
              <a:ext uri="{FF2B5EF4-FFF2-40B4-BE49-F238E27FC236}">
                <a16:creationId xmlns:a16="http://schemas.microsoft.com/office/drawing/2014/main" id="{B3F4F12E-A6D9-11EC-F62A-705F3A5DA37B}"/>
              </a:ext>
            </a:extLst>
          </p:cNvPr>
          <p:cNvSpPr txBox="1"/>
          <p:nvPr/>
        </p:nvSpPr>
        <p:spPr>
          <a:xfrm>
            <a:off x="342223" y="1798885"/>
            <a:ext cx="210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Schedule (Dates)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CuadroTexto 79">
            <a:extLst>
              <a:ext uri="{FF2B5EF4-FFF2-40B4-BE49-F238E27FC236}">
                <a16:creationId xmlns:a16="http://schemas.microsoft.com/office/drawing/2014/main" id="{282BB1C9-1FEF-338E-FD95-9D0E5B045701}"/>
              </a:ext>
            </a:extLst>
          </p:cNvPr>
          <p:cNvSpPr txBox="1"/>
          <p:nvPr/>
        </p:nvSpPr>
        <p:spPr>
          <a:xfrm>
            <a:off x="2899229" y="1786528"/>
            <a:ext cx="2050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Budget</a:t>
            </a:r>
            <a:endParaRPr lang="es-DO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14" name="Grupo 80">
            <a:extLst>
              <a:ext uri="{FF2B5EF4-FFF2-40B4-BE49-F238E27FC236}">
                <a16:creationId xmlns:a16="http://schemas.microsoft.com/office/drawing/2014/main" id="{FAA699B6-947E-A07F-EDDF-DEF10BECBB8E}"/>
              </a:ext>
            </a:extLst>
          </p:cNvPr>
          <p:cNvGrpSpPr/>
          <p:nvPr/>
        </p:nvGrpSpPr>
        <p:grpSpPr>
          <a:xfrm>
            <a:off x="2899345" y="2057416"/>
            <a:ext cx="2770411" cy="1029468"/>
            <a:chOff x="2899345" y="2057416"/>
            <a:chExt cx="2770411" cy="1029468"/>
          </a:xfrm>
        </p:grpSpPr>
        <p:sp>
          <p:nvSpPr>
            <p:cNvPr id="15" name="Rectángulo 81">
              <a:extLst>
                <a:ext uri="{FF2B5EF4-FFF2-40B4-BE49-F238E27FC236}">
                  <a16:creationId xmlns:a16="http://schemas.microsoft.com/office/drawing/2014/main" id="{299BFC3A-8DFE-6922-3D2A-161B027437B1}"/>
                </a:ext>
              </a:extLst>
            </p:cNvPr>
            <p:cNvSpPr/>
            <p:nvPr/>
          </p:nvSpPr>
          <p:spPr>
            <a:xfrm>
              <a:off x="3051754" y="2178669"/>
              <a:ext cx="1475002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Approved Budget</a:t>
              </a:r>
            </a:p>
          </p:txBody>
        </p:sp>
        <p:sp>
          <p:nvSpPr>
            <p:cNvPr id="16" name="Rectángulo 82">
              <a:extLst>
                <a:ext uri="{FF2B5EF4-FFF2-40B4-BE49-F238E27FC236}">
                  <a16:creationId xmlns:a16="http://schemas.microsoft.com/office/drawing/2014/main" id="{2F06D9F8-0EDE-BA7F-DE00-1781241E7F2F}"/>
                </a:ext>
              </a:extLst>
            </p:cNvPr>
            <p:cNvSpPr/>
            <p:nvPr/>
          </p:nvSpPr>
          <p:spPr>
            <a:xfrm>
              <a:off x="3051753" y="2460956"/>
              <a:ext cx="1475001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Actual Budget</a:t>
              </a:r>
            </a:p>
          </p:txBody>
        </p:sp>
        <p:sp>
          <p:nvSpPr>
            <p:cNvPr id="17" name="Rectángulo 83">
              <a:extLst>
                <a:ext uri="{FF2B5EF4-FFF2-40B4-BE49-F238E27FC236}">
                  <a16:creationId xmlns:a16="http://schemas.microsoft.com/office/drawing/2014/main" id="{F7AED878-C7EF-9256-3282-A689E706375A}"/>
                </a:ext>
              </a:extLst>
            </p:cNvPr>
            <p:cNvSpPr/>
            <p:nvPr/>
          </p:nvSpPr>
          <p:spPr>
            <a:xfrm>
              <a:off x="4526754" y="2464355"/>
              <a:ext cx="1011648" cy="23025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$</a:t>
              </a:r>
            </a:p>
          </p:txBody>
        </p:sp>
        <p:sp>
          <p:nvSpPr>
            <p:cNvPr id="18" name="Rectángulo 84">
              <a:extLst>
                <a:ext uri="{FF2B5EF4-FFF2-40B4-BE49-F238E27FC236}">
                  <a16:creationId xmlns:a16="http://schemas.microsoft.com/office/drawing/2014/main" id="{2F47FB1B-6552-5D99-3B60-1F8136490EBB}"/>
                </a:ext>
              </a:extLst>
            </p:cNvPr>
            <p:cNvSpPr/>
            <p:nvPr/>
          </p:nvSpPr>
          <p:spPr>
            <a:xfrm>
              <a:off x="4526756" y="2188207"/>
              <a:ext cx="1011648" cy="22331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$</a:t>
              </a:r>
            </a:p>
          </p:txBody>
        </p:sp>
        <p:sp>
          <p:nvSpPr>
            <p:cNvPr id="19" name="Rectángulo: esquinas redondeadas 85">
              <a:extLst>
                <a:ext uri="{FF2B5EF4-FFF2-40B4-BE49-F238E27FC236}">
                  <a16:creationId xmlns:a16="http://schemas.microsoft.com/office/drawing/2014/main" id="{E06D7C1F-64E0-7B17-F44B-98EB4CB8E50B}"/>
                </a:ext>
              </a:extLst>
            </p:cNvPr>
            <p:cNvSpPr/>
            <p:nvPr/>
          </p:nvSpPr>
          <p:spPr>
            <a:xfrm>
              <a:off x="2899345" y="2057416"/>
              <a:ext cx="2770411" cy="1029468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ángulo 86">
              <a:extLst>
                <a:ext uri="{FF2B5EF4-FFF2-40B4-BE49-F238E27FC236}">
                  <a16:creationId xmlns:a16="http://schemas.microsoft.com/office/drawing/2014/main" id="{339AEDA6-00AB-32BA-FF92-A7899DA5B024}"/>
                </a:ext>
              </a:extLst>
            </p:cNvPr>
            <p:cNvSpPr/>
            <p:nvPr/>
          </p:nvSpPr>
          <p:spPr>
            <a:xfrm>
              <a:off x="3051753" y="2730231"/>
              <a:ext cx="1475859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Budget Deviation</a:t>
              </a:r>
            </a:p>
          </p:txBody>
        </p:sp>
        <p:sp>
          <p:nvSpPr>
            <p:cNvPr id="21" name="Rectángulo 87">
              <a:extLst>
                <a:ext uri="{FF2B5EF4-FFF2-40B4-BE49-F238E27FC236}">
                  <a16:creationId xmlns:a16="http://schemas.microsoft.com/office/drawing/2014/main" id="{78F5E78E-CCAD-AD2C-0427-7E3D18CFCBAA}"/>
                </a:ext>
              </a:extLst>
            </p:cNvPr>
            <p:cNvSpPr/>
            <p:nvPr/>
          </p:nvSpPr>
          <p:spPr>
            <a:xfrm>
              <a:off x="4526754" y="2740339"/>
              <a:ext cx="1011648" cy="22865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$</a:t>
              </a: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upo 88">
            <a:extLst>
              <a:ext uri="{FF2B5EF4-FFF2-40B4-BE49-F238E27FC236}">
                <a16:creationId xmlns:a16="http://schemas.microsoft.com/office/drawing/2014/main" id="{14962FBC-8C38-2BB9-EB27-987DACF56008}"/>
              </a:ext>
            </a:extLst>
          </p:cNvPr>
          <p:cNvGrpSpPr/>
          <p:nvPr/>
        </p:nvGrpSpPr>
        <p:grpSpPr>
          <a:xfrm>
            <a:off x="384012" y="2057415"/>
            <a:ext cx="2286001" cy="1029468"/>
            <a:chOff x="384012" y="2057415"/>
            <a:chExt cx="2286001" cy="1029468"/>
          </a:xfrm>
        </p:grpSpPr>
        <p:sp>
          <p:nvSpPr>
            <p:cNvPr id="23" name="Rectángulo 89">
              <a:extLst>
                <a:ext uri="{FF2B5EF4-FFF2-40B4-BE49-F238E27FC236}">
                  <a16:creationId xmlns:a16="http://schemas.microsoft.com/office/drawing/2014/main" id="{B4D57303-FD7F-75A5-36F4-29486193C7BB}"/>
                </a:ext>
              </a:extLst>
            </p:cNvPr>
            <p:cNvSpPr/>
            <p:nvPr/>
          </p:nvSpPr>
          <p:spPr>
            <a:xfrm>
              <a:off x="500052" y="2166239"/>
              <a:ext cx="1161775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Start Date</a:t>
              </a:r>
            </a:p>
          </p:txBody>
        </p:sp>
        <p:sp>
          <p:nvSpPr>
            <p:cNvPr id="24" name="Rectángulo 90">
              <a:extLst>
                <a:ext uri="{FF2B5EF4-FFF2-40B4-BE49-F238E27FC236}">
                  <a16:creationId xmlns:a16="http://schemas.microsoft.com/office/drawing/2014/main" id="{94545ED5-8319-21C1-70B3-7D89403482E3}"/>
                </a:ext>
              </a:extLst>
            </p:cNvPr>
            <p:cNvSpPr/>
            <p:nvPr/>
          </p:nvSpPr>
          <p:spPr>
            <a:xfrm>
              <a:off x="500052" y="2448526"/>
              <a:ext cx="1161775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End Date</a:t>
              </a:r>
            </a:p>
          </p:txBody>
        </p:sp>
        <p:sp>
          <p:nvSpPr>
            <p:cNvPr id="25" name="Rectángulo 91">
              <a:extLst>
                <a:ext uri="{FF2B5EF4-FFF2-40B4-BE49-F238E27FC236}">
                  <a16:creationId xmlns:a16="http://schemas.microsoft.com/office/drawing/2014/main" id="{1AE0674C-CF7D-BBA7-7CD8-30FD1C64542C}"/>
                </a:ext>
              </a:extLst>
            </p:cNvPr>
            <p:cNvSpPr/>
            <p:nvPr/>
          </p:nvSpPr>
          <p:spPr>
            <a:xfrm>
              <a:off x="1657897" y="2460472"/>
              <a:ext cx="918330" cy="23413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ángulo 92">
              <a:extLst>
                <a:ext uri="{FF2B5EF4-FFF2-40B4-BE49-F238E27FC236}">
                  <a16:creationId xmlns:a16="http://schemas.microsoft.com/office/drawing/2014/main" id="{96900A21-9388-3A0E-56E2-EE0CBFA536F0}"/>
                </a:ext>
              </a:extLst>
            </p:cNvPr>
            <p:cNvSpPr/>
            <p:nvPr/>
          </p:nvSpPr>
          <p:spPr>
            <a:xfrm>
              <a:off x="1657898" y="2173298"/>
              <a:ext cx="918330" cy="2382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ángulo: esquinas redondeadas 93">
              <a:extLst>
                <a:ext uri="{FF2B5EF4-FFF2-40B4-BE49-F238E27FC236}">
                  <a16:creationId xmlns:a16="http://schemas.microsoft.com/office/drawing/2014/main" id="{501B3D01-5DC8-8960-F4BE-43E01068D45B}"/>
                </a:ext>
              </a:extLst>
            </p:cNvPr>
            <p:cNvSpPr/>
            <p:nvPr/>
          </p:nvSpPr>
          <p:spPr>
            <a:xfrm>
              <a:off x="384012" y="2057415"/>
              <a:ext cx="2286001" cy="1029468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ángulo 94">
              <a:extLst>
                <a:ext uri="{FF2B5EF4-FFF2-40B4-BE49-F238E27FC236}">
                  <a16:creationId xmlns:a16="http://schemas.microsoft.com/office/drawing/2014/main" id="{7906B07F-7A77-F8D1-910B-ED42474D61B7}"/>
                </a:ext>
              </a:extLst>
            </p:cNvPr>
            <p:cNvSpPr/>
            <p:nvPr/>
          </p:nvSpPr>
          <p:spPr>
            <a:xfrm>
              <a:off x="496122" y="2732349"/>
              <a:ext cx="1161775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900" b="1" kern="0" dirty="0">
                  <a:solidFill>
                    <a:prstClr val="white"/>
                  </a:solidFill>
                  <a:latin typeface="Calibri" panose="020F0502020204030204"/>
                </a:rPr>
                <a:t>Schedule</a:t>
              </a:r>
              <a:r>
                <a:rPr lang="en-CA" sz="800" dirty="0"/>
                <a:t> </a:t>
              </a:r>
              <a:r>
                <a:rPr lang="en-CA" sz="900" b="1" kern="0" dirty="0">
                  <a:solidFill>
                    <a:prstClr val="white"/>
                  </a:solidFill>
                  <a:latin typeface="Calibri" panose="020F0502020204030204"/>
                </a:rPr>
                <a:t>Deviation</a:t>
              </a:r>
              <a:endParaRPr lang="es-DO" sz="9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Rectángulo 95">
              <a:extLst>
                <a:ext uri="{FF2B5EF4-FFF2-40B4-BE49-F238E27FC236}">
                  <a16:creationId xmlns:a16="http://schemas.microsoft.com/office/drawing/2014/main" id="{94E5C683-8149-6BF5-9F19-16C09BFF097E}"/>
                </a:ext>
              </a:extLst>
            </p:cNvPr>
            <p:cNvSpPr/>
            <p:nvPr/>
          </p:nvSpPr>
          <p:spPr>
            <a:xfrm>
              <a:off x="1653967" y="2736376"/>
              <a:ext cx="918330" cy="24208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Rectángulo: esquinas redondeadas 96">
            <a:extLst>
              <a:ext uri="{FF2B5EF4-FFF2-40B4-BE49-F238E27FC236}">
                <a16:creationId xmlns:a16="http://schemas.microsoft.com/office/drawing/2014/main" id="{E4016554-141D-CEB8-004F-44E7510604BF}"/>
              </a:ext>
            </a:extLst>
          </p:cNvPr>
          <p:cNvSpPr/>
          <p:nvPr/>
        </p:nvSpPr>
        <p:spPr>
          <a:xfrm>
            <a:off x="352980" y="4446430"/>
            <a:ext cx="5307152" cy="2058678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97">
            <a:extLst>
              <a:ext uri="{FF2B5EF4-FFF2-40B4-BE49-F238E27FC236}">
                <a16:creationId xmlns:a16="http://schemas.microsoft.com/office/drawing/2014/main" id="{77ECEA13-CD0C-CA3B-CDCF-3884A108130A}"/>
              </a:ext>
            </a:extLst>
          </p:cNvPr>
          <p:cNvSpPr txBox="1"/>
          <p:nvPr/>
        </p:nvSpPr>
        <p:spPr>
          <a:xfrm>
            <a:off x="352980" y="4195396"/>
            <a:ext cx="303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Project Schedule (Ongoing Milestone)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37" name="Rectángulo: esquinas redondeadas 103">
            <a:extLst>
              <a:ext uri="{FF2B5EF4-FFF2-40B4-BE49-F238E27FC236}">
                <a16:creationId xmlns:a16="http://schemas.microsoft.com/office/drawing/2014/main" id="{FDA7F67D-B00A-3925-A290-52A750B981EE}"/>
              </a:ext>
            </a:extLst>
          </p:cNvPr>
          <p:cNvSpPr/>
          <p:nvPr/>
        </p:nvSpPr>
        <p:spPr>
          <a:xfrm>
            <a:off x="5899088" y="2056891"/>
            <a:ext cx="2770411" cy="1029468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uadroTexto 106">
            <a:extLst>
              <a:ext uri="{FF2B5EF4-FFF2-40B4-BE49-F238E27FC236}">
                <a16:creationId xmlns:a16="http://schemas.microsoft.com/office/drawing/2014/main" id="{C9D8F82D-0AFA-954B-8C54-23D9F9250891}"/>
              </a:ext>
            </a:extLst>
          </p:cNvPr>
          <p:cNvSpPr txBox="1"/>
          <p:nvPr/>
        </p:nvSpPr>
        <p:spPr>
          <a:xfrm>
            <a:off x="5884006" y="1804306"/>
            <a:ext cx="2050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Project Team</a:t>
            </a:r>
            <a:endParaRPr lang="es-DO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41" name="CuadroTexto 107">
            <a:extLst>
              <a:ext uri="{FF2B5EF4-FFF2-40B4-BE49-F238E27FC236}">
                <a16:creationId xmlns:a16="http://schemas.microsoft.com/office/drawing/2014/main" id="{2633543E-294B-AC87-5006-2A26D4EA2078}"/>
              </a:ext>
            </a:extLst>
          </p:cNvPr>
          <p:cNvSpPr txBox="1"/>
          <p:nvPr/>
        </p:nvSpPr>
        <p:spPr>
          <a:xfrm>
            <a:off x="10326069" y="104947"/>
            <a:ext cx="1078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9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Execution Legend</a:t>
            </a:r>
            <a:endParaRPr lang="es-DO" sz="11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42" name="Grupo 108">
            <a:extLst>
              <a:ext uri="{FF2B5EF4-FFF2-40B4-BE49-F238E27FC236}">
                <a16:creationId xmlns:a16="http://schemas.microsoft.com/office/drawing/2014/main" id="{F383219C-5B08-8FF6-2A9B-41FF23E1C4A6}"/>
              </a:ext>
            </a:extLst>
          </p:cNvPr>
          <p:cNvGrpSpPr/>
          <p:nvPr/>
        </p:nvGrpSpPr>
        <p:grpSpPr>
          <a:xfrm>
            <a:off x="10047945" y="353057"/>
            <a:ext cx="1641612" cy="938572"/>
            <a:chOff x="9251155" y="271482"/>
            <a:chExt cx="1828801" cy="1066886"/>
          </a:xfrm>
        </p:grpSpPr>
        <p:sp>
          <p:nvSpPr>
            <p:cNvPr id="43" name="Rectángulo 109">
              <a:extLst>
                <a:ext uri="{FF2B5EF4-FFF2-40B4-BE49-F238E27FC236}">
                  <a16:creationId xmlns:a16="http://schemas.microsoft.com/office/drawing/2014/main" id="{1BFB6471-4D21-5A75-46EB-3FD07C304418}"/>
                </a:ext>
              </a:extLst>
            </p:cNvPr>
            <p:cNvSpPr/>
            <p:nvPr/>
          </p:nvSpPr>
          <p:spPr>
            <a:xfrm>
              <a:off x="9331111" y="392736"/>
              <a:ext cx="1291646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 Track</a:t>
              </a:r>
            </a:p>
          </p:txBody>
        </p:sp>
        <p:sp>
          <p:nvSpPr>
            <p:cNvPr id="44" name="Rectángulo 110">
              <a:extLst>
                <a:ext uri="{FF2B5EF4-FFF2-40B4-BE49-F238E27FC236}">
                  <a16:creationId xmlns:a16="http://schemas.microsoft.com/office/drawing/2014/main" id="{C578EE7F-5C2A-EC8D-C003-CCC987C734EA}"/>
                </a:ext>
              </a:extLst>
            </p:cNvPr>
            <p:cNvSpPr/>
            <p:nvPr/>
          </p:nvSpPr>
          <p:spPr>
            <a:xfrm>
              <a:off x="9331111" y="675023"/>
              <a:ext cx="1291646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 Risk</a:t>
              </a:r>
            </a:p>
          </p:txBody>
        </p:sp>
        <p:sp>
          <p:nvSpPr>
            <p:cNvPr id="45" name="Rectángulo 111">
              <a:extLst>
                <a:ext uri="{FF2B5EF4-FFF2-40B4-BE49-F238E27FC236}">
                  <a16:creationId xmlns:a16="http://schemas.microsoft.com/office/drawing/2014/main" id="{BC2A0D23-4D02-A04B-1189-0977A555F4A3}"/>
                </a:ext>
              </a:extLst>
            </p:cNvPr>
            <p:cNvSpPr/>
            <p:nvPr/>
          </p:nvSpPr>
          <p:spPr>
            <a:xfrm>
              <a:off x="10627225" y="686244"/>
              <a:ext cx="376531" cy="2320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ángulo 112">
              <a:extLst>
                <a:ext uri="{FF2B5EF4-FFF2-40B4-BE49-F238E27FC236}">
                  <a16:creationId xmlns:a16="http://schemas.microsoft.com/office/drawing/2014/main" id="{F56E0EC4-3EA4-9D8D-E102-9B9F601A45A0}"/>
                </a:ext>
              </a:extLst>
            </p:cNvPr>
            <p:cNvSpPr/>
            <p:nvPr/>
          </p:nvSpPr>
          <p:spPr>
            <a:xfrm>
              <a:off x="10622757" y="402404"/>
              <a:ext cx="380999" cy="23455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ángulo: esquinas redondeadas 113">
              <a:extLst>
                <a:ext uri="{FF2B5EF4-FFF2-40B4-BE49-F238E27FC236}">
                  <a16:creationId xmlns:a16="http://schemas.microsoft.com/office/drawing/2014/main" id="{45448C54-447E-5F21-5AF6-D90FF13DE910}"/>
                </a:ext>
              </a:extLst>
            </p:cNvPr>
            <p:cNvSpPr/>
            <p:nvPr/>
          </p:nvSpPr>
          <p:spPr>
            <a:xfrm>
              <a:off x="9251155" y="271482"/>
              <a:ext cx="1828801" cy="1066886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ángulo 114">
              <a:extLst>
                <a:ext uri="{FF2B5EF4-FFF2-40B4-BE49-F238E27FC236}">
                  <a16:creationId xmlns:a16="http://schemas.microsoft.com/office/drawing/2014/main" id="{33329C6A-BF90-7C8B-89F2-03ED5B44AC00}"/>
                </a:ext>
              </a:extLst>
            </p:cNvPr>
            <p:cNvSpPr/>
            <p:nvPr/>
          </p:nvSpPr>
          <p:spPr>
            <a:xfrm>
              <a:off x="9331110" y="944298"/>
              <a:ext cx="1291647" cy="249506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Delayed</a:t>
              </a:r>
            </a:p>
          </p:txBody>
        </p:sp>
        <p:sp>
          <p:nvSpPr>
            <p:cNvPr id="49" name="Rectángulo 115">
              <a:extLst>
                <a:ext uri="{FF2B5EF4-FFF2-40B4-BE49-F238E27FC236}">
                  <a16:creationId xmlns:a16="http://schemas.microsoft.com/office/drawing/2014/main" id="{01A44ED3-BBE7-459D-ADE8-BE2C60B60CE8}"/>
                </a:ext>
              </a:extLst>
            </p:cNvPr>
            <p:cNvSpPr/>
            <p:nvPr/>
          </p:nvSpPr>
          <p:spPr>
            <a:xfrm>
              <a:off x="10622757" y="954315"/>
              <a:ext cx="376531" cy="23208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116">
              <a:extLst>
                <a:ext uri="{FF2B5EF4-FFF2-40B4-BE49-F238E27FC236}">
                  <a16:creationId xmlns:a16="http://schemas.microsoft.com/office/drawing/2014/main" id="{0196A020-ECA4-E67F-8FBA-1883A88A5826}"/>
                </a:ext>
              </a:extLst>
            </p:cNvPr>
            <p:cNvSpPr/>
            <p:nvPr/>
          </p:nvSpPr>
          <p:spPr>
            <a:xfrm>
              <a:off x="10714320" y="437874"/>
              <a:ext cx="181374" cy="17212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Elipse 117">
              <a:extLst>
                <a:ext uri="{FF2B5EF4-FFF2-40B4-BE49-F238E27FC236}">
                  <a16:creationId xmlns:a16="http://schemas.microsoft.com/office/drawing/2014/main" id="{F7DDF253-B2AF-2ACE-F0CB-6C093D1DFFAB}"/>
                </a:ext>
              </a:extLst>
            </p:cNvPr>
            <p:cNvSpPr/>
            <p:nvPr/>
          </p:nvSpPr>
          <p:spPr>
            <a:xfrm>
              <a:off x="10714320" y="706246"/>
              <a:ext cx="181374" cy="17212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Elipse 118">
              <a:extLst>
                <a:ext uri="{FF2B5EF4-FFF2-40B4-BE49-F238E27FC236}">
                  <a16:creationId xmlns:a16="http://schemas.microsoft.com/office/drawing/2014/main" id="{BC3DBBAE-5145-B930-CA1B-F75646C12D54}"/>
                </a:ext>
              </a:extLst>
            </p:cNvPr>
            <p:cNvSpPr/>
            <p:nvPr/>
          </p:nvSpPr>
          <p:spPr>
            <a:xfrm>
              <a:off x="10714320" y="977666"/>
              <a:ext cx="181374" cy="172129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Rectángulo 119">
            <a:extLst>
              <a:ext uri="{FF2B5EF4-FFF2-40B4-BE49-F238E27FC236}">
                <a16:creationId xmlns:a16="http://schemas.microsoft.com/office/drawing/2014/main" id="{E7B2AB32-F0E3-322F-4FCA-5B407A15DFFA}"/>
              </a:ext>
            </a:extLst>
          </p:cNvPr>
          <p:cNvSpPr/>
          <p:nvPr/>
        </p:nvSpPr>
        <p:spPr>
          <a:xfrm>
            <a:off x="3396168" y="1341114"/>
            <a:ext cx="1312077" cy="261981"/>
          </a:xfrm>
          <a:prstGeom prst="rect">
            <a:avLst/>
          </a:prstGeom>
          <a:solidFill>
            <a:srgbClr val="4472C4">
              <a:lumMod val="5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Manager</a:t>
            </a:r>
          </a:p>
        </p:txBody>
      </p:sp>
      <p:sp>
        <p:nvSpPr>
          <p:cNvPr id="54" name="Rectángulo 120">
            <a:extLst>
              <a:ext uri="{FF2B5EF4-FFF2-40B4-BE49-F238E27FC236}">
                <a16:creationId xmlns:a16="http://schemas.microsoft.com/office/drawing/2014/main" id="{908F215C-401E-1DC2-E501-6DE3DB62687C}"/>
              </a:ext>
            </a:extLst>
          </p:cNvPr>
          <p:cNvSpPr/>
          <p:nvPr/>
        </p:nvSpPr>
        <p:spPr>
          <a:xfrm>
            <a:off x="4715354" y="1353098"/>
            <a:ext cx="1689625" cy="23634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2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ángulo: esquinas redondeadas 121">
            <a:extLst>
              <a:ext uri="{FF2B5EF4-FFF2-40B4-BE49-F238E27FC236}">
                <a16:creationId xmlns:a16="http://schemas.microsoft.com/office/drawing/2014/main" id="{36F52886-52C1-BD16-4D35-C910D81E7D26}"/>
              </a:ext>
            </a:extLst>
          </p:cNvPr>
          <p:cNvSpPr/>
          <p:nvPr/>
        </p:nvSpPr>
        <p:spPr>
          <a:xfrm>
            <a:off x="384012" y="3399048"/>
            <a:ext cx="5319367" cy="763538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adroTexto 122">
            <a:extLst>
              <a:ext uri="{FF2B5EF4-FFF2-40B4-BE49-F238E27FC236}">
                <a16:creationId xmlns:a16="http://schemas.microsoft.com/office/drawing/2014/main" id="{391D9535-6AB1-E2A5-CFF6-878DB1894202}"/>
              </a:ext>
            </a:extLst>
          </p:cNvPr>
          <p:cNvSpPr txBox="1"/>
          <p:nvPr/>
        </p:nvSpPr>
        <p:spPr>
          <a:xfrm>
            <a:off x="358924" y="3137007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Scope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7" name="Rectángulo: esquinas redondeadas 123">
            <a:extLst>
              <a:ext uri="{FF2B5EF4-FFF2-40B4-BE49-F238E27FC236}">
                <a16:creationId xmlns:a16="http://schemas.microsoft.com/office/drawing/2014/main" id="{79F4BF2B-2116-4B15-4B06-346A4E862DDA}"/>
              </a:ext>
            </a:extLst>
          </p:cNvPr>
          <p:cNvSpPr/>
          <p:nvPr/>
        </p:nvSpPr>
        <p:spPr>
          <a:xfrm>
            <a:off x="8871938" y="2060234"/>
            <a:ext cx="2783104" cy="1026125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124">
            <a:extLst>
              <a:ext uri="{FF2B5EF4-FFF2-40B4-BE49-F238E27FC236}">
                <a16:creationId xmlns:a16="http://schemas.microsoft.com/office/drawing/2014/main" id="{488CC687-719F-F7D0-A753-02E8E127CC9A}"/>
              </a:ext>
            </a:extLst>
          </p:cNvPr>
          <p:cNvSpPr txBox="1"/>
          <p:nvPr/>
        </p:nvSpPr>
        <p:spPr>
          <a:xfrm>
            <a:off x="8836479" y="1793944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 err="1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Stakeholders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59" name="CuadroTexto 125">
            <a:extLst>
              <a:ext uri="{FF2B5EF4-FFF2-40B4-BE49-F238E27FC236}">
                <a16:creationId xmlns:a16="http://schemas.microsoft.com/office/drawing/2014/main" id="{1E9A10BE-C0F1-2F36-4462-9D5298C46970}"/>
              </a:ext>
            </a:extLst>
          </p:cNvPr>
          <p:cNvSpPr txBox="1"/>
          <p:nvPr/>
        </p:nvSpPr>
        <p:spPr>
          <a:xfrm>
            <a:off x="5860098" y="3145505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Assumptions and Constraints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60" name="Grupo 126">
            <a:extLst>
              <a:ext uri="{FF2B5EF4-FFF2-40B4-BE49-F238E27FC236}">
                <a16:creationId xmlns:a16="http://schemas.microsoft.com/office/drawing/2014/main" id="{B866171B-EE27-856C-2556-8EAE3F32DC9F}"/>
              </a:ext>
            </a:extLst>
          </p:cNvPr>
          <p:cNvGrpSpPr/>
          <p:nvPr/>
        </p:nvGrpSpPr>
        <p:grpSpPr>
          <a:xfrm>
            <a:off x="5868612" y="3398398"/>
            <a:ext cx="2831361" cy="1166514"/>
            <a:chOff x="5903092" y="4446094"/>
            <a:chExt cx="2831361" cy="1166514"/>
          </a:xfrm>
        </p:grpSpPr>
        <p:sp>
          <p:nvSpPr>
            <p:cNvPr id="61" name="Rectángulo: esquinas redondeadas 127">
              <a:extLst>
                <a:ext uri="{FF2B5EF4-FFF2-40B4-BE49-F238E27FC236}">
                  <a16:creationId xmlns:a16="http://schemas.microsoft.com/office/drawing/2014/main" id="{EDD0D61B-D15E-9697-78EB-4A949A90139C}"/>
                </a:ext>
              </a:extLst>
            </p:cNvPr>
            <p:cNvSpPr/>
            <p:nvPr/>
          </p:nvSpPr>
          <p:spPr>
            <a:xfrm>
              <a:off x="5903092" y="4446094"/>
              <a:ext cx="2831361" cy="1166514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ángulo 128">
              <a:extLst>
                <a:ext uri="{FF2B5EF4-FFF2-40B4-BE49-F238E27FC236}">
                  <a16:creationId xmlns:a16="http://schemas.microsoft.com/office/drawing/2014/main" id="{79DF54A7-F794-CF7B-8F2C-5790020D5D25}"/>
                </a:ext>
              </a:extLst>
            </p:cNvPr>
            <p:cNvSpPr/>
            <p:nvPr/>
          </p:nvSpPr>
          <p:spPr>
            <a:xfrm>
              <a:off x="6018766" y="4547858"/>
              <a:ext cx="1224021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Assumptions</a:t>
              </a:r>
            </a:p>
          </p:txBody>
        </p:sp>
        <p:sp>
          <p:nvSpPr>
            <p:cNvPr id="63" name="Rectángulo 129">
              <a:extLst>
                <a:ext uri="{FF2B5EF4-FFF2-40B4-BE49-F238E27FC236}">
                  <a16:creationId xmlns:a16="http://schemas.microsoft.com/office/drawing/2014/main" id="{4A63CB0D-A51D-6087-5996-43794DA4D413}"/>
                </a:ext>
              </a:extLst>
            </p:cNvPr>
            <p:cNvSpPr/>
            <p:nvPr/>
          </p:nvSpPr>
          <p:spPr>
            <a:xfrm>
              <a:off x="6031123" y="4791075"/>
              <a:ext cx="1224021" cy="7171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64" name="Rectángulo 130">
              <a:extLst>
                <a:ext uri="{FF2B5EF4-FFF2-40B4-BE49-F238E27FC236}">
                  <a16:creationId xmlns:a16="http://schemas.microsoft.com/office/drawing/2014/main" id="{3BDA93E9-9964-2460-5E87-486E39E6C20F}"/>
                </a:ext>
              </a:extLst>
            </p:cNvPr>
            <p:cNvSpPr/>
            <p:nvPr/>
          </p:nvSpPr>
          <p:spPr>
            <a:xfrm>
              <a:off x="7255144" y="4547858"/>
              <a:ext cx="1339568" cy="255039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Constraints</a:t>
              </a:r>
            </a:p>
          </p:txBody>
        </p:sp>
        <p:sp>
          <p:nvSpPr>
            <p:cNvPr id="65" name="Rectángulo 131">
              <a:extLst>
                <a:ext uri="{FF2B5EF4-FFF2-40B4-BE49-F238E27FC236}">
                  <a16:creationId xmlns:a16="http://schemas.microsoft.com/office/drawing/2014/main" id="{E1EEEB2B-2C1C-3CDE-3AD0-F4A00D907512}"/>
                </a:ext>
              </a:extLst>
            </p:cNvPr>
            <p:cNvSpPr/>
            <p:nvPr/>
          </p:nvSpPr>
          <p:spPr>
            <a:xfrm>
              <a:off x="7263658" y="4791022"/>
              <a:ext cx="1331054" cy="7171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4472C4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66" name="Rectángulo: esquinas redondeadas 132">
            <a:extLst>
              <a:ext uri="{FF2B5EF4-FFF2-40B4-BE49-F238E27FC236}">
                <a16:creationId xmlns:a16="http://schemas.microsoft.com/office/drawing/2014/main" id="{2B4F9144-21DA-2225-937A-BDFADFAC49F0}"/>
              </a:ext>
            </a:extLst>
          </p:cNvPr>
          <p:cNvSpPr/>
          <p:nvPr/>
        </p:nvSpPr>
        <p:spPr>
          <a:xfrm>
            <a:off x="8836479" y="3398398"/>
            <a:ext cx="2831361" cy="3106710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133">
            <a:extLst>
              <a:ext uri="{FF2B5EF4-FFF2-40B4-BE49-F238E27FC236}">
                <a16:creationId xmlns:a16="http://schemas.microsoft.com/office/drawing/2014/main" id="{78741679-1BCC-AF46-C949-C39C539DA3FA}"/>
              </a:ext>
            </a:extLst>
          </p:cNvPr>
          <p:cNvSpPr txBox="1"/>
          <p:nvPr/>
        </p:nvSpPr>
        <p:spPr>
          <a:xfrm>
            <a:off x="8878519" y="3115377"/>
            <a:ext cx="2831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Comments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69" name="CuadroTexto 135">
            <a:extLst>
              <a:ext uri="{FF2B5EF4-FFF2-40B4-BE49-F238E27FC236}">
                <a16:creationId xmlns:a16="http://schemas.microsoft.com/office/drawing/2014/main" id="{DEB7AB7A-909E-CFBF-6075-2F5A936BD686}"/>
              </a:ext>
            </a:extLst>
          </p:cNvPr>
          <p:cNvSpPr txBox="1"/>
          <p:nvPr/>
        </p:nvSpPr>
        <p:spPr>
          <a:xfrm>
            <a:off x="5860098" y="4642234"/>
            <a:ext cx="235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200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Risks</a:t>
            </a:r>
            <a:endParaRPr lang="es-DO" sz="16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70" name="Rectángulo: esquinas redondeadas 136">
            <a:extLst>
              <a:ext uri="{FF2B5EF4-FFF2-40B4-BE49-F238E27FC236}">
                <a16:creationId xmlns:a16="http://schemas.microsoft.com/office/drawing/2014/main" id="{7B96FD64-B091-CF74-C7AF-B16FE67CA22A}"/>
              </a:ext>
            </a:extLst>
          </p:cNvPr>
          <p:cNvSpPr/>
          <p:nvPr/>
        </p:nvSpPr>
        <p:spPr>
          <a:xfrm>
            <a:off x="5872194" y="4901078"/>
            <a:ext cx="2809696" cy="1604029"/>
          </a:xfrm>
          <a:prstGeom prst="round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A0096EF-6B2B-98BB-D4FF-C448B6B611EF}"/>
              </a:ext>
            </a:extLst>
          </p:cNvPr>
          <p:cNvSpPr/>
          <p:nvPr/>
        </p:nvSpPr>
        <p:spPr>
          <a:xfrm>
            <a:off x="352980" y="14595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Logo</a:t>
            </a:r>
          </a:p>
        </p:txBody>
      </p:sp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2800E8ED-2FFC-3432-E1FE-D9E6399A2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722195"/>
              </p:ext>
            </p:extLst>
          </p:nvPr>
        </p:nvGraphicFramePr>
        <p:xfrm>
          <a:off x="5969890" y="2129136"/>
          <a:ext cx="2606277" cy="88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22600" imgH="1028700" progId="Excel.Sheet.12">
                  <p:embed/>
                </p:oleObj>
              </mc:Choice>
              <mc:Fallback>
                <p:oleObj name="Worksheet" r:id="rId2" imgW="3022600" imgH="102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69890" y="2129136"/>
                        <a:ext cx="2606277" cy="88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0E975EB2-8457-BC25-1D25-86620E5C1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004639"/>
              </p:ext>
            </p:extLst>
          </p:nvPr>
        </p:nvGraphicFramePr>
        <p:xfrm>
          <a:off x="5943378" y="4996555"/>
          <a:ext cx="2627364" cy="138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191000" imgH="1435100" progId="Excel.Sheet.12">
                  <p:embed/>
                </p:oleObj>
              </mc:Choice>
              <mc:Fallback>
                <p:oleObj name="Worksheet" r:id="rId4" imgW="4191000" imgH="1435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3378" y="4996555"/>
                        <a:ext cx="2627364" cy="1380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6A96A2C0-C365-0291-6A12-23272DF14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688134"/>
              </p:ext>
            </p:extLst>
          </p:nvPr>
        </p:nvGraphicFramePr>
        <p:xfrm>
          <a:off x="462756" y="4564912"/>
          <a:ext cx="5075646" cy="1776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842000" imgH="2044700" progId="Excel.Sheet.12">
                  <p:embed/>
                </p:oleObj>
              </mc:Choice>
              <mc:Fallback>
                <p:oleObj name="Worksheet" r:id="rId6" imgW="5842000" imgH="2044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756" y="4564912"/>
                        <a:ext cx="5075646" cy="1776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59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1">
            <a:extLst>
              <a:ext uri="{FF2B5EF4-FFF2-40B4-BE49-F238E27FC236}">
                <a16:creationId xmlns:a16="http://schemas.microsoft.com/office/drawing/2014/main" id="{99AFD784-A8AC-9F18-1D34-F1540635DE28}"/>
              </a:ext>
            </a:extLst>
          </p:cNvPr>
          <p:cNvSpPr txBox="1"/>
          <p:nvPr/>
        </p:nvSpPr>
        <p:spPr>
          <a:xfrm>
            <a:off x="251876" y="88887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Hybrid Project</a:t>
            </a:r>
          </a:p>
        </p:txBody>
      </p:sp>
      <p:grpSp>
        <p:nvGrpSpPr>
          <p:cNvPr id="5" name="Grupo 52">
            <a:extLst>
              <a:ext uri="{FF2B5EF4-FFF2-40B4-BE49-F238E27FC236}">
                <a16:creationId xmlns:a16="http://schemas.microsoft.com/office/drawing/2014/main" id="{34570243-0CBE-F208-55C7-ABE113B058BF}"/>
              </a:ext>
            </a:extLst>
          </p:cNvPr>
          <p:cNvGrpSpPr/>
          <p:nvPr/>
        </p:nvGrpSpPr>
        <p:grpSpPr>
          <a:xfrm>
            <a:off x="358696" y="1345218"/>
            <a:ext cx="1864392" cy="617480"/>
            <a:chOff x="564356" y="1524057"/>
            <a:chExt cx="2057400" cy="617480"/>
          </a:xfrm>
        </p:grpSpPr>
        <p:sp>
          <p:nvSpPr>
            <p:cNvPr id="6" name="Rectángulo 53">
              <a:extLst>
                <a:ext uri="{FF2B5EF4-FFF2-40B4-BE49-F238E27FC236}">
                  <a16:creationId xmlns:a16="http://schemas.microsoft.com/office/drawing/2014/main" id="{7B43D51A-F018-3417-BD85-F74A5D364954}"/>
                </a:ext>
              </a:extLst>
            </p:cNvPr>
            <p:cNvSpPr/>
            <p:nvPr/>
          </p:nvSpPr>
          <p:spPr>
            <a:xfrm>
              <a:off x="564356" y="1531937"/>
              <a:ext cx="2057400" cy="609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</a:t>
              </a: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DO" sz="1100" kern="0" dirty="0">
                  <a:solidFill>
                    <a:srgbClr val="4472C4">
                      <a:lumMod val="50000"/>
                    </a:srgbClr>
                  </a:solidFill>
                  <a:latin typeface="Calibri" panose="020F0502020204030204"/>
                </a:rPr>
                <a:t>From</a:t>
              </a: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Dic 2021 to Dic 2022 </a:t>
              </a:r>
            </a:p>
          </p:txBody>
        </p:sp>
        <p:pic>
          <p:nvPicPr>
            <p:cNvPr id="7" name="Gráfico 54" descr="Calendario con relleno sólido">
              <a:extLst>
                <a:ext uri="{FF2B5EF4-FFF2-40B4-BE49-F238E27FC236}">
                  <a16:creationId xmlns:a16="http://schemas.microsoft.com/office/drawing/2014/main" id="{760063E0-1D02-B554-45A6-5CFAA7E35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677" y="1524057"/>
              <a:ext cx="457200" cy="457200"/>
            </a:xfrm>
            <a:prstGeom prst="rect">
              <a:avLst/>
            </a:prstGeom>
          </p:spPr>
        </p:pic>
      </p:grpSp>
      <p:sp>
        <p:nvSpPr>
          <p:cNvPr id="8" name="Rectángulo 55">
            <a:extLst>
              <a:ext uri="{FF2B5EF4-FFF2-40B4-BE49-F238E27FC236}">
                <a16:creationId xmlns:a16="http://schemas.microsoft.com/office/drawing/2014/main" id="{0B10105D-D1A3-6449-499C-B0C3575B9C68}"/>
              </a:ext>
            </a:extLst>
          </p:cNvPr>
          <p:cNvSpPr/>
          <p:nvPr/>
        </p:nvSpPr>
        <p:spPr>
          <a:xfrm>
            <a:off x="2356180" y="1353098"/>
            <a:ext cx="1763467" cy="6096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C30C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Tasks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1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49</a:t>
            </a:r>
          </a:p>
        </p:txBody>
      </p:sp>
      <p:grpSp>
        <p:nvGrpSpPr>
          <p:cNvPr id="9" name="Grupo 56">
            <a:extLst>
              <a:ext uri="{FF2B5EF4-FFF2-40B4-BE49-F238E27FC236}">
                <a16:creationId xmlns:a16="http://schemas.microsoft.com/office/drawing/2014/main" id="{19E194E9-FDC1-012C-29CC-45B1D32CA114}"/>
              </a:ext>
            </a:extLst>
          </p:cNvPr>
          <p:cNvGrpSpPr/>
          <p:nvPr/>
        </p:nvGrpSpPr>
        <p:grpSpPr>
          <a:xfrm>
            <a:off x="4252739" y="1353098"/>
            <a:ext cx="2359936" cy="609600"/>
            <a:chOff x="4941556" y="1702631"/>
            <a:chExt cx="2359936" cy="609600"/>
          </a:xfrm>
        </p:grpSpPr>
        <p:sp>
          <p:nvSpPr>
            <p:cNvPr id="10" name="Rectángulo 57">
              <a:extLst>
                <a:ext uri="{FF2B5EF4-FFF2-40B4-BE49-F238E27FC236}">
                  <a16:creationId xmlns:a16="http://schemas.microsoft.com/office/drawing/2014/main" id="{9CAC16E2-C7BF-A717-94E8-53535CB4D462}"/>
                </a:ext>
              </a:extLst>
            </p:cNvPr>
            <p:cNvSpPr/>
            <p:nvPr/>
          </p:nvSpPr>
          <p:spPr>
            <a:xfrm>
              <a:off x="4941556" y="1702631"/>
              <a:ext cx="2359936" cy="609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</a:t>
              </a:r>
              <a:r>
                <a:rPr lang="es-DO" sz="1600" b="1" kern="0" dirty="0">
                  <a:solidFill>
                    <a:srgbClr val="4472C4">
                      <a:lumMod val="50000"/>
                    </a:srgbClr>
                  </a:solidFill>
                  <a:latin typeface="Calibri" panose="020F0502020204030204"/>
                </a:rPr>
                <a:t>Weeks</a:t>
              </a: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Sched./Comp.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56 / 3</a:t>
              </a:r>
            </a:p>
          </p:txBody>
        </p:sp>
        <p:pic>
          <p:nvPicPr>
            <p:cNvPr id="11" name="Gráfico 58" descr="Completado con relleno sólido">
              <a:extLst>
                <a:ext uri="{FF2B5EF4-FFF2-40B4-BE49-F238E27FC236}">
                  <a16:creationId xmlns:a16="http://schemas.microsoft.com/office/drawing/2014/main" id="{95DF3C90-9DE7-8B2F-CA20-F95B8861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06861" y="1760537"/>
              <a:ext cx="434295" cy="533400"/>
            </a:xfrm>
            <a:prstGeom prst="rect">
              <a:avLst/>
            </a:prstGeom>
          </p:spPr>
        </p:pic>
      </p:grpSp>
      <p:grpSp>
        <p:nvGrpSpPr>
          <p:cNvPr id="12" name="Grupo 59">
            <a:extLst>
              <a:ext uri="{FF2B5EF4-FFF2-40B4-BE49-F238E27FC236}">
                <a16:creationId xmlns:a16="http://schemas.microsoft.com/office/drawing/2014/main" id="{8E71146B-ABA0-97D7-90AA-4E72A83FA994}"/>
              </a:ext>
            </a:extLst>
          </p:cNvPr>
          <p:cNvGrpSpPr/>
          <p:nvPr/>
        </p:nvGrpSpPr>
        <p:grpSpPr>
          <a:xfrm>
            <a:off x="6723571" y="1353098"/>
            <a:ext cx="2999565" cy="609600"/>
            <a:chOff x="7470792" y="1702631"/>
            <a:chExt cx="2127520" cy="609600"/>
          </a:xfrm>
        </p:grpSpPr>
        <p:sp>
          <p:nvSpPr>
            <p:cNvPr id="13" name="Rectángulo 60">
              <a:extLst>
                <a:ext uri="{FF2B5EF4-FFF2-40B4-BE49-F238E27FC236}">
                  <a16:creationId xmlns:a16="http://schemas.microsoft.com/office/drawing/2014/main" id="{D0054407-50D4-E629-DF4B-F600EEFF7D13}"/>
                </a:ext>
              </a:extLst>
            </p:cNvPr>
            <p:cNvSpPr/>
            <p:nvPr/>
          </p:nvSpPr>
          <p:spPr>
            <a:xfrm>
              <a:off x="7470792" y="1702631"/>
              <a:ext cx="2127520" cy="6096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</a:t>
              </a:r>
              <a:r>
                <a:rPr kumimoji="0" lang="es-DO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Budget Approved/Actual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RD$4M / RD$3M</a:t>
              </a:r>
            </a:p>
          </p:txBody>
        </p:sp>
        <p:pic>
          <p:nvPicPr>
            <p:cNvPr id="14" name="Gráfico 61" descr="Monedas con relleno sólido">
              <a:extLst>
                <a:ext uri="{FF2B5EF4-FFF2-40B4-BE49-F238E27FC236}">
                  <a16:creationId xmlns:a16="http://schemas.microsoft.com/office/drawing/2014/main" id="{B84C3399-244A-0365-B471-5DBFE960D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4533" y="1836737"/>
              <a:ext cx="355646" cy="355646"/>
            </a:xfrm>
            <a:prstGeom prst="rect">
              <a:avLst/>
            </a:prstGeom>
          </p:spPr>
        </p:pic>
      </p:grpSp>
      <p:sp>
        <p:nvSpPr>
          <p:cNvPr id="15" name="Rectángulo 62">
            <a:extLst>
              <a:ext uri="{FF2B5EF4-FFF2-40B4-BE49-F238E27FC236}">
                <a16:creationId xmlns:a16="http://schemas.microsoft.com/office/drawing/2014/main" id="{7DB1D1CA-6596-96B1-881E-66AAB744FE54}"/>
              </a:ext>
            </a:extLst>
          </p:cNvPr>
          <p:cNvSpPr/>
          <p:nvPr/>
        </p:nvSpPr>
        <p:spPr>
          <a:xfrm>
            <a:off x="9834034" y="1353098"/>
            <a:ext cx="1763467" cy="6096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C30C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Execution 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30%</a:t>
            </a:r>
          </a:p>
        </p:txBody>
      </p:sp>
      <p:pic>
        <p:nvPicPr>
          <p:cNvPr id="16" name="Gráfico 63" descr="Plano con relleno sólido">
            <a:extLst>
              <a:ext uri="{FF2B5EF4-FFF2-40B4-BE49-F238E27FC236}">
                <a16:creationId xmlns:a16="http://schemas.microsoft.com/office/drawing/2014/main" id="{7A555B35-2A7B-85AA-A086-12790283B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3284" y="1429298"/>
            <a:ext cx="457072" cy="435538"/>
          </a:xfrm>
          <a:prstGeom prst="rect">
            <a:avLst/>
          </a:prstGeom>
        </p:spPr>
      </p:pic>
      <p:pic>
        <p:nvPicPr>
          <p:cNvPr id="17" name="Gráfico 64" descr="Portapapeles parcialmente comprobado con relleno sólido">
            <a:extLst>
              <a:ext uri="{FF2B5EF4-FFF2-40B4-BE49-F238E27FC236}">
                <a16:creationId xmlns:a16="http://schemas.microsoft.com/office/drawing/2014/main" id="{96087868-2213-0A75-3E98-32BD143129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4032" y="1395724"/>
            <a:ext cx="482623" cy="482623"/>
          </a:xfrm>
          <a:prstGeom prst="rect">
            <a:avLst/>
          </a:prstGeom>
        </p:spPr>
      </p:pic>
      <p:grpSp>
        <p:nvGrpSpPr>
          <p:cNvPr id="18" name="Grupo 65">
            <a:extLst>
              <a:ext uri="{FF2B5EF4-FFF2-40B4-BE49-F238E27FC236}">
                <a16:creationId xmlns:a16="http://schemas.microsoft.com/office/drawing/2014/main" id="{FF42D5C0-0C73-B859-B8C6-B243087ACAC0}"/>
              </a:ext>
            </a:extLst>
          </p:cNvPr>
          <p:cNvGrpSpPr/>
          <p:nvPr/>
        </p:nvGrpSpPr>
        <p:grpSpPr>
          <a:xfrm>
            <a:off x="9935881" y="178625"/>
            <a:ext cx="1661620" cy="954107"/>
            <a:chOff x="9723137" y="132230"/>
            <a:chExt cx="1661620" cy="954107"/>
          </a:xfrm>
        </p:grpSpPr>
        <p:sp>
          <p:nvSpPr>
            <p:cNvPr id="19" name="CuadroTexto 66">
              <a:extLst>
                <a:ext uri="{FF2B5EF4-FFF2-40B4-BE49-F238E27FC236}">
                  <a16:creationId xmlns:a16="http://schemas.microsoft.com/office/drawing/2014/main" id="{87D892CB-5CDC-C4C4-A8C9-FA62A7F9F311}"/>
                </a:ext>
              </a:extLst>
            </p:cNvPr>
            <p:cNvSpPr txBox="1"/>
            <p:nvPr/>
          </p:nvSpPr>
          <p:spPr>
            <a:xfrm>
              <a:off x="9723137" y="132230"/>
              <a:ext cx="1661620" cy="95410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Execution Legend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On Track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At Risk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Delayed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Scheduled</a:t>
              </a:r>
            </a:p>
          </p:txBody>
        </p:sp>
        <p:sp>
          <p:nvSpPr>
            <p:cNvPr id="20" name="Rectángulo 67">
              <a:extLst>
                <a:ext uri="{FF2B5EF4-FFF2-40B4-BE49-F238E27FC236}">
                  <a16:creationId xmlns:a16="http://schemas.microsoft.com/office/drawing/2014/main" id="{764C35C2-E99A-41D9-EA8D-43672470D626}"/>
                </a:ext>
              </a:extLst>
            </p:cNvPr>
            <p:cNvSpPr/>
            <p:nvPr/>
          </p:nvSpPr>
          <p:spPr>
            <a:xfrm>
              <a:off x="11193240" y="501934"/>
              <a:ext cx="76200" cy="7620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ángulo 68">
              <a:extLst>
                <a:ext uri="{FF2B5EF4-FFF2-40B4-BE49-F238E27FC236}">
                  <a16:creationId xmlns:a16="http://schemas.microsoft.com/office/drawing/2014/main" id="{63345C9A-531F-0F61-C4EA-5A5C1D28625F}"/>
                </a:ext>
              </a:extLst>
            </p:cNvPr>
            <p:cNvSpPr/>
            <p:nvPr/>
          </p:nvSpPr>
          <p:spPr>
            <a:xfrm>
              <a:off x="11193240" y="648686"/>
              <a:ext cx="76200" cy="76200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ángulo 69">
              <a:extLst>
                <a:ext uri="{FF2B5EF4-FFF2-40B4-BE49-F238E27FC236}">
                  <a16:creationId xmlns:a16="http://schemas.microsoft.com/office/drawing/2014/main" id="{40C013DD-A1C5-DE8B-21EC-E7066D8919D3}"/>
                </a:ext>
              </a:extLst>
            </p:cNvPr>
            <p:cNvSpPr/>
            <p:nvPr/>
          </p:nvSpPr>
          <p:spPr>
            <a:xfrm>
              <a:off x="11193240" y="795438"/>
              <a:ext cx="76200" cy="762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upo 70">
            <a:extLst>
              <a:ext uri="{FF2B5EF4-FFF2-40B4-BE49-F238E27FC236}">
                <a16:creationId xmlns:a16="http://schemas.microsoft.com/office/drawing/2014/main" id="{8A3127D4-72B4-8667-F26B-DBB708E17400}"/>
              </a:ext>
            </a:extLst>
          </p:cNvPr>
          <p:cNvGrpSpPr/>
          <p:nvPr/>
        </p:nvGrpSpPr>
        <p:grpSpPr>
          <a:xfrm>
            <a:off x="4682445" y="2147046"/>
            <a:ext cx="6915056" cy="2285259"/>
            <a:chOff x="6075868" y="2055504"/>
            <a:chExt cx="6915056" cy="2285259"/>
          </a:xfrm>
        </p:grpSpPr>
        <p:sp>
          <p:nvSpPr>
            <p:cNvPr id="24" name="Rectángulo 71">
              <a:extLst>
                <a:ext uri="{FF2B5EF4-FFF2-40B4-BE49-F238E27FC236}">
                  <a16:creationId xmlns:a16="http://schemas.microsoft.com/office/drawing/2014/main" id="{6DDB5AD1-D9C1-2A70-8330-2E210E7A58AD}"/>
                </a:ext>
              </a:extLst>
            </p:cNvPr>
            <p:cNvSpPr/>
            <p:nvPr/>
          </p:nvSpPr>
          <p:spPr>
            <a:xfrm>
              <a:off x="6075868" y="2055504"/>
              <a:ext cx="6915056" cy="228525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Tasks Monitoring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</a:p>
          </p:txBody>
        </p:sp>
        <p:pic>
          <p:nvPicPr>
            <p:cNvPr id="25" name="Gráfico 72" descr="Diagrama de Gantt con relleno sólido">
              <a:extLst>
                <a:ext uri="{FF2B5EF4-FFF2-40B4-BE49-F238E27FC236}">
                  <a16:creationId xmlns:a16="http://schemas.microsoft.com/office/drawing/2014/main" id="{4E21C9FC-366F-37F4-8C48-BA5E1429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01178" y="2101382"/>
              <a:ext cx="341814" cy="341814"/>
            </a:xfrm>
            <a:prstGeom prst="rect">
              <a:avLst/>
            </a:prstGeom>
          </p:spPr>
        </p:pic>
      </p:grpSp>
      <p:graphicFrame>
        <p:nvGraphicFramePr>
          <p:cNvPr id="26" name="Tabla 105">
            <a:extLst>
              <a:ext uri="{FF2B5EF4-FFF2-40B4-BE49-F238E27FC236}">
                <a16:creationId xmlns:a16="http://schemas.microsoft.com/office/drawing/2014/main" id="{58F5D864-EFEB-A482-25B8-BB807B599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10970"/>
              </p:ext>
            </p:extLst>
          </p:nvPr>
        </p:nvGraphicFramePr>
        <p:xfrm>
          <a:off x="4901230" y="2509260"/>
          <a:ext cx="6443505" cy="1811228"/>
        </p:xfrm>
        <a:graphic>
          <a:graphicData uri="http://schemas.openxmlformats.org/drawingml/2006/table">
            <a:tbl>
              <a:tblPr firstRow="1" bandRow="1"/>
              <a:tblGrid>
                <a:gridCol w="2998900">
                  <a:extLst>
                    <a:ext uri="{9D8B030D-6E8A-4147-A177-3AD203B41FA5}">
                      <a16:colId xmlns:a16="http://schemas.microsoft.com/office/drawing/2014/main" val="25738929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6453014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64467216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02072775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2191725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5612517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67467314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8471578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6674385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973048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4436253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4128482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80438499"/>
                    </a:ext>
                  </a:extLst>
                </a:gridCol>
                <a:gridCol w="244205">
                  <a:extLst>
                    <a:ext uri="{9D8B030D-6E8A-4147-A177-3AD203B41FA5}">
                      <a16:colId xmlns:a16="http://schemas.microsoft.com/office/drawing/2014/main" val="3966987222"/>
                    </a:ext>
                  </a:extLst>
                </a:gridCol>
              </a:tblGrid>
              <a:tr h="215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April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June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551223"/>
                  </a:ext>
                </a:extLst>
              </a:tr>
              <a:tr h="215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Task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279826"/>
                  </a:ext>
                </a:extLst>
              </a:tr>
              <a:tr h="318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7203"/>
                  </a:ext>
                </a:extLst>
              </a:tr>
              <a:tr h="3182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741871"/>
                  </a:ext>
                </a:extLst>
              </a:tr>
              <a:tr h="343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8629"/>
                  </a:ext>
                </a:extLst>
              </a:tr>
              <a:tr h="343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20165"/>
                  </a:ext>
                </a:extLst>
              </a:tr>
            </a:tbl>
          </a:graphicData>
        </a:graphic>
      </p:graphicFrame>
      <p:cxnSp>
        <p:nvCxnSpPr>
          <p:cNvPr id="27" name="Conector recto 74">
            <a:extLst>
              <a:ext uri="{FF2B5EF4-FFF2-40B4-BE49-F238E27FC236}">
                <a16:creationId xmlns:a16="http://schemas.microsoft.com/office/drawing/2014/main" id="{77BAE5B1-FB5F-A1DB-16E8-FD7CBE81CF16}"/>
              </a:ext>
            </a:extLst>
          </p:cNvPr>
          <p:cNvCxnSpPr>
            <a:cxnSpLocks/>
          </p:cNvCxnSpPr>
          <p:nvPr/>
        </p:nvCxnSpPr>
        <p:spPr>
          <a:xfrm>
            <a:off x="8698956" y="2979737"/>
            <a:ext cx="0" cy="1322139"/>
          </a:xfrm>
          <a:prstGeom prst="line">
            <a:avLst/>
          </a:prstGeom>
          <a:noFill/>
          <a:ln w="57150" cap="flat" cmpd="sng" algn="ctr">
            <a:solidFill>
              <a:srgbClr val="4472C4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8" name="Rectángulo 75">
            <a:extLst>
              <a:ext uri="{FF2B5EF4-FFF2-40B4-BE49-F238E27FC236}">
                <a16:creationId xmlns:a16="http://schemas.microsoft.com/office/drawing/2014/main" id="{2D0D1629-5143-38CF-AFAD-5EF64B6F63C8}"/>
              </a:ext>
            </a:extLst>
          </p:cNvPr>
          <p:cNvSpPr/>
          <p:nvPr/>
        </p:nvSpPr>
        <p:spPr>
          <a:xfrm>
            <a:off x="11400370" y="994233"/>
            <a:ext cx="76200" cy="76200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upo 76">
            <a:extLst>
              <a:ext uri="{FF2B5EF4-FFF2-40B4-BE49-F238E27FC236}">
                <a16:creationId xmlns:a16="http://schemas.microsoft.com/office/drawing/2014/main" id="{3D205F58-BB89-36BE-3079-738DD440BF69}"/>
              </a:ext>
            </a:extLst>
          </p:cNvPr>
          <p:cNvGrpSpPr/>
          <p:nvPr/>
        </p:nvGrpSpPr>
        <p:grpSpPr>
          <a:xfrm>
            <a:off x="4682443" y="4588607"/>
            <a:ext cx="6915056" cy="1820129"/>
            <a:chOff x="6203896" y="4503737"/>
            <a:chExt cx="5398486" cy="1820129"/>
          </a:xfrm>
        </p:grpSpPr>
        <p:sp>
          <p:nvSpPr>
            <p:cNvPr id="30" name="Rectángulo 77">
              <a:extLst>
                <a:ext uri="{FF2B5EF4-FFF2-40B4-BE49-F238E27FC236}">
                  <a16:creationId xmlns:a16="http://schemas.microsoft.com/office/drawing/2014/main" id="{E00BF4AD-8ACE-264C-108C-45B31CF7DD6F}"/>
                </a:ext>
              </a:extLst>
            </p:cNvPr>
            <p:cNvSpPr/>
            <p:nvPr/>
          </p:nvSpPr>
          <p:spPr>
            <a:xfrm>
              <a:off x="6203896" y="4503737"/>
              <a:ext cx="5398486" cy="18201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30C3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8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b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Comments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4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6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</a:t>
              </a:r>
            </a:p>
          </p:txBody>
        </p:sp>
        <p:pic>
          <p:nvPicPr>
            <p:cNvPr id="31" name="Gráfico 78" descr="Agregar comentario con relleno sólido">
              <a:extLst>
                <a:ext uri="{FF2B5EF4-FFF2-40B4-BE49-F238E27FC236}">
                  <a16:creationId xmlns:a16="http://schemas.microsoft.com/office/drawing/2014/main" id="{87A17CA1-EE7D-EAC6-C4D9-45FE74BCB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22191" y="4578853"/>
              <a:ext cx="404430" cy="404430"/>
            </a:xfrm>
            <a:prstGeom prst="rect">
              <a:avLst/>
            </a:prstGeom>
          </p:spPr>
        </p:pic>
      </p:grpSp>
      <p:grpSp>
        <p:nvGrpSpPr>
          <p:cNvPr id="32" name="Grupo 79">
            <a:extLst>
              <a:ext uri="{FF2B5EF4-FFF2-40B4-BE49-F238E27FC236}">
                <a16:creationId xmlns:a16="http://schemas.microsoft.com/office/drawing/2014/main" id="{D3BA5A26-06BA-5D0B-3706-E359046F84F7}"/>
              </a:ext>
            </a:extLst>
          </p:cNvPr>
          <p:cNvGrpSpPr/>
          <p:nvPr/>
        </p:nvGrpSpPr>
        <p:grpSpPr>
          <a:xfrm>
            <a:off x="326808" y="2148834"/>
            <a:ext cx="2053095" cy="1066800"/>
            <a:chOff x="340189" y="2147443"/>
            <a:chExt cx="2053095" cy="1066800"/>
          </a:xfrm>
        </p:grpSpPr>
        <p:sp>
          <p:nvSpPr>
            <p:cNvPr id="33" name="Rectángulo 80">
              <a:extLst>
                <a:ext uri="{FF2B5EF4-FFF2-40B4-BE49-F238E27FC236}">
                  <a16:creationId xmlns:a16="http://schemas.microsoft.com/office/drawing/2014/main" id="{C1F13429-E079-AF96-3F98-8646A14221AD}"/>
                </a:ext>
              </a:extLst>
            </p:cNvPr>
            <p:cNvSpPr/>
            <p:nvPr/>
          </p:nvSpPr>
          <p:spPr>
            <a:xfrm>
              <a:off x="340189" y="2147443"/>
              <a:ext cx="2053095" cy="10668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Project Team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Conector recto 81">
              <a:extLst>
                <a:ext uri="{FF2B5EF4-FFF2-40B4-BE49-F238E27FC236}">
                  <a16:creationId xmlns:a16="http://schemas.microsoft.com/office/drawing/2014/main" id="{0F8CAC2C-2502-C1EB-957E-8DF215BD0D93}"/>
                </a:ext>
              </a:extLst>
            </p:cNvPr>
            <p:cNvCxnSpPr>
              <a:cxnSpLocks/>
            </p:cNvCxnSpPr>
            <p:nvPr/>
          </p:nvCxnSpPr>
          <p:spPr>
            <a:xfrm>
              <a:off x="815896" y="2407151"/>
              <a:ext cx="1267965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pic>
          <p:nvPicPr>
            <p:cNvPr id="35" name="Gráfico 82" descr="Usuarios con relleno sólido">
              <a:extLst>
                <a:ext uri="{FF2B5EF4-FFF2-40B4-BE49-F238E27FC236}">
                  <a16:creationId xmlns:a16="http://schemas.microsoft.com/office/drawing/2014/main" id="{46156F0D-C6CB-3420-5552-506799260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98099" y="2147443"/>
              <a:ext cx="337076" cy="342209"/>
            </a:xfrm>
            <a:prstGeom prst="rect">
              <a:avLst/>
            </a:prstGeom>
          </p:spPr>
        </p:pic>
      </p:grpSp>
      <p:grpSp>
        <p:nvGrpSpPr>
          <p:cNvPr id="36" name="Grupo 83">
            <a:extLst>
              <a:ext uri="{FF2B5EF4-FFF2-40B4-BE49-F238E27FC236}">
                <a16:creationId xmlns:a16="http://schemas.microsoft.com/office/drawing/2014/main" id="{17F0264F-3236-3457-AAD0-F2CD2E3B0EEC}"/>
              </a:ext>
            </a:extLst>
          </p:cNvPr>
          <p:cNvGrpSpPr/>
          <p:nvPr/>
        </p:nvGrpSpPr>
        <p:grpSpPr>
          <a:xfrm>
            <a:off x="2504626" y="2148834"/>
            <a:ext cx="2053095" cy="1074977"/>
            <a:chOff x="340189" y="3386794"/>
            <a:chExt cx="2053095" cy="1074977"/>
          </a:xfrm>
        </p:grpSpPr>
        <p:sp>
          <p:nvSpPr>
            <p:cNvPr id="37" name="Rectángulo 84">
              <a:extLst>
                <a:ext uri="{FF2B5EF4-FFF2-40B4-BE49-F238E27FC236}">
                  <a16:creationId xmlns:a16="http://schemas.microsoft.com/office/drawing/2014/main" id="{6D5569B1-FC46-1F7A-79F1-0E6AAD6D2DE6}"/>
                </a:ext>
              </a:extLst>
            </p:cNvPr>
            <p:cNvSpPr/>
            <p:nvPr/>
          </p:nvSpPr>
          <p:spPr>
            <a:xfrm>
              <a:off x="340189" y="3386794"/>
              <a:ext cx="2053095" cy="107497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</a:t>
              </a:r>
              <a:r>
                <a:rPr kumimoji="0" lang="es-DO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Stakeholders</a:t>
              </a: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Conector recto 85">
              <a:extLst>
                <a:ext uri="{FF2B5EF4-FFF2-40B4-BE49-F238E27FC236}">
                  <a16:creationId xmlns:a16="http://schemas.microsoft.com/office/drawing/2014/main" id="{7EA720A6-161D-89D4-0676-7ECBBA5B8CAE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8" y="3649131"/>
              <a:ext cx="990600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pic>
          <p:nvPicPr>
            <p:cNvPr id="39" name="Gráfico 86" descr="Grupo con relleno sólido">
              <a:extLst>
                <a:ext uri="{FF2B5EF4-FFF2-40B4-BE49-F238E27FC236}">
                  <a16:creationId xmlns:a16="http://schemas.microsoft.com/office/drawing/2014/main" id="{446CB777-D10F-7A50-8CFC-2F2B7956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42438" y="3426465"/>
              <a:ext cx="431932" cy="287909"/>
            </a:xfrm>
            <a:prstGeom prst="rect">
              <a:avLst/>
            </a:prstGeom>
          </p:spPr>
        </p:pic>
      </p:grpSp>
      <p:sp>
        <p:nvSpPr>
          <p:cNvPr id="40" name="Rectángulo 87">
            <a:extLst>
              <a:ext uri="{FF2B5EF4-FFF2-40B4-BE49-F238E27FC236}">
                <a16:creationId xmlns:a16="http://schemas.microsoft.com/office/drawing/2014/main" id="{21074F48-3633-9549-9C2E-0A487A0AC24C}"/>
              </a:ext>
            </a:extLst>
          </p:cNvPr>
          <p:cNvSpPr/>
          <p:nvPr/>
        </p:nvSpPr>
        <p:spPr>
          <a:xfrm>
            <a:off x="11156156" y="1711550"/>
            <a:ext cx="152400" cy="14876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upo 88">
            <a:extLst>
              <a:ext uri="{FF2B5EF4-FFF2-40B4-BE49-F238E27FC236}">
                <a16:creationId xmlns:a16="http://schemas.microsoft.com/office/drawing/2014/main" id="{3DC98FB3-BAF4-1824-C407-19AB3B95B900}"/>
              </a:ext>
            </a:extLst>
          </p:cNvPr>
          <p:cNvGrpSpPr/>
          <p:nvPr/>
        </p:nvGrpSpPr>
        <p:grpSpPr>
          <a:xfrm>
            <a:off x="340189" y="4588607"/>
            <a:ext cx="4217533" cy="1820129"/>
            <a:chOff x="2636887" y="3287164"/>
            <a:chExt cx="4217533" cy="1820129"/>
          </a:xfrm>
        </p:grpSpPr>
        <p:grpSp>
          <p:nvGrpSpPr>
            <p:cNvPr id="42" name="Grupo 89">
              <a:extLst>
                <a:ext uri="{FF2B5EF4-FFF2-40B4-BE49-F238E27FC236}">
                  <a16:creationId xmlns:a16="http://schemas.microsoft.com/office/drawing/2014/main" id="{75BEED04-4B9D-C8FF-72E6-A3468DD20872}"/>
                </a:ext>
              </a:extLst>
            </p:cNvPr>
            <p:cNvGrpSpPr/>
            <p:nvPr/>
          </p:nvGrpSpPr>
          <p:grpSpPr>
            <a:xfrm>
              <a:off x="2636887" y="3287164"/>
              <a:ext cx="4217533" cy="1820129"/>
              <a:chOff x="362587" y="2689652"/>
              <a:chExt cx="2401538" cy="858520"/>
            </a:xfrm>
          </p:grpSpPr>
          <p:sp>
            <p:nvSpPr>
              <p:cNvPr id="44" name="Rectángulo 91">
                <a:extLst>
                  <a:ext uri="{FF2B5EF4-FFF2-40B4-BE49-F238E27FC236}">
                    <a16:creationId xmlns:a16="http://schemas.microsoft.com/office/drawing/2014/main" id="{2D25699D-897C-7AB9-9CC3-FF0B6B730852}"/>
                  </a:ext>
                </a:extLst>
              </p:cNvPr>
              <p:cNvSpPr/>
              <p:nvPr/>
            </p:nvSpPr>
            <p:spPr>
              <a:xfrm>
                <a:off x="362587" y="2689652"/>
                <a:ext cx="2401538" cy="85852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DO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              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DO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Critical Issues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5" name="Conector recto 92">
                <a:extLst>
                  <a:ext uri="{FF2B5EF4-FFF2-40B4-BE49-F238E27FC236}">
                    <a16:creationId xmlns:a16="http://schemas.microsoft.com/office/drawing/2014/main" id="{7C5D9EBA-F945-6803-3272-F70616F3C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9046" y="2901215"/>
                <a:ext cx="650845" cy="0"/>
              </a:xfrm>
              <a:prstGeom prst="line">
                <a:avLst/>
              </a:prstGeom>
              <a:solidFill>
                <a:sysClr val="window" lastClr="FFFFFF">
                  <a:lumMod val="85000"/>
                </a:sysClr>
              </a:solidFill>
              <a:ln w="635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43" name="Gráfico 90" descr="Sirena con relleno sólido">
              <a:extLst>
                <a:ext uri="{FF2B5EF4-FFF2-40B4-BE49-F238E27FC236}">
                  <a16:creationId xmlns:a16="http://schemas.microsoft.com/office/drawing/2014/main" id="{247CAD21-9CD5-C781-0421-656294E93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663434" y="3406856"/>
              <a:ext cx="468615" cy="357023"/>
            </a:xfrm>
            <a:prstGeom prst="rect">
              <a:avLst/>
            </a:prstGeom>
          </p:spPr>
        </p:pic>
      </p:grpSp>
      <p:grpSp>
        <p:nvGrpSpPr>
          <p:cNvPr id="46" name="Grupo 93">
            <a:extLst>
              <a:ext uri="{FF2B5EF4-FFF2-40B4-BE49-F238E27FC236}">
                <a16:creationId xmlns:a16="http://schemas.microsoft.com/office/drawing/2014/main" id="{FE6788AA-8164-DA32-E705-75B332D61DEC}"/>
              </a:ext>
            </a:extLst>
          </p:cNvPr>
          <p:cNvGrpSpPr/>
          <p:nvPr/>
        </p:nvGrpSpPr>
        <p:grpSpPr>
          <a:xfrm>
            <a:off x="340189" y="3294017"/>
            <a:ext cx="4217533" cy="1138287"/>
            <a:chOff x="362587" y="2689652"/>
            <a:chExt cx="2401538" cy="858520"/>
          </a:xfrm>
        </p:grpSpPr>
        <p:sp>
          <p:nvSpPr>
            <p:cNvPr id="47" name="Rectángulo 94">
              <a:extLst>
                <a:ext uri="{FF2B5EF4-FFF2-40B4-BE49-F238E27FC236}">
                  <a16:creationId xmlns:a16="http://schemas.microsoft.com/office/drawing/2014/main" id="{0AD05A0C-C482-41D7-B178-9CE0948597B7}"/>
                </a:ext>
              </a:extLst>
            </p:cNvPr>
            <p:cNvSpPr/>
            <p:nvPr/>
          </p:nvSpPr>
          <p:spPr>
            <a:xfrm>
              <a:off x="362587" y="2689652"/>
              <a:ext cx="2401538" cy="85852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DO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                             Scope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DO" sz="12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Conector recto 95">
              <a:extLst>
                <a:ext uri="{FF2B5EF4-FFF2-40B4-BE49-F238E27FC236}">
                  <a16:creationId xmlns:a16="http://schemas.microsoft.com/office/drawing/2014/main" id="{1A6D422F-A04B-EEDA-EF7F-C60089E1BA28}"/>
                </a:ext>
              </a:extLst>
            </p:cNvPr>
            <p:cNvCxnSpPr>
              <a:cxnSpLocks/>
            </p:cNvCxnSpPr>
            <p:nvPr/>
          </p:nvCxnSpPr>
          <p:spPr>
            <a:xfrm>
              <a:off x="1347845" y="2872830"/>
              <a:ext cx="365130" cy="0"/>
            </a:xfrm>
            <a:prstGeom prst="line">
              <a:avLst/>
            </a:prstGeom>
            <a:solidFill>
              <a:sysClr val="window" lastClr="FFFFFF">
                <a:lumMod val="85000"/>
              </a:sysClr>
            </a:solidFill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pic>
        <p:nvPicPr>
          <p:cNvPr id="49" name="Gráfico 96" descr="Diana con relleno sólido">
            <a:extLst>
              <a:ext uri="{FF2B5EF4-FFF2-40B4-BE49-F238E27FC236}">
                <a16:creationId xmlns:a16="http://schemas.microsoft.com/office/drawing/2014/main" id="{C065CB83-84A3-633C-5F28-B5A6DD8429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761080" y="3301834"/>
            <a:ext cx="258824" cy="258824"/>
          </a:xfrm>
          <a:prstGeom prst="rect">
            <a:avLst/>
          </a:prstGeom>
        </p:spPr>
      </p:pic>
      <p:sp>
        <p:nvSpPr>
          <p:cNvPr id="50" name="Rectángulo 97">
            <a:extLst>
              <a:ext uri="{FF2B5EF4-FFF2-40B4-BE49-F238E27FC236}">
                <a16:creationId xmlns:a16="http://schemas.microsoft.com/office/drawing/2014/main" id="{14EC735C-5A5C-2FBC-3F01-8AD301419421}"/>
              </a:ext>
            </a:extLst>
          </p:cNvPr>
          <p:cNvSpPr/>
          <p:nvPr/>
        </p:nvSpPr>
        <p:spPr>
          <a:xfrm>
            <a:off x="8994531" y="1735533"/>
            <a:ext cx="152400" cy="14876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ángulo 98">
            <a:extLst>
              <a:ext uri="{FF2B5EF4-FFF2-40B4-BE49-F238E27FC236}">
                <a16:creationId xmlns:a16="http://schemas.microsoft.com/office/drawing/2014/main" id="{1039CDD1-DD34-D0D1-A04D-77F4FF6C7184}"/>
              </a:ext>
            </a:extLst>
          </p:cNvPr>
          <p:cNvSpPr/>
          <p:nvPr/>
        </p:nvSpPr>
        <p:spPr>
          <a:xfrm>
            <a:off x="5835637" y="1729584"/>
            <a:ext cx="152400" cy="14876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D3DA204-2233-3154-30AE-BE6C3279EB83}"/>
              </a:ext>
            </a:extLst>
          </p:cNvPr>
          <p:cNvSpPr/>
          <p:nvPr/>
        </p:nvSpPr>
        <p:spPr>
          <a:xfrm>
            <a:off x="358696" y="295875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09984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25">
            <a:extLst>
              <a:ext uri="{FF2B5EF4-FFF2-40B4-BE49-F238E27FC236}">
                <a16:creationId xmlns:a16="http://schemas.microsoft.com/office/drawing/2014/main" id="{A2B9FCF9-2081-FBA8-A4AC-758D08E7D301}"/>
              </a:ext>
            </a:extLst>
          </p:cNvPr>
          <p:cNvSpPr txBox="1"/>
          <p:nvPr/>
        </p:nvSpPr>
        <p:spPr>
          <a:xfrm>
            <a:off x="314696" y="88437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Mini Project</a:t>
            </a:r>
          </a:p>
        </p:txBody>
      </p:sp>
      <p:graphicFrame>
        <p:nvGraphicFramePr>
          <p:cNvPr id="5" name="Tabla 105">
            <a:extLst>
              <a:ext uri="{FF2B5EF4-FFF2-40B4-BE49-F238E27FC236}">
                <a16:creationId xmlns:a16="http://schemas.microsoft.com/office/drawing/2014/main" id="{646D1181-96B6-28FB-FC08-3FE4F19FE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15475"/>
              </p:ext>
            </p:extLst>
          </p:nvPr>
        </p:nvGraphicFramePr>
        <p:xfrm>
          <a:off x="385946" y="2370531"/>
          <a:ext cx="11075013" cy="2438400"/>
        </p:xfrm>
        <a:graphic>
          <a:graphicData uri="http://schemas.openxmlformats.org/drawingml/2006/table">
            <a:tbl>
              <a:tblPr firstRow="1" bandRow="1"/>
              <a:tblGrid>
                <a:gridCol w="4731942">
                  <a:extLst>
                    <a:ext uri="{9D8B030D-6E8A-4147-A177-3AD203B41FA5}">
                      <a16:colId xmlns:a16="http://schemas.microsoft.com/office/drawing/2014/main" val="257389298"/>
                    </a:ext>
                  </a:extLst>
                </a:gridCol>
                <a:gridCol w="930874">
                  <a:extLst>
                    <a:ext uri="{9D8B030D-6E8A-4147-A177-3AD203B41FA5}">
                      <a16:colId xmlns:a16="http://schemas.microsoft.com/office/drawing/2014/main" val="770891012"/>
                    </a:ext>
                  </a:extLst>
                </a:gridCol>
                <a:gridCol w="543010">
                  <a:extLst>
                    <a:ext uri="{9D8B030D-6E8A-4147-A177-3AD203B41FA5}">
                      <a16:colId xmlns:a16="http://schemas.microsoft.com/office/drawing/2014/main" val="526771568"/>
                    </a:ext>
                  </a:extLst>
                </a:gridCol>
                <a:gridCol w="681301">
                  <a:extLst>
                    <a:ext uri="{9D8B030D-6E8A-4147-A177-3AD203B41FA5}">
                      <a16:colId xmlns:a16="http://schemas.microsoft.com/office/drawing/2014/main" val="4190374961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2564530143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2644672167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4020727757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1219172501"/>
                    </a:ext>
                  </a:extLst>
                </a:gridCol>
                <a:gridCol w="229406">
                  <a:extLst>
                    <a:ext uri="{9D8B030D-6E8A-4147-A177-3AD203B41FA5}">
                      <a16:colId xmlns:a16="http://schemas.microsoft.com/office/drawing/2014/main" val="1561251712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674673141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2084715787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266743852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2297304831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844362536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1412848213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480438499"/>
                    </a:ext>
                  </a:extLst>
                </a:gridCol>
                <a:gridCol w="380107">
                  <a:extLst>
                    <a:ext uri="{9D8B030D-6E8A-4147-A177-3AD203B41FA5}">
                      <a16:colId xmlns:a16="http://schemas.microsoft.com/office/drawing/2014/main" val="3966987222"/>
                    </a:ext>
                  </a:extLst>
                </a:gridCol>
              </a:tblGrid>
              <a:tr h="22163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DO" sz="1100" dirty="0"/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May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May 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May 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DO" sz="1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551223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8962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Task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Completion %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40534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37203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741871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8629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208927"/>
                  </a:ext>
                </a:extLst>
              </a:tr>
              <a:tr h="2216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153867"/>
                  </a:ext>
                </a:extLst>
              </a:tr>
              <a:tr h="198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210902"/>
                  </a:ext>
                </a:extLst>
              </a:tr>
              <a:tr h="198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545416"/>
                  </a:ext>
                </a:extLst>
              </a:tr>
              <a:tr h="1981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86142"/>
                  </a:ext>
                </a:extLst>
              </a:tr>
            </a:tbl>
          </a:graphicData>
        </a:graphic>
      </p:graphicFrame>
      <p:graphicFrame>
        <p:nvGraphicFramePr>
          <p:cNvPr id="6" name="Tabla 27">
            <a:extLst>
              <a:ext uri="{FF2B5EF4-FFF2-40B4-BE49-F238E27FC236}">
                <a16:creationId xmlns:a16="http://schemas.microsoft.com/office/drawing/2014/main" id="{D81B5C43-90B6-5D0E-B253-42BB5D7B0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35600"/>
              </p:ext>
            </p:extLst>
          </p:nvPr>
        </p:nvGraphicFramePr>
        <p:xfrm>
          <a:off x="385947" y="2032350"/>
          <a:ext cx="2057400" cy="243840"/>
        </p:xfrm>
        <a:graphic>
          <a:graphicData uri="http://schemas.openxmlformats.org/drawingml/2006/table">
            <a:tbl>
              <a:tblPr firstRow="1" bandRow="1"/>
              <a:tblGrid>
                <a:gridCol w="1094362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Start Date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</a:tbl>
          </a:graphicData>
        </a:graphic>
      </p:graphicFrame>
      <p:graphicFrame>
        <p:nvGraphicFramePr>
          <p:cNvPr id="7" name="Tabla 28">
            <a:extLst>
              <a:ext uri="{FF2B5EF4-FFF2-40B4-BE49-F238E27FC236}">
                <a16:creationId xmlns:a16="http://schemas.microsoft.com/office/drawing/2014/main" id="{7DB48D7F-C8DF-4446-12C3-821BCBE28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84740"/>
              </p:ext>
            </p:extLst>
          </p:nvPr>
        </p:nvGraphicFramePr>
        <p:xfrm>
          <a:off x="385947" y="2290476"/>
          <a:ext cx="2057400" cy="243840"/>
        </p:xfrm>
        <a:graphic>
          <a:graphicData uri="http://schemas.openxmlformats.org/drawingml/2006/table">
            <a:tbl>
              <a:tblPr firstRow="1" bandRow="1"/>
              <a:tblGrid>
                <a:gridCol w="1094362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Actual Week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8" name="Tabla 29">
            <a:extLst>
              <a:ext uri="{FF2B5EF4-FFF2-40B4-BE49-F238E27FC236}">
                <a16:creationId xmlns:a16="http://schemas.microsoft.com/office/drawing/2014/main" id="{C97C1FD9-30E2-6604-3F19-068239E09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7221"/>
              </p:ext>
            </p:extLst>
          </p:nvPr>
        </p:nvGraphicFramePr>
        <p:xfrm>
          <a:off x="4901259" y="1319989"/>
          <a:ext cx="2057400" cy="548640"/>
        </p:xfrm>
        <a:graphic>
          <a:graphicData uri="http://schemas.openxmlformats.org/drawingml/2006/table">
            <a:tbl>
              <a:tblPr firstRow="1" bandRow="1"/>
              <a:tblGrid>
                <a:gridCol w="1094362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  <a:gridCol w="963038">
                  <a:extLst>
                    <a:ext uri="{9D8B030D-6E8A-4147-A177-3AD203B41FA5}">
                      <a16:colId xmlns:a16="http://schemas.microsoft.com/office/drawing/2014/main" val="286260908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CA" sz="1000" dirty="0"/>
                        <a:t>Responsible Parties</a:t>
                      </a:r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  <a:p>
                      <a:endParaRPr lang="es-DO" sz="1000" dirty="0"/>
                    </a:p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9" name="Tabla 30">
            <a:extLst>
              <a:ext uri="{FF2B5EF4-FFF2-40B4-BE49-F238E27FC236}">
                <a16:creationId xmlns:a16="http://schemas.microsoft.com/office/drawing/2014/main" id="{48439BB9-7EE8-C07D-9799-9D30ECB3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04577"/>
              </p:ext>
            </p:extLst>
          </p:nvPr>
        </p:nvGraphicFramePr>
        <p:xfrm>
          <a:off x="7086877" y="1329781"/>
          <a:ext cx="2209800" cy="243840"/>
        </p:xfrm>
        <a:graphic>
          <a:graphicData uri="http://schemas.openxmlformats.org/drawingml/2006/table">
            <a:tbl>
              <a:tblPr firstRow="1" bandRow="1"/>
              <a:tblGrid>
                <a:gridCol w="1175426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1034374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Scheduled Days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graphicFrame>
        <p:nvGraphicFramePr>
          <p:cNvPr id="10" name="Tabla 31">
            <a:extLst>
              <a:ext uri="{FF2B5EF4-FFF2-40B4-BE49-F238E27FC236}">
                <a16:creationId xmlns:a16="http://schemas.microsoft.com/office/drawing/2014/main" id="{68523639-60DD-03DA-6D09-6322F1F43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29818"/>
              </p:ext>
            </p:extLst>
          </p:nvPr>
        </p:nvGraphicFramePr>
        <p:xfrm>
          <a:off x="7086877" y="1634581"/>
          <a:ext cx="2209800" cy="243840"/>
        </p:xfrm>
        <a:graphic>
          <a:graphicData uri="http://schemas.openxmlformats.org/drawingml/2006/table">
            <a:tbl>
              <a:tblPr firstRow="1" bandRow="1"/>
              <a:tblGrid>
                <a:gridCol w="1175426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1034374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Actual Days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graphicFrame>
        <p:nvGraphicFramePr>
          <p:cNvPr id="11" name="Tabla 32">
            <a:extLst>
              <a:ext uri="{FF2B5EF4-FFF2-40B4-BE49-F238E27FC236}">
                <a16:creationId xmlns:a16="http://schemas.microsoft.com/office/drawing/2014/main" id="{D954AD24-4F43-CF28-96A4-8F0773823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00073"/>
              </p:ext>
            </p:extLst>
          </p:nvPr>
        </p:nvGraphicFramePr>
        <p:xfrm>
          <a:off x="385949" y="4913806"/>
          <a:ext cx="4979010" cy="243840"/>
        </p:xfrm>
        <a:graphic>
          <a:graphicData uri="http://schemas.openxmlformats.org/drawingml/2006/table">
            <a:tbl>
              <a:tblPr firstRow="1" bandRow="1"/>
              <a:tblGrid>
                <a:gridCol w="4979010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Critical Issues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2" name="Tabla 33">
            <a:extLst>
              <a:ext uri="{FF2B5EF4-FFF2-40B4-BE49-F238E27FC236}">
                <a16:creationId xmlns:a16="http://schemas.microsoft.com/office/drawing/2014/main" id="{69335335-98B9-80B6-DD57-1D0221BE5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11596"/>
              </p:ext>
            </p:extLst>
          </p:nvPr>
        </p:nvGraphicFramePr>
        <p:xfrm>
          <a:off x="5593562" y="4913806"/>
          <a:ext cx="5867397" cy="243840"/>
        </p:xfrm>
        <a:graphic>
          <a:graphicData uri="http://schemas.openxmlformats.org/drawingml/2006/table">
            <a:tbl>
              <a:tblPr firstRow="1" bandRow="1"/>
              <a:tblGrid>
                <a:gridCol w="5867397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Comments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3" name="Tabla 34">
            <a:extLst>
              <a:ext uri="{FF2B5EF4-FFF2-40B4-BE49-F238E27FC236}">
                <a16:creationId xmlns:a16="http://schemas.microsoft.com/office/drawing/2014/main" id="{2227E09F-79AB-B959-3C29-CA13428B2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314979"/>
              </p:ext>
            </p:extLst>
          </p:nvPr>
        </p:nvGraphicFramePr>
        <p:xfrm>
          <a:off x="385949" y="5159192"/>
          <a:ext cx="4979010" cy="1413066"/>
        </p:xfrm>
        <a:graphic>
          <a:graphicData uri="http://schemas.openxmlformats.org/drawingml/2006/table">
            <a:tbl>
              <a:tblPr firstRow="1" bandRow="1"/>
              <a:tblGrid>
                <a:gridCol w="4979010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14130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4" name="Tabla 35">
            <a:extLst>
              <a:ext uri="{FF2B5EF4-FFF2-40B4-BE49-F238E27FC236}">
                <a16:creationId xmlns:a16="http://schemas.microsoft.com/office/drawing/2014/main" id="{8B8BB34F-71C8-6B88-7C4C-516F00EE9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80788"/>
              </p:ext>
            </p:extLst>
          </p:nvPr>
        </p:nvGraphicFramePr>
        <p:xfrm>
          <a:off x="5593562" y="5159192"/>
          <a:ext cx="5867397" cy="1413067"/>
        </p:xfrm>
        <a:graphic>
          <a:graphicData uri="http://schemas.openxmlformats.org/drawingml/2006/table">
            <a:tbl>
              <a:tblPr firstRow="1" bandRow="1"/>
              <a:tblGrid>
                <a:gridCol w="5867397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14130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5" name="Tabla 36">
            <a:extLst>
              <a:ext uri="{FF2B5EF4-FFF2-40B4-BE49-F238E27FC236}">
                <a16:creationId xmlns:a16="http://schemas.microsoft.com/office/drawing/2014/main" id="{684D7E9F-ACAD-9ED5-A9EA-EF4B26CB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59801"/>
              </p:ext>
            </p:extLst>
          </p:nvPr>
        </p:nvGraphicFramePr>
        <p:xfrm>
          <a:off x="385946" y="1319989"/>
          <a:ext cx="4387095" cy="243840"/>
        </p:xfrm>
        <a:graphic>
          <a:graphicData uri="http://schemas.openxmlformats.org/drawingml/2006/table">
            <a:tbl>
              <a:tblPr firstRow="1" bandRow="1"/>
              <a:tblGrid>
                <a:gridCol w="4387095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Scope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6" name="Tabla 37">
            <a:extLst>
              <a:ext uri="{FF2B5EF4-FFF2-40B4-BE49-F238E27FC236}">
                <a16:creationId xmlns:a16="http://schemas.microsoft.com/office/drawing/2014/main" id="{006ED116-C203-9ADD-F4C2-832E4B7F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45955"/>
              </p:ext>
            </p:extLst>
          </p:nvPr>
        </p:nvGraphicFramePr>
        <p:xfrm>
          <a:off x="385946" y="1563829"/>
          <a:ext cx="4387094" cy="304800"/>
        </p:xfrm>
        <a:graphic>
          <a:graphicData uri="http://schemas.openxmlformats.org/drawingml/2006/table">
            <a:tbl>
              <a:tblPr firstRow="1" bandRow="1"/>
              <a:tblGrid>
                <a:gridCol w="4387094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7" name="Tabla 38">
            <a:extLst>
              <a:ext uri="{FF2B5EF4-FFF2-40B4-BE49-F238E27FC236}">
                <a16:creationId xmlns:a16="http://schemas.microsoft.com/office/drawing/2014/main" id="{E14EFDD2-D1C2-6A56-A032-82A6D6D0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93915"/>
              </p:ext>
            </p:extLst>
          </p:nvPr>
        </p:nvGraphicFramePr>
        <p:xfrm>
          <a:off x="9997231" y="274426"/>
          <a:ext cx="1510453" cy="243840"/>
        </p:xfrm>
        <a:graphic>
          <a:graphicData uri="http://schemas.openxmlformats.org/drawingml/2006/table">
            <a:tbl>
              <a:tblPr firstRow="1" bandRow="1"/>
              <a:tblGrid>
                <a:gridCol w="1510453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Status Legend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graphicFrame>
        <p:nvGraphicFramePr>
          <p:cNvPr id="18" name="Tabla 39">
            <a:extLst>
              <a:ext uri="{FF2B5EF4-FFF2-40B4-BE49-F238E27FC236}">
                <a16:creationId xmlns:a16="http://schemas.microsoft.com/office/drawing/2014/main" id="{3997BC78-4CC9-D5D8-2975-583C9149F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75556"/>
              </p:ext>
            </p:extLst>
          </p:nvPr>
        </p:nvGraphicFramePr>
        <p:xfrm>
          <a:off x="9997231" y="518266"/>
          <a:ext cx="1510453" cy="579120"/>
        </p:xfrm>
        <a:graphic>
          <a:graphicData uri="http://schemas.openxmlformats.org/drawingml/2006/table">
            <a:tbl>
              <a:tblPr firstRow="1" bandRow="1"/>
              <a:tblGrid>
                <a:gridCol w="1510453">
                  <a:extLst>
                    <a:ext uri="{9D8B030D-6E8A-4147-A177-3AD203B41FA5}">
                      <a16:colId xmlns:a16="http://schemas.microsoft.com/office/drawing/2014/main" val="1985470793"/>
                    </a:ext>
                  </a:extLst>
                </a:gridCol>
              </a:tblGrid>
              <a:tr h="4727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On Track</a:t>
                      </a:r>
                    </a:p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At Risk</a:t>
                      </a:r>
                    </a:p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Delayed</a:t>
                      </a:r>
                    </a:p>
                    <a:p>
                      <a:r>
                        <a:rPr lang="es-DO" sz="800" b="1" dirty="0">
                          <a:solidFill>
                            <a:schemeClr val="bg1"/>
                          </a:solidFill>
                        </a:rPr>
                        <a:t>Scheduled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36138"/>
                  </a:ext>
                </a:extLst>
              </a:tr>
            </a:tbl>
          </a:graphicData>
        </a:graphic>
      </p:graphicFrame>
      <p:sp>
        <p:nvSpPr>
          <p:cNvPr id="19" name="Rectángulo 40">
            <a:extLst>
              <a:ext uri="{FF2B5EF4-FFF2-40B4-BE49-F238E27FC236}">
                <a16:creationId xmlns:a16="http://schemas.microsoft.com/office/drawing/2014/main" id="{1DAF662A-DA68-24CC-9666-91DD574ECFE9}"/>
              </a:ext>
            </a:extLst>
          </p:cNvPr>
          <p:cNvSpPr/>
          <p:nvPr/>
        </p:nvSpPr>
        <p:spPr>
          <a:xfrm>
            <a:off x="11292631" y="575094"/>
            <a:ext cx="76200" cy="762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41">
            <a:extLst>
              <a:ext uri="{FF2B5EF4-FFF2-40B4-BE49-F238E27FC236}">
                <a16:creationId xmlns:a16="http://schemas.microsoft.com/office/drawing/2014/main" id="{29AA05F6-7759-B190-7678-AA0A029B23CA}"/>
              </a:ext>
            </a:extLst>
          </p:cNvPr>
          <p:cNvSpPr/>
          <p:nvPr/>
        </p:nvSpPr>
        <p:spPr>
          <a:xfrm>
            <a:off x="11292631" y="712708"/>
            <a:ext cx="76200" cy="762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ángulo 42">
            <a:extLst>
              <a:ext uri="{FF2B5EF4-FFF2-40B4-BE49-F238E27FC236}">
                <a16:creationId xmlns:a16="http://schemas.microsoft.com/office/drawing/2014/main" id="{18BF40CD-CCC1-62E6-CACA-4160143E6411}"/>
              </a:ext>
            </a:extLst>
          </p:cNvPr>
          <p:cNvSpPr/>
          <p:nvPr/>
        </p:nvSpPr>
        <p:spPr>
          <a:xfrm>
            <a:off x="11305092" y="836399"/>
            <a:ext cx="76200" cy="762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43">
            <a:extLst>
              <a:ext uri="{FF2B5EF4-FFF2-40B4-BE49-F238E27FC236}">
                <a16:creationId xmlns:a16="http://schemas.microsoft.com/office/drawing/2014/main" id="{DB1CA077-E639-F132-27C8-ED8215B2A659}"/>
              </a:ext>
            </a:extLst>
          </p:cNvPr>
          <p:cNvSpPr/>
          <p:nvPr/>
        </p:nvSpPr>
        <p:spPr>
          <a:xfrm>
            <a:off x="11305092" y="958260"/>
            <a:ext cx="76200" cy="76200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3" name="Tabla 44">
            <a:extLst>
              <a:ext uri="{FF2B5EF4-FFF2-40B4-BE49-F238E27FC236}">
                <a16:creationId xmlns:a16="http://schemas.microsoft.com/office/drawing/2014/main" id="{E9903724-C2B9-63D2-066A-1AEE4A96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38892"/>
              </p:ext>
            </p:extLst>
          </p:nvPr>
        </p:nvGraphicFramePr>
        <p:xfrm>
          <a:off x="9353367" y="1319989"/>
          <a:ext cx="2107592" cy="243840"/>
        </p:xfrm>
        <a:graphic>
          <a:graphicData uri="http://schemas.openxmlformats.org/drawingml/2006/table">
            <a:tbl>
              <a:tblPr firstRow="1" bandRow="1"/>
              <a:tblGrid>
                <a:gridCol w="1121060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986532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900" dirty="0"/>
                        <a:t>Scheduled Progress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graphicFrame>
        <p:nvGraphicFramePr>
          <p:cNvPr id="24" name="Tabla 45">
            <a:extLst>
              <a:ext uri="{FF2B5EF4-FFF2-40B4-BE49-F238E27FC236}">
                <a16:creationId xmlns:a16="http://schemas.microsoft.com/office/drawing/2014/main" id="{57F19449-84A3-1A7D-7BBA-AADB3CD64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54329"/>
              </p:ext>
            </p:extLst>
          </p:nvPr>
        </p:nvGraphicFramePr>
        <p:xfrm>
          <a:off x="9353367" y="1632865"/>
          <a:ext cx="2107592" cy="243840"/>
        </p:xfrm>
        <a:graphic>
          <a:graphicData uri="http://schemas.openxmlformats.org/drawingml/2006/table">
            <a:tbl>
              <a:tblPr firstRow="1" bandRow="1"/>
              <a:tblGrid>
                <a:gridCol w="1121060">
                  <a:extLst>
                    <a:ext uri="{9D8B030D-6E8A-4147-A177-3AD203B41FA5}">
                      <a16:colId xmlns:a16="http://schemas.microsoft.com/office/drawing/2014/main" val="2731610469"/>
                    </a:ext>
                  </a:extLst>
                </a:gridCol>
                <a:gridCol w="986532">
                  <a:extLst>
                    <a:ext uri="{9D8B030D-6E8A-4147-A177-3AD203B41FA5}">
                      <a16:colId xmlns:a16="http://schemas.microsoft.com/office/drawing/2014/main" val="112539228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900" dirty="0"/>
                        <a:t>Actual Progress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70424"/>
                  </a:ext>
                </a:extLst>
              </a:tr>
            </a:tbl>
          </a:graphicData>
        </a:graphic>
      </p:graphicFrame>
      <p:cxnSp>
        <p:nvCxnSpPr>
          <p:cNvPr id="25" name="Conector recto 46">
            <a:extLst>
              <a:ext uri="{FF2B5EF4-FFF2-40B4-BE49-F238E27FC236}">
                <a16:creationId xmlns:a16="http://schemas.microsoft.com/office/drawing/2014/main" id="{67688905-8532-4458-4362-5AE4F43621D9}"/>
              </a:ext>
            </a:extLst>
          </p:cNvPr>
          <p:cNvCxnSpPr>
            <a:cxnSpLocks/>
          </p:cNvCxnSpPr>
          <p:nvPr/>
        </p:nvCxnSpPr>
        <p:spPr>
          <a:xfrm>
            <a:off x="7955756" y="2827337"/>
            <a:ext cx="0" cy="1981594"/>
          </a:xfrm>
          <a:prstGeom prst="line">
            <a:avLst/>
          </a:prstGeom>
          <a:noFill/>
          <a:ln w="571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375F401-9DE0-5684-5FA9-B0AA4BFB224C}"/>
              </a:ext>
            </a:extLst>
          </p:cNvPr>
          <p:cNvSpPr/>
          <p:nvPr/>
        </p:nvSpPr>
        <p:spPr>
          <a:xfrm>
            <a:off x="385946" y="22856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3307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>
            <a:extLst>
              <a:ext uri="{FF2B5EF4-FFF2-40B4-BE49-F238E27FC236}">
                <a16:creationId xmlns:a16="http://schemas.microsoft.com/office/drawing/2014/main" id="{CA923E6C-7D4B-8E1A-C1F1-8D65B45D0DD3}"/>
              </a:ext>
            </a:extLst>
          </p:cNvPr>
          <p:cNvSpPr txBox="1"/>
          <p:nvPr/>
        </p:nvSpPr>
        <p:spPr>
          <a:xfrm>
            <a:off x="293509" y="89908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b="1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Scrum Template</a:t>
            </a:r>
          </a:p>
        </p:txBody>
      </p: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1EF2AF32-1AB3-E5C4-505F-E094A9FDE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14044"/>
              </p:ext>
            </p:extLst>
          </p:nvPr>
        </p:nvGraphicFramePr>
        <p:xfrm>
          <a:off x="344578" y="1285083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Deliverable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</a:tbl>
          </a:graphicData>
        </a:graphic>
      </p:graphicFrame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875ACD7-1B97-525A-DB35-0CD6A6DB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02676"/>
              </p:ext>
            </p:extLst>
          </p:nvPr>
        </p:nvGraphicFramePr>
        <p:xfrm>
          <a:off x="341735" y="2466197"/>
          <a:ext cx="3581400" cy="286357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286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 err="1"/>
                        <a:t>Product</a:t>
                      </a:r>
                      <a:r>
                        <a:rPr lang="es-DO" sz="1000" dirty="0"/>
                        <a:t> </a:t>
                      </a:r>
                      <a:r>
                        <a:rPr lang="es-DO" sz="1000" dirty="0" err="1"/>
                        <a:t>Owner</a:t>
                      </a:r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20ED3D12-5EE8-63F4-4D66-4235ADDB2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86517"/>
              </p:ext>
            </p:extLst>
          </p:nvPr>
        </p:nvGraphicFramePr>
        <p:xfrm>
          <a:off x="335274" y="2764789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83210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2432890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Scrum Master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34446"/>
                  </a:ext>
                </a:extLst>
              </a:tr>
            </a:tbl>
          </a:graphicData>
        </a:graphic>
      </p:graphicFrame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F80CA447-3BAA-C414-C260-6EDAF1F5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44869"/>
              </p:ext>
            </p:extLst>
          </p:nvPr>
        </p:nvGraphicFramePr>
        <p:xfrm>
          <a:off x="336181" y="3047691"/>
          <a:ext cx="3581400" cy="7010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03155777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42856320"/>
                    </a:ext>
                  </a:extLst>
                </a:gridCol>
              </a:tblGrid>
              <a:tr h="5046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Development Team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  <a:p>
                      <a:endParaRPr lang="es-DO" sz="1000" dirty="0"/>
                    </a:p>
                    <a:p>
                      <a:endParaRPr lang="es-DO" sz="1000" dirty="0"/>
                    </a:p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97910"/>
                  </a:ext>
                </a:extLst>
              </a:tr>
            </a:tbl>
          </a:graphicData>
        </a:graphic>
      </p:graphicFrame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FAD3E08D-732D-0B5A-726F-8300940EC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56168"/>
              </p:ext>
            </p:extLst>
          </p:nvPr>
        </p:nvGraphicFramePr>
        <p:xfrm>
          <a:off x="344578" y="3768090"/>
          <a:ext cx="3581400" cy="5486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5825108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494533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Stakeholders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  <a:p>
                      <a:endParaRPr lang="es-DO" sz="1000" dirty="0"/>
                    </a:p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89756"/>
                  </a:ext>
                </a:extLst>
              </a:tr>
            </a:tbl>
          </a:graphicData>
        </a:graphic>
      </p:graphicFrame>
      <p:pic>
        <p:nvPicPr>
          <p:cNvPr id="43" name="Gráfico 42" descr="Salir con relleno sólido">
            <a:extLst>
              <a:ext uri="{FF2B5EF4-FFF2-40B4-BE49-F238E27FC236}">
                <a16:creationId xmlns:a16="http://schemas.microsoft.com/office/drawing/2014/main" id="{646D806E-E8CA-21BC-69CE-A036CA40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56035" y="5630932"/>
            <a:ext cx="914400" cy="914400"/>
          </a:xfrm>
          <a:prstGeom prst="rect">
            <a:avLst/>
          </a:prstGeom>
        </p:spPr>
      </p:pic>
      <p:sp>
        <p:nvSpPr>
          <p:cNvPr id="44" name="Rectángulo: esquinas superiores redondeadas 43">
            <a:extLst>
              <a:ext uri="{FF2B5EF4-FFF2-40B4-BE49-F238E27FC236}">
                <a16:creationId xmlns:a16="http://schemas.microsoft.com/office/drawing/2014/main" id="{7F800453-1A64-0C61-72C3-9A3531ADC503}"/>
              </a:ext>
            </a:extLst>
          </p:cNvPr>
          <p:cNvSpPr/>
          <p:nvPr/>
        </p:nvSpPr>
        <p:spPr>
          <a:xfrm>
            <a:off x="341735" y="5229612"/>
            <a:ext cx="1143000" cy="264160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Backlog</a:t>
            </a:r>
          </a:p>
        </p:txBody>
      </p:sp>
      <p:sp>
        <p:nvSpPr>
          <p:cNvPr id="45" name="Rectángulo: esquinas superiores redondeadas 44">
            <a:extLst>
              <a:ext uri="{FF2B5EF4-FFF2-40B4-BE49-F238E27FC236}">
                <a16:creationId xmlns:a16="http://schemas.microsoft.com/office/drawing/2014/main" id="{1A7620C3-75C2-25D2-8DE9-4B6A821574C8}"/>
              </a:ext>
            </a:extLst>
          </p:cNvPr>
          <p:cNvSpPr/>
          <p:nvPr/>
        </p:nvSpPr>
        <p:spPr>
          <a:xfrm>
            <a:off x="2116413" y="5229612"/>
            <a:ext cx="1600200" cy="264160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</a:t>
            </a:r>
            <a:r>
              <a:rPr kumimoji="0" lang="es-DO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Planning</a:t>
            </a: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Meeting</a:t>
            </a: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0EC01E68-8EA1-43AF-793B-E7A8DCADE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50206"/>
              </p:ext>
            </p:extLst>
          </p:nvPr>
        </p:nvGraphicFramePr>
        <p:xfrm>
          <a:off x="2124877" y="5555434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Date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</a:tbl>
          </a:graphicData>
        </a:graphic>
      </p:graphicFrame>
      <p:graphicFrame>
        <p:nvGraphicFramePr>
          <p:cNvPr id="47" name="Tabla 46">
            <a:extLst>
              <a:ext uri="{FF2B5EF4-FFF2-40B4-BE49-F238E27FC236}">
                <a16:creationId xmlns:a16="http://schemas.microsoft.com/office/drawing/2014/main" id="{1E37DFFF-2546-24BD-0E0E-39DEF03A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431858"/>
              </p:ext>
            </p:extLst>
          </p:nvPr>
        </p:nvGraphicFramePr>
        <p:xfrm>
          <a:off x="2124877" y="5824673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Start Time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1F723952-EBCB-43B9-2FAE-0B909CA4A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76200"/>
              </p:ext>
            </p:extLst>
          </p:nvPr>
        </p:nvGraphicFramePr>
        <p:xfrm>
          <a:off x="2124877" y="6088833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3348321055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173243289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End Time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434446"/>
                  </a:ext>
                </a:extLst>
              </a:tr>
            </a:tbl>
          </a:graphicData>
        </a:graphic>
      </p:graphicFrame>
      <p:graphicFrame>
        <p:nvGraphicFramePr>
          <p:cNvPr id="49" name="Tabla 48">
            <a:extLst>
              <a:ext uri="{FF2B5EF4-FFF2-40B4-BE49-F238E27FC236}">
                <a16:creationId xmlns:a16="http://schemas.microsoft.com/office/drawing/2014/main" id="{BD29884C-4085-C778-1FCF-D274C2CD7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61951"/>
              </p:ext>
            </p:extLst>
          </p:nvPr>
        </p:nvGraphicFramePr>
        <p:xfrm>
          <a:off x="2124877" y="6358073"/>
          <a:ext cx="1600200" cy="243840"/>
        </p:xfrm>
        <a:graphic>
          <a:graphicData uri="http://schemas.openxmlformats.org/drawingml/2006/table">
            <a:tbl>
              <a:tblPr firstRow="1" bandRow="1"/>
              <a:tblGrid>
                <a:gridCol w="851170">
                  <a:extLst>
                    <a:ext uri="{9D8B030D-6E8A-4147-A177-3AD203B41FA5}">
                      <a16:colId xmlns:a16="http://schemas.microsoft.com/office/drawing/2014/main" val="1031557773"/>
                    </a:ext>
                  </a:extLst>
                </a:gridCol>
                <a:gridCol w="749030">
                  <a:extLst>
                    <a:ext uri="{9D8B030D-6E8A-4147-A177-3AD203B41FA5}">
                      <a16:colId xmlns:a16="http://schemas.microsoft.com/office/drawing/2014/main" val="124285632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Method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97910"/>
                  </a:ext>
                </a:extLst>
              </a:tr>
            </a:tbl>
          </a:graphicData>
        </a:graphic>
      </p:graphicFrame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EF7A338C-B2C1-2E9A-E071-14C0BF2ECF5B}"/>
              </a:ext>
            </a:extLst>
          </p:cNvPr>
          <p:cNvSpPr/>
          <p:nvPr/>
        </p:nvSpPr>
        <p:spPr>
          <a:xfrm>
            <a:off x="1560935" y="5952732"/>
            <a:ext cx="457200" cy="243840"/>
          </a:xfrm>
          <a:prstGeom prst="rightArrow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7A526B15-7273-FD9A-7436-C54DD90D966C}"/>
              </a:ext>
            </a:extLst>
          </p:cNvPr>
          <p:cNvSpPr/>
          <p:nvPr/>
        </p:nvSpPr>
        <p:spPr>
          <a:xfrm>
            <a:off x="3914593" y="5564566"/>
            <a:ext cx="457200" cy="243840"/>
          </a:xfrm>
          <a:prstGeom prst="rightArrow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: esquinas superiores redondeadas 51">
            <a:extLst>
              <a:ext uri="{FF2B5EF4-FFF2-40B4-BE49-F238E27FC236}">
                <a16:creationId xmlns:a16="http://schemas.microsoft.com/office/drawing/2014/main" id="{A7105457-58C8-F98D-0524-FA61C07E5E22}"/>
              </a:ext>
            </a:extLst>
          </p:cNvPr>
          <p:cNvSpPr/>
          <p:nvPr/>
        </p:nvSpPr>
        <p:spPr>
          <a:xfrm>
            <a:off x="5943452" y="3673758"/>
            <a:ext cx="1025719" cy="264160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Backlog</a:t>
            </a: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189E8D77-2B42-83E0-E254-DEC3F71727AE}"/>
              </a:ext>
            </a:extLst>
          </p:cNvPr>
          <p:cNvSpPr/>
          <p:nvPr/>
        </p:nvSpPr>
        <p:spPr>
          <a:xfrm>
            <a:off x="7158394" y="3558739"/>
            <a:ext cx="1121834" cy="416560"/>
          </a:xfrm>
          <a:prstGeom prst="rightArrow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Gráfico 54" descr="Actualizar con relleno sólido">
            <a:extLst>
              <a:ext uri="{FF2B5EF4-FFF2-40B4-BE49-F238E27FC236}">
                <a16:creationId xmlns:a16="http://schemas.microsoft.com/office/drawing/2014/main" id="{03B49E0A-C5FE-FDA0-2F78-744E3405C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280355">
            <a:off x="7114385" y="1601262"/>
            <a:ext cx="2458062" cy="2458062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FBC41E58-82E1-B899-74E5-41C8BA8F5A81}"/>
              </a:ext>
            </a:extLst>
          </p:cNvPr>
          <p:cNvSpPr txBox="1"/>
          <p:nvPr/>
        </p:nvSpPr>
        <p:spPr>
          <a:xfrm>
            <a:off x="7825609" y="2508584"/>
            <a:ext cx="102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Sprint #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B01666D-76B4-B3CA-A70C-E4BB77B4C7EF}"/>
              </a:ext>
            </a:extLst>
          </p:cNvPr>
          <p:cNvSpPr txBox="1"/>
          <p:nvPr/>
        </p:nvSpPr>
        <p:spPr>
          <a:xfrm>
            <a:off x="7842054" y="2868374"/>
            <a:ext cx="861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sz="1100" dirty="0">
                <a:solidFill>
                  <a:srgbClr val="E7E6E6">
                    <a:lumMod val="50000"/>
                  </a:srgbClr>
                </a:solidFill>
                <a:latin typeface="Calibri" panose="020F0502020204030204"/>
              </a:rPr>
              <a:t>From Jun 7 to Jun 21</a:t>
            </a:r>
          </a:p>
        </p:txBody>
      </p:sp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788266BA-C8E8-581B-DF64-8C9D93516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74728"/>
              </p:ext>
            </p:extLst>
          </p:nvPr>
        </p:nvGraphicFramePr>
        <p:xfrm>
          <a:off x="7144353" y="394152"/>
          <a:ext cx="1826325" cy="1219200"/>
        </p:xfrm>
        <a:graphic>
          <a:graphicData uri="http://schemas.openxmlformats.org/drawingml/2006/table">
            <a:tbl>
              <a:tblPr firstRow="1" bandRow="1"/>
              <a:tblGrid>
                <a:gridCol w="572932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804071">
                  <a:extLst>
                    <a:ext uri="{9D8B030D-6E8A-4147-A177-3AD203B41FA5}">
                      <a16:colId xmlns:a16="http://schemas.microsoft.com/office/drawing/2014/main" val="3217526716"/>
                    </a:ext>
                  </a:extLst>
                </a:gridCol>
                <a:gridCol w="449322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Lorem Ipsum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694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Task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Status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158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To Do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0721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Testing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80%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56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In Progress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15%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16175"/>
                  </a:ext>
                </a:extLst>
              </a:tr>
            </a:tbl>
          </a:graphicData>
        </a:graphic>
      </p:graphicFrame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5B6EF454-7EED-A1AD-85A4-2399B73B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02784"/>
              </p:ext>
            </p:extLst>
          </p:nvPr>
        </p:nvGraphicFramePr>
        <p:xfrm>
          <a:off x="9195760" y="1267240"/>
          <a:ext cx="2083973" cy="731520"/>
        </p:xfrm>
        <a:graphic>
          <a:graphicData uri="http://schemas.openxmlformats.org/drawingml/2006/table">
            <a:tbl>
              <a:tblPr firstRow="1" bandRow="1"/>
              <a:tblGrid>
                <a:gridCol w="618007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819607">
                  <a:extLst>
                    <a:ext uri="{9D8B030D-6E8A-4147-A177-3AD203B41FA5}">
                      <a16:colId xmlns:a16="http://schemas.microsoft.com/office/drawing/2014/main" val="2244362364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Lorem Ipsum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694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Task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Status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158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dirty="0"/>
                        <a:t>Blocked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25%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07218"/>
                  </a:ext>
                </a:extLst>
              </a:tr>
            </a:tbl>
          </a:graphicData>
        </a:graphic>
      </p:graphicFrame>
      <p:graphicFrame>
        <p:nvGraphicFramePr>
          <p:cNvPr id="64" name="Tabla 63">
            <a:extLst>
              <a:ext uri="{FF2B5EF4-FFF2-40B4-BE49-F238E27FC236}">
                <a16:creationId xmlns:a16="http://schemas.microsoft.com/office/drawing/2014/main" id="{9FAA298F-8DD9-234E-12C3-1FE6B2B10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19595"/>
              </p:ext>
            </p:extLst>
          </p:nvPr>
        </p:nvGraphicFramePr>
        <p:xfrm>
          <a:off x="4886632" y="1852913"/>
          <a:ext cx="2083973" cy="975360"/>
        </p:xfrm>
        <a:graphic>
          <a:graphicData uri="http://schemas.openxmlformats.org/drawingml/2006/table">
            <a:tbl>
              <a:tblPr firstRow="1" bandRow="1"/>
              <a:tblGrid>
                <a:gridCol w="639047">
                  <a:extLst>
                    <a:ext uri="{9D8B030D-6E8A-4147-A177-3AD203B41FA5}">
                      <a16:colId xmlns:a16="http://schemas.microsoft.com/office/drawing/2014/main" val="815447484"/>
                    </a:ext>
                  </a:extLst>
                </a:gridCol>
                <a:gridCol w="798566">
                  <a:extLst>
                    <a:ext uri="{9D8B030D-6E8A-4147-A177-3AD203B41FA5}">
                      <a16:colId xmlns:a16="http://schemas.microsoft.com/office/drawing/2014/main" val="1997789888"/>
                    </a:ext>
                  </a:extLst>
                </a:gridCol>
                <a:gridCol w="646360">
                  <a:extLst>
                    <a:ext uri="{9D8B030D-6E8A-4147-A177-3AD203B41FA5}">
                      <a16:colId xmlns:a16="http://schemas.microsoft.com/office/drawing/2014/main" val="2932272555"/>
                    </a:ext>
                  </a:extLst>
                </a:gridCol>
              </a:tblGrid>
              <a:tr h="17733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dirty="0"/>
                        <a:t>Lorem Ipsum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6946"/>
                  </a:ext>
                </a:extLst>
              </a:tr>
              <a:tr h="214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Task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Status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15877"/>
                  </a:ext>
                </a:extLst>
              </a:tr>
              <a:tr h="214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41580"/>
                  </a:ext>
                </a:extLst>
              </a:tr>
              <a:tr h="214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DO" sz="10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60530"/>
                  </a:ext>
                </a:extLst>
              </a:tr>
            </a:tbl>
          </a:graphicData>
        </a:graphic>
      </p:graphicFrame>
      <p:pic>
        <p:nvPicPr>
          <p:cNvPr id="65" name="Gráfico 64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3D097A0E-D775-DFB5-2264-7E5864DC6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337793" flipV="1">
            <a:off x="9116555" y="2443535"/>
            <a:ext cx="1871153" cy="1648240"/>
          </a:xfrm>
          <a:prstGeom prst="rect">
            <a:avLst/>
          </a:prstGeom>
        </p:spPr>
      </p:pic>
      <p:sp>
        <p:nvSpPr>
          <p:cNvPr id="66" name="Rectángulo: esquinas superiores redondeadas 65">
            <a:extLst>
              <a:ext uri="{FF2B5EF4-FFF2-40B4-BE49-F238E27FC236}">
                <a16:creationId xmlns:a16="http://schemas.microsoft.com/office/drawing/2014/main" id="{76D7919F-A0DF-3AAA-4043-FF08EDFE4F3C}"/>
              </a:ext>
            </a:extLst>
          </p:cNvPr>
          <p:cNvSpPr/>
          <p:nvPr/>
        </p:nvSpPr>
        <p:spPr>
          <a:xfrm>
            <a:off x="9543393" y="3942070"/>
            <a:ext cx="2234239" cy="555201"/>
          </a:xfrm>
          <a:prstGeom prst="round2Same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</a:t>
            </a:r>
            <a:r>
              <a:rPr kumimoji="0" lang="es-DO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</a:t>
            </a: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      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Retrospective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66CEFBB-62FF-10DD-58D7-088E578C5B7D}"/>
              </a:ext>
            </a:extLst>
          </p:cNvPr>
          <p:cNvSpPr/>
          <p:nvPr/>
        </p:nvSpPr>
        <p:spPr>
          <a:xfrm>
            <a:off x="9543392" y="4536552"/>
            <a:ext cx="2234239" cy="141618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DO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45B0C54-A0FF-863D-1B4A-B825E11FEAD5}"/>
              </a:ext>
            </a:extLst>
          </p:cNvPr>
          <p:cNvSpPr/>
          <p:nvPr/>
        </p:nvSpPr>
        <p:spPr>
          <a:xfrm>
            <a:off x="385946" y="228567"/>
            <a:ext cx="2698773" cy="504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Logo</a:t>
            </a:r>
          </a:p>
        </p:txBody>
      </p:sp>
      <p:graphicFrame>
        <p:nvGraphicFramePr>
          <p:cNvPr id="2" name="Tabla 40">
            <a:extLst>
              <a:ext uri="{FF2B5EF4-FFF2-40B4-BE49-F238E27FC236}">
                <a16:creationId xmlns:a16="http://schemas.microsoft.com/office/drawing/2014/main" id="{37C483B2-F531-C42A-12B5-805A3C68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15078"/>
              </p:ext>
            </p:extLst>
          </p:nvPr>
        </p:nvGraphicFramePr>
        <p:xfrm>
          <a:off x="331901" y="4336089"/>
          <a:ext cx="3581400" cy="2438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5825108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494533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Overall Progress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89756"/>
                  </a:ext>
                </a:extLst>
              </a:tr>
            </a:tbl>
          </a:graphicData>
        </a:graphic>
      </p:graphicFrame>
      <p:graphicFrame>
        <p:nvGraphicFramePr>
          <p:cNvPr id="3" name="Tabla 40">
            <a:extLst>
              <a:ext uri="{FF2B5EF4-FFF2-40B4-BE49-F238E27FC236}">
                <a16:creationId xmlns:a16="http://schemas.microsoft.com/office/drawing/2014/main" id="{B8B62826-3B7D-B27C-909D-E1039F384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45080"/>
              </p:ext>
            </p:extLst>
          </p:nvPr>
        </p:nvGraphicFramePr>
        <p:xfrm>
          <a:off x="341735" y="1583674"/>
          <a:ext cx="3581400" cy="39624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5825108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4945339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Scope Statement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89756"/>
                  </a:ext>
                </a:extLst>
              </a:tr>
            </a:tbl>
          </a:graphicData>
        </a:graphic>
      </p:graphicFrame>
      <p:graphicFrame>
        <p:nvGraphicFramePr>
          <p:cNvPr id="4" name="Tabla 37">
            <a:extLst>
              <a:ext uri="{FF2B5EF4-FFF2-40B4-BE49-F238E27FC236}">
                <a16:creationId xmlns:a16="http://schemas.microsoft.com/office/drawing/2014/main" id="{934FECBE-005D-0485-D58F-CBB15928A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1517"/>
              </p:ext>
            </p:extLst>
          </p:nvPr>
        </p:nvGraphicFramePr>
        <p:xfrm>
          <a:off x="341735" y="1984994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Start Date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5" name="Tabla 37">
            <a:extLst>
              <a:ext uri="{FF2B5EF4-FFF2-40B4-BE49-F238E27FC236}">
                <a16:creationId xmlns:a16="http://schemas.microsoft.com/office/drawing/2014/main" id="{D38EFA3B-2652-F283-04CD-4D2909F92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20865"/>
              </p:ext>
            </p:extLst>
          </p:nvPr>
        </p:nvGraphicFramePr>
        <p:xfrm>
          <a:off x="341735" y="2246808"/>
          <a:ext cx="3581400" cy="264160"/>
        </p:xfrm>
        <a:graphic>
          <a:graphicData uri="http://schemas.openxmlformats.org/drawingml/2006/table">
            <a:tbl>
              <a:tblPr firstRow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334403020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85354410"/>
                    </a:ext>
                  </a:extLst>
                </a:gridCol>
              </a:tblGrid>
              <a:tr h="264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s-DO" sz="1000" dirty="0"/>
                        <a:t>End Date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s-DO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277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2B73AD-456C-0BA2-74B6-49FFBBFF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28269"/>
              </p:ext>
            </p:extLst>
          </p:nvPr>
        </p:nvGraphicFramePr>
        <p:xfrm>
          <a:off x="4582782" y="4043194"/>
          <a:ext cx="3695920" cy="2666670"/>
        </p:xfrm>
        <a:graphic>
          <a:graphicData uri="http://schemas.openxmlformats.org/drawingml/2006/table">
            <a:tbl>
              <a:tblPr firstRow="1" bandRow="1">
                <a:solidFill>
                  <a:srgbClr val="9DC3E6"/>
                </a:solidFill>
                <a:tableStyleId>{5C22544A-7EE6-4342-B048-85BDC9FD1C3A}</a:tableStyleId>
              </a:tblPr>
              <a:tblGrid>
                <a:gridCol w="1314714">
                  <a:extLst>
                    <a:ext uri="{9D8B030D-6E8A-4147-A177-3AD203B41FA5}">
                      <a16:colId xmlns:a16="http://schemas.microsoft.com/office/drawing/2014/main" val="1024566844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815050183"/>
                    </a:ext>
                  </a:extLst>
                </a:gridCol>
                <a:gridCol w="577157">
                  <a:extLst>
                    <a:ext uri="{9D8B030D-6E8A-4147-A177-3AD203B41FA5}">
                      <a16:colId xmlns:a16="http://schemas.microsoft.com/office/drawing/2014/main" val="725072125"/>
                    </a:ext>
                  </a:extLst>
                </a:gridCol>
                <a:gridCol w="1126574">
                  <a:extLst>
                    <a:ext uri="{9D8B030D-6E8A-4147-A177-3AD203B41FA5}">
                      <a16:colId xmlns:a16="http://schemas.microsoft.com/office/drawing/2014/main" val="1254035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ID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</a:t>
                      </a:r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694207"/>
                  </a:ext>
                </a:extLst>
              </a:tr>
              <a:tr h="33776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test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1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50220"/>
                  </a:ext>
                </a:extLst>
              </a:tr>
              <a:tr h="337765">
                <a:tc rowSpan="2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Theory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2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92712"/>
                  </a:ext>
                </a:extLst>
              </a:tr>
              <a:tr h="337765"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3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122296"/>
                  </a:ext>
                </a:extLst>
              </a:tr>
              <a:tr h="337765">
                <a:tc rowSpan="3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Planned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4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54120"/>
                  </a:ext>
                </a:extLst>
              </a:tr>
              <a:tr h="337765"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5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23786"/>
                  </a:ext>
                </a:extLst>
              </a:tr>
              <a:tr h="337765"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6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76369"/>
                  </a:ext>
                </a:extLst>
              </a:tr>
              <a:tr h="337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 To Do</a:t>
                      </a:r>
                    </a:p>
                    <a:p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 7</a:t>
                      </a:r>
                    </a:p>
                  </a:txBody>
                  <a:tcP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44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1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341</Words>
  <Application>Microsoft Macintosh PowerPoint</Application>
  <PresentationFormat>Widescreen</PresentationFormat>
  <Paragraphs>221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Yanna Polonia Gutierrez</dc:creator>
  <cp:keywords/>
  <dc:description/>
  <cp:lastModifiedBy>Yanna Polonia Gutierrez</cp:lastModifiedBy>
  <cp:revision>5</cp:revision>
  <dcterms:created xsi:type="dcterms:W3CDTF">2025-01-25T01:43:29Z</dcterms:created>
  <dcterms:modified xsi:type="dcterms:W3CDTF">2025-01-26T00:45:00Z</dcterms:modified>
  <cp:category/>
</cp:coreProperties>
</file>