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23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34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2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55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9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7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1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920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1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94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C833-4DC9-4BC5-903C-C804804ADBDE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CCAF-1FEB-4CF2-80EC-270AD894EA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1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2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ARRAY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533" y="157549"/>
            <a:ext cx="10834935" cy="654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/>
          </p:nvPr>
        </p:nvGraphicFramePr>
        <p:xfrm>
          <a:off x="1351129" y="1910687"/>
          <a:ext cx="3943989" cy="2359689"/>
        </p:xfrm>
        <a:graphic>
          <a:graphicData uri="http://schemas.openxmlformats.org/drawingml/2006/table">
            <a:tbl>
              <a:tblPr firstRow="1" firstCol="1" bandRow="1"/>
              <a:tblGrid>
                <a:gridCol w="3219372"/>
                <a:gridCol w="724617"/>
              </a:tblGrid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786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789020" y="1910685"/>
          <a:ext cx="5224722" cy="2851909"/>
        </p:xfrm>
        <a:graphic>
          <a:graphicData uri="http://schemas.openxmlformats.org/drawingml/2006/table">
            <a:tbl>
              <a:tblPr firstRow="1" firstCol="1" bandRow="1"/>
              <a:tblGrid>
                <a:gridCol w="2348105"/>
                <a:gridCol w="2348105"/>
                <a:gridCol w="528512"/>
              </a:tblGrid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e1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e2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e3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4400" dirty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s-ES" sz="4400" dirty="0" smtClean="0"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s-MX" sz="44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00FF"/>
                    </a:solidFill>
                  </a:tcPr>
                </a:tc>
              </a:tr>
              <a:tr h="6994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3200" dirty="0">
                          <a:solidFill>
                            <a:srgbClr val="FFFFFF"/>
                          </a:solidFill>
                          <a:effectLst/>
                          <a:latin typeface="HP Simplified Light" panose="020B0406020204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1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A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CB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98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8233" b="15545"/>
          <a:stretch/>
        </p:blipFill>
        <p:spPr>
          <a:xfrm>
            <a:off x="191069" y="2032435"/>
            <a:ext cx="11571131" cy="30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dirty="0" smtClean="0">
                <a:latin typeface="Bahnschrift SemiBold Condensed" panose="020B0502040204020203" pitchFamily="34" charset="0"/>
              </a:rPr>
              <a:t>EJERCICIO</a:t>
            </a:r>
            <a:endParaRPr lang="es-MX" sz="16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6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30317" b="15880"/>
          <a:stretch/>
        </p:blipFill>
        <p:spPr>
          <a:xfrm>
            <a:off x="507897" y="1818013"/>
            <a:ext cx="11080918" cy="35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OPERADORES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1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876836" y="1935846"/>
          <a:ext cx="10515600" cy="37833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+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Suma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6 + 9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Resta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20 - 15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Multiplicación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3 * 7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21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División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10/5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%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Sobrante o modulo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8%3</a:t>
                      </a:r>
                      <a:endParaRPr lang="es-MX" sz="320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ARITMETICOS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LOGICOS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979867" y="2494735"/>
          <a:ext cx="10515600" cy="27396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012686"/>
                <a:gridCol w="3179917"/>
                <a:gridCol w="3375508"/>
                <a:gridCol w="1947489"/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Descripción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Entrada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Salida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===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Estricta 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5===2+4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!==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Desigualdad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Chris' !== 'Ch'+'</a:t>
                      </a:r>
                      <a:r>
                        <a:rPr lang="es-MX" sz="3200" dirty="0" err="1">
                          <a:effectLst/>
                          <a:latin typeface="HP Simplified Light" panose="020B0406020204020204" pitchFamily="34" charset="0"/>
                        </a:rPr>
                        <a:t>ris</a:t>
                      </a: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'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&lt; 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Menor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10&lt;6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&gt; 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Mayor que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10&gt;20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false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1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24469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INCREMENTO Y DECREMENTO</a:t>
            </a:r>
            <a:endParaRPr lang="es-MX" sz="80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952500" y="2937814"/>
          <a:ext cx="10515599" cy="16959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42468"/>
                <a:gridCol w="3770894"/>
                <a:gridCol w="4002237"/>
              </a:tblGrid>
              <a:tr h="9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Acción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Operador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4000" dirty="0">
                          <a:effectLst/>
                          <a:latin typeface="Bahnschrift SemiBold Condensed" panose="020B0502040204020203" pitchFamily="34" charset="0"/>
                        </a:rPr>
                        <a:t>Es igual a</a:t>
                      </a:r>
                      <a:endParaRPr lang="es-MX" sz="4000" dirty="0">
                        <a:solidFill>
                          <a:srgbClr val="000000"/>
                        </a:solidFill>
                        <a:effectLst/>
                        <a:latin typeface="Bahnschrift SemiBold Condensed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6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Incremento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 smtClean="0">
                          <a:effectLst/>
                          <a:latin typeface="HP Simplified Light" panose="020B0406020204020204" pitchFamily="34" charset="0"/>
                        </a:rPr>
                        <a:t>++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Decremento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--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-1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6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smtClean="0">
                <a:latin typeface="HP Simplified Light" panose="020B0406020204020204" pitchFamily="34" charset="0"/>
              </a:rPr>
              <a:t>DE ASIGNACIÓN</a:t>
            </a:r>
          </a:p>
          <a:p>
            <a:pPr algn="ctr"/>
            <a:r>
              <a:rPr lang="es-MX" sz="3600" b="1" dirty="0" smtClean="0">
                <a:latin typeface="HP Simplified Light" panose="020B0406020204020204" pitchFamily="34" charset="0"/>
              </a:rPr>
              <a:t>Si x = 10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838200" y="1858169"/>
          <a:ext cx="10515601" cy="455752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33003"/>
                <a:gridCol w="2276031"/>
                <a:gridCol w="3300455"/>
                <a:gridCol w="1352577"/>
                <a:gridCol w="1630244"/>
                <a:gridCol w="1123291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 err="1">
                          <a:effectLst/>
                        </a:rPr>
                        <a:t>Ope</a:t>
                      </a:r>
                      <a:r>
                        <a:rPr lang="es-MX" sz="2000" dirty="0">
                          <a:effectLst/>
                        </a:rPr>
                        <a:t>.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Nombre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Propósito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Entrada sin atajo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Salida</a:t>
                      </a:r>
                      <a:endParaRPr lang="es-MX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+=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Adición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Suma el valor de la derecha al valor de la variable de la  izquierda y retorna el nuevo valor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+= 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x+4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14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-=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Resta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Resta el valor de la derecha, del valor de la variable de la izquierda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-= 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= x-3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7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*=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Multiplicación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Multiplica el valor de la variable en la izquierda por el valor en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*= 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x*2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20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0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/=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HP Simplified Light" panose="020B0406020204020204" pitchFamily="34" charset="0"/>
                        </a:rPr>
                        <a:t>División asignación</a:t>
                      </a:r>
                      <a:endParaRPr lang="es-MX" sz="24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HP Simplified Light" panose="020B0406020204020204" pitchFamily="34" charset="0"/>
                        </a:rPr>
                        <a:t>Divide el valor de la variable en la izquierda por el valor de la derecha y retorna el nuevo valor.</a:t>
                      </a:r>
                      <a:endParaRPr lang="es-MX" sz="18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>
                          <a:effectLst/>
                          <a:latin typeface="HP Simplified Light" panose="020B0406020204020204" pitchFamily="34" charset="0"/>
                        </a:rPr>
                        <a:t>x /= 5</a:t>
                      </a:r>
                      <a:endParaRPr lang="es-MX" sz="320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x = x/5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3200" dirty="0">
                          <a:effectLst/>
                          <a:latin typeface="HP Simplified Light" panose="020B0406020204020204" pitchFamily="34" charset="0"/>
                        </a:rPr>
                        <a:t>2</a:t>
                      </a:r>
                      <a:endParaRPr lang="es-MX" sz="3200" dirty="0">
                        <a:solidFill>
                          <a:srgbClr val="000000"/>
                        </a:solidFill>
                        <a:effectLst/>
                        <a:latin typeface="HP Simplified Light" panose="020B0406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7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68522"/>
            <a:ext cx="12192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900" dirty="0" smtClean="0">
                <a:latin typeface="Bahnschrift SemiBold Condensed" panose="020B0502040204020203" pitchFamily="34" charset="0"/>
              </a:rPr>
              <a:t>TIPOS DE DATOS</a:t>
            </a:r>
            <a:endParaRPr lang="es-MX" sz="199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4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543869"/>
            <a:ext cx="12192000" cy="3770263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3900" dirty="0" smtClean="0">
                <a:solidFill>
                  <a:srgbClr val="080808"/>
                </a:solidFill>
                <a:latin typeface="Bahnschrift SemiBold Condensed" panose="020B0502040204020203" pitchFamily="34" charset="0"/>
              </a:rPr>
              <a:t>STRINGS</a:t>
            </a:r>
            <a:endParaRPr lang="es-MX" sz="6000" dirty="0">
              <a:solidFill>
                <a:srgbClr val="080808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347730" y="1627386"/>
          <a:ext cx="11445024" cy="10718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  <a:gridCol w="7153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U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R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I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A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S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L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O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P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E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smtClean="0"/>
                        <a:t>Z</a:t>
                      </a:r>
                      <a:endParaRPr lang="es-MX" sz="4000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</a:t>
                      </a:r>
                      <a:endParaRPr lang="es-MX" dirty="0">
                        <a:latin typeface="HP Simplified Light" panose="020B0406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2903113" y="3660820"/>
            <a:ext cx="638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 smtClean="0">
                <a:latin typeface="HP Simplified Light" panose="020B0406020204020204" pitchFamily="34" charset="0"/>
              </a:rPr>
              <a:t>TAMAÑO = 16</a:t>
            </a:r>
            <a:endParaRPr lang="es-MX" sz="8000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61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Panorámica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2020-10-13T21:48:23Z</dcterms:created>
  <dcterms:modified xsi:type="dcterms:W3CDTF">2020-10-29T20:41:43Z</dcterms:modified>
</cp:coreProperties>
</file>