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05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30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36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8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17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29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92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69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22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5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2236-D455-4DD8-A888-4891A2CA0698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1645-3EC4-4779-A50E-FF213C377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61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3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3" y="1034697"/>
            <a:ext cx="6362279" cy="245165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095414" y="1417250"/>
            <a:ext cx="5096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latin typeface="HP Simplified Light" panose="020B0406020204020204" pitchFamily="34" charset="0"/>
              </a:rPr>
              <a:t>switch</a:t>
            </a:r>
            <a:r>
              <a:rPr lang="es-MX" sz="3200" b="1" dirty="0">
                <a:latin typeface="HP Simplified Light" panose="020B0406020204020204" pitchFamily="34" charset="0"/>
              </a:rPr>
              <a:t> (expresión) {</a:t>
            </a:r>
          </a:p>
          <a:p>
            <a:r>
              <a:rPr lang="es-MX" sz="3200" b="1" dirty="0">
                <a:latin typeface="HP Simplified Light" panose="020B0406020204020204" pitchFamily="34" charset="0"/>
              </a:rPr>
              <a:t>    case choice1:</a:t>
            </a:r>
          </a:p>
          <a:p>
            <a:r>
              <a:rPr lang="es-MX" sz="3200" dirty="0">
                <a:latin typeface="HP Simplified Light" panose="020B0406020204020204" pitchFamily="34" charset="0"/>
              </a:rPr>
              <a:t>        </a:t>
            </a:r>
            <a:r>
              <a:rPr lang="es-MX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pasa caso 1</a:t>
            </a:r>
          </a:p>
          <a:p>
            <a:r>
              <a:rPr lang="es-MX" sz="3200" b="1" dirty="0">
                <a:latin typeface="HP Simplified Light" panose="020B0406020204020204" pitchFamily="34" charset="0"/>
              </a:rPr>
              <a:t>        </a:t>
            </a:r>
            <a:r>
              <a:rPr lang="en-AU" sz="3200" b="1" dirty="0">
                <a:latin typeface="HP Simplified Light" panose="020B0406020204020204" pitchFamily="34" charset="0"/>
              </a:rPr>
              <a:t>break</a:t>
            </a:r>
            <a:r>
              <a:rPr lang="en-AU" sz="3200" b="1" dirty="0" smtClean="0">
                <a:latin typeface="HP Simplified Light" panose="020B0406020204020204" pitchFamily="34" charset="0"/>
              </a:rPr>
              <a:t>;</a:t>
            </a:r>
            <a:endParaRPr lang="es-MX" sz="3200" dirty="0">
              <a:latin typeface="HP Simplified Light" panose="020B0406020204020204" pitchFamily="34" charset="0"/>
            </a:endParaRPr>
          </a:p>
          <a:p>
            <a:r>
              <a:rPr lang="en-AU" sz="3200" dirty="0">
                <a:latin typeface="HP Simplified Light" panose="020B0406020204020204" pitchFamily="34" charset="0"/>
              </a:rPr>
              <a:t>    </a:t>
            </a:r>
            <a:r>
              <a:rPr lang="en-AU" sz="3200" b="1" dirty="0">
                <a:latin typeface="HP Simplified Light" panose="020B0406020204020204" pitchFamily="34" charset="0"/>
              </a:rPr>
              <a:t>case choice2: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n-AU" sz="3200" dirty="0">
                <a:latin typeface="HP Simplified Light" panose="020B0406020204020204" pitchFamily="34" charset="0"/>
              </a:rPr>
              <a:t>        </a:t>
            </a:r>
            <a:r>
              <a:rPr lang="en-AU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</a:t>
            </a:r>
            <a:r>
              <a:rPr lang="en-AU" sz="3200" dirty="0" err="1">
                <a:solidFill>
                  <a:schemeClr val="accent1"/>
                </a:solidFill>
                <a:latin typeface="HP Simplified Light" panose="020B0406020204020204" pitchFamily="34" charset="0"/>
              </a:rPr>
              <a:t>código</a:t>
            </a:r>
            <a:r>
              <a:rPr lang="en-AU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para </a:t>
            </a:r>
            <a:r>
              <a:rPr lang="en-AU" sz="3200" dirty="0" err="1">
                <a:solidFill>
                  <a:schemeClr val="accent1"/>
                </a:solidFill>
                <a:latin typeface="HP Simplified Light" panose="020B0406020204020204" pitchFamily="34" charset="0"/>
              </a:rPr>
              <a:t>caso</a:t>
            </a:r>
            <a:r>
              <a:rPr lang="en-AU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2</a:t>
            </a:r>
            <a:endParaRPr lang="es-MX" sz="32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n-AU" sz="3200" dirty="0">
                <a:latin typeface="HP Simplified Light" panose="020B0406020204020204" pitchFamily="34" charset="0"/>
              </a:rPr>
              <a:t>        </a:t>
            </a:r>
            <a:r>
              <a:rPr lang="en-AU" sz="3200" b="1" dirty="0">
                <a:latin typeface="HP Simplified Light" panose="020B0406020204020204" pitchFamily="34" charset="0"/>
              </a:rPr>
              <a:t>break;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n-AU" sz="3200" dirty="0">
                <a:latin typeface="HP Simplified Light" panose="020B0406020204020204" pitchFamily="34" charset="0"/>
              </a:rPr>
              <a:t>    </a:t>
            </a:r>
            <a:r>
              <a:rPr lang="es-MX" sz="3200" b="1" dirty="0">
                <a:latin typeface="HP Simplified Light" panose="020B0406020204020204" pitchFamily="34" charset="0"/>
              </a:rPr>
              <a:t>default:</a:t>
            </a:r>
          </a:p>
          <a:p>
            <a:r>
              <a:rPr lang="es-MX" sz="3200" dirty="0">
                <a:latin typeface="HP Simplified Light" panose="020B0406020204020204" pitchFamily="34" charset="0"/>
              </a:rPr>
              <a:t>        </a:t>
            </a:r>
            <a:r>
              <a:rPr lang="es-MX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si ningún caso</a:t>
            </a:r>
          </a:p>
          <a:p>
            <a:r>
              <a:rPr lang="es-MX" sz="3200" b="1" dirty="0">
                <a:latin typeface="HP Simplified Light" panose="020B0406020204020204" pitchFamily="34" charset="0"/>
              </a:rPr>
              <a:t>}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50173" y="3425588"/>
            <a:ext cx="999207" cy="655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2" y="3547124"/>
            <a:ext cx="3715345" cy="325237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8186" y="206062"/>
            <a:ext cx="10728101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Valida una expresión que puede resultar en varios casos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5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BUCLES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1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WHILE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5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18186" y="1243459"/>
            <a:ext cx="7650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err="1">
                <a:latin typeface="HP Simplified Light" panose="020B0406020204020204" pitchFamily="34" charset="0"/>
              </a:rPr>
              <a:t>w</a:t>
            </a:r>
            <a:r>
              <a:rPr lang="es-MX" sz="6000" b="1" dirty="0" err="1" smtClean="0">
                <a:latin typeface="HP Simplified Light" panose="020B0406020204020204" pitchFamily="34" charset="0"/>
              </a:rPr>
              <a:t>hile</a:t>
            </a:r>
            <a:r>
              <a:rPr lang="es-MX" sz="6000" b="1" dirty="0" smtClean="0">
                <a:latin typeface="HP Simplified Light" panose="020B0406020204020204" pitchFamily="34" charset="0"/>
              </a:rPr>
              <a:t> (condición</a:t>
            </a:r>
            <a:r>
              <a:rPr lang="es-MX" sz="6000" b="1" dirty="0">
                <a:latin typeface="HP Simplified Light" panose="020B0406020204020204" pitchFamily="34" charset="0"/>
              </a:rPr>
              <a:t>) {</a:t>
            </a:r>
          </a:p>
          <a:p>
            <a:r>
              <a:rPr lang="es-MX" sz="60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48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si condición = true</a:t>
            </a:r>
            <a:endParaRPr lang="es-MX" sz="60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s-MX" sz="6000" b="1" dirty="0" smtClean="0">
                <a:latin typeface="HP Simplified Light" panose="020B0406020204020204" pitchFamily="34" charset="0"/>
              </a:rPr>
              <a:t>}</a:t>
            </a:r>
            <a:endParaRPr lang="es-MX" sz="6000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Primero valida y luego hace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462" y="3721352"/>
            <a:ext cx="5932825" cy="20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DO-WHILE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4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8186" y="1085293"/>
            <a:ext cx="7650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smtClean="0">
                <a:latin typeface="HP Simplified Light" panose="020B0406020204020204" pitchFamily="34" charset="0"/>
              </a:rPr>
              <a:t>do </a:t>
            </a:r>
            <a:r>
              <a:rPr lang="es-MX" sz="6000" b="1" dirty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60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48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si condición = true</a:t>
            </a:r>
            <a:endParaRPr lang="es-MX" sz="60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s-MX" sz="6000" b="1" dirty="0">
                <a:latin typeface="HP Simplified Light" panose="020B0406020204020204" pitchFamily="34" charset="0"/>
              </a:rPr>
              <a:t>} </a:t>
            </a:r>
            <a:r>
              <a:rPr lang="es-MX" sz="6000" b="1" dirty="0" err="1">
                <a:latin typeface="HP Simplified Light" panose="020B0406020204020204" pitchFamily="34" charset="0"/>
              </a:rPr>
              <a:t>while</a:t>
            </a:r>
            <a:r>
              <a:rPr lang="es-MX" sz="6000" b="1" dirty="0">
                <a:latin typeface="HP Simplified Light" panose="020B0406020204020204" pitchFamily="34" charset="0"/>
              </a:rPr>
              <a:t> (condición)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Primero hace y luego valida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32" y="4180515"/>
            <a:ext cx="6143423" cy="21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1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FUNCIONES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7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298" y="846574"/>
            <a:ext cx="7764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latin typeface="HP Simplified Light" panose="020B0406020204020204" pitchFamily="34" charset="0"/>
              </a:rPr>
              <a:t>f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unction</a:t>
            </a:r>
            <a:r>
              <a:rPr lang="es-MX" sz="3200" b="1" dirty="0" smtClean="0">
                <a:latin typeface="HP Simplified Light" panose="020B0406020204020204" pitchFamily="34" charset="0"/>
              </a:rPr>
              <a:t> 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nombreFuncion</a:t>
            </a:r>
            <a:r>
              <a:rPr lang="es-MX" sz="3200" b="1" dirty="0" smtClean="0">
                <a:latin typeface="HP Simplified Light" panose="020B0406020204020204" pitchFamily="34" charset="0"/>
              </a:rPr>
              <a:t>( param1, param2 ){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24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	//El valor de retorno es opcional</a:t>
            </a:r>
          </a:p>
          <a:p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	</a:t>
            </a:r>
            <a:r>
              <a:rPr lang="es-MX" sz="2400" dirty="0" err="1" smtClean="0">
                <a:latin typeface="HP Simplified Light" panose="020B0406020204020204" pitchFamily="34" charset="0"/>
              </a:rPr>
              <a:t>return</a:t>
            </a:r>
            <a:r>
              <a:rPr lang="es-MX" sz="2400" dirty="0" smtClean="0">
                <a:latin typeface="HP Simplified Light" panose="020B0406020204020204" pitchFamily="34" charset="0"/>
              </a:rPr>
              <a:t> </a:t>
            </a:r>
            <a:r>
              <a:rPr lang="es-MX" sz="2400" dirty="0" err="1" smtClean="0">
                <a:latin typeface="HP Simplified Light" panose="020B0406020204020204" pitchFamily="34" charset="0"/>
              </a:rPr>
              <a:t>valorDeRetorno</a:t>
            </a:r>
            <a:endParaRPr lang="es-MX" sz="2400" dirty="0">
              <a:latin typeface="HP Simplified Light" panose="020B0406020204020204" pitchFamily="34" charset="0"/>
            </a:endParaRPr>
          </a:p>
          <a:p>
            <a:r>
              <a:rPr lang="es-MX" sz="3200" b="1" dirty="0" smtClean="0">
                <a:latin typeface="HP Simplified Light" panose="020B0406020204020204" pitchFamily="34" charset="0"/>
              </a:rPr>
              <a:t>}</a:t>
            </a:r>
            <a:endParaRPr lang="es-MX" sz="3200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82298" y="2911838"/>
            <a:ext cx="11809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 smtClean="0">
                <a:latin typeface="HP Simplified Light" panose="020B0406020204020204" pitchFamily="34" charset="0"/>
              </a:rPr>
              <a:t>const</a:t>
            </a:r>
            <a:r>
              <a:rPr lang="es-MX" sz="3200" b="1" dirty="0" smtClean="0">
                <a:latin typeface="HP Simplified Light" panose="020B0406020204020204" pitchFamily="34" charset="0"/>
              </a:rPr>
              <a:t> 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nomFunAnonima</a:t>
            </a:r>
            <a:r>
              <a:rPr lang="es-MX" sz="3200" b="1" dirty="0" smtClean="0">
                <a:latin typeface="HP Simplified Light" panose="020B0406020204020204" pitchFamily="34" charset="0"/>
              </a:rPr>
              <a:t> = 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function</a:t>
            </a:r>
            <a:r>
              <a:rPr lang="es-MX" sz="3200" b="1" dirty="0" smtClean="0">
                <a:latin typeface="HP Simplified Light" panose="020B0406020204020204" pitchFamily="34" charset="0"/>
              </a:rPr>
              <a:t> ( param1, param2 ){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24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	//El valor de retorno es opcional</a:t>
            </a:r>
          </a:p>
          <a:p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	</a:t>
            </a:r>
            <a:r>
              <a:rPr lang="es-MX" sz="2400" dirty="0" err="1" smtClean="0">
                <a:latin typeface="HP Simplified Light" panose="020B0406020204020204" pitchFamily="34" charset="0"/>
              </a:rPr>
              <a:t>return</a:t>
            </a:r>
            <a:r>
              <a:rPr lang="es-MX" sz="2400" dirty="0" smtClean="0">
                <a:latin typeface="HP Simplified Light" panose="020B0406020204020204" pitchFamily="34" charset="0"/>
              </a:rPr>
              <a:t> </a:t>
            </a:r>
            <a:r>
              <a:rPr lang="es-MX" sz="2400" dirty="0" err="1" smtClean="0">
                <a:latin typeface="HP Simplified Light" panose="020B0406020204020204" pitchFamily="34" charset="0"/>
              </a:rPr>
              <a:t>valorDeRetorno</a:t>
            </a:r>
            <a:endParaRPr lang="es-MX" sz="2400" dirty="0">
              <a:latin typeface="HP Simplified Light" panose="020B0406020204020204" pitchFamily="34" charset="0"/>
            </a:endParaRPr>
          </a:p>
          <a:p>
            <a:r>
              <a:rPr lang="es-MX" sz="3200" b="1" dirty="0" smtClean="0">
                <a:latin typeface="HP Simplified Light" panose="020B0406020204020204" pitchFamily="34" charset="0"/>
              </a:rPr>
              <a:t>}</a:t>
            </a:r>
            <a:endParaRPr lang="es-MX" sz="3200" b="1" dirty="0">
              <a:latin typeface="HP Simplified Light" panose="020B0406020204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2298" y="4727720"/>
            <a:ext cx="11809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latin typeface="HP Simplified Light" panose="020B0406020204020204" pitchFamily="34" charset="0"/>
              </a:rPr>
              <a:t>c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onst</a:t>
            </a:r>
            <a:r>
              <a:rPr lang="es-MX" sz="3200" b="1" dirty="0" smtClean="0">
                <a:latin typeface="HP Simplified Light" panose="020B0406020204020204" pitchFamily="34" charset="0"/>
              </a:rPr>
              <a:t> 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nomFunFlecha</a:t>
            </a:r>
            <a:r>
              <a:rPr lang="es-MX" sz="3200" b="1" dirty="0" smtClean="0">
                <a:latin typeface="HP Simplified Light" panose="020B0406020204020204" pitchFamily="34" charset="0"/>
              </a:rPr>
              <a:t> = ( param1, param2 ) =&gt; 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24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	//El valor de retorno es opcional</a:t>
            </a:r>
          </a:p>
          <a:p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	</a:t>
            </a:r>
            <a:r>
              <a:rPr lang="es-MX" sz="2400" dirty="0" err="1" smtClean="0">
                <a:latin typeface="HP Simplified Light" panose="020B0406020204020204" pitchFamily="34" charset="0"/>
              </a:rPr>
              <a:t>return</a:t>
            </a:r>
            <a:r>
              <a:rPr lang="es-MX" sz="2400" dirty="0" smtClean="0">
                <a:latin typeface="HP Simplified Light" panose="020B0406020204020204" pitchFamily="34" charset="0"/>
              </a:rPr>
              <a:t> </a:t>
            </a:r>
            <a:r>
              <a:rPr lang="es-MX" sz="2400" dirty="0" err="1" smtClean="0">
                <a:latin typeface="HP Simplified Light" panose="020B0406020204020204" pitchFamily="34" charset="0"/>
              </a:rPr>
              <a:t>valorDeRetorno</a:t>
            </a:r>
            <a:endParaRPr lang="es-MX" sz="2400" dirty="0">
              <a:latin typeface="HP Simplified Light" panose="020B0406020204020204" pitchFamily="34" charset="0"/>
            </a:endParaRPr>
          </a:p>
          <a:p>
            <a:r>
              <a:rPr lang="es-MX" sz="3200" b="1" dirty="0" smtClean="0">
                <a:latin typeface="HP Simplified Light" panose="020B0406020204020204" pitchFamily="34" charset="0"/>
              </a:rPr>
              <a:t>}</a:t>
            </a:r>
            <a:endParaRPr lang="es-MX" sz="32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CONDICIONALES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IF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8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52" y="1166507"/>
            <a:ext cx="5096586" cy="26660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18" y="1299154"/>
            <a:ext cx="4733184" cy="506673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53352" y="3974187"/>
            <a:ext cx="5096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latin typeface="HP Simplified Light" panose="020B0406020204020204" pitchFamily="34" charset="0"/>
              </a:rPr>
              <a:t>if (condición) </a:t>
            </a:r>
            <a:r>
              <a:rPr lang="es-MX" sz="3200" b="1" dirty="0" smtClean="0">
                <a:latin typeface="HP Simplified Light" panose="020B0406020204020204" pitchFamily="34" charset="0"/>
              </a:rPr>
              <a:t>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si condición = true</a:t>
            </a:r>
            <a:endParaRPr lang="es-MX" sz="32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s-MX" sz="3200" b="1" dirty="0">
                <a:latin typeface="HP Simplified Light" panose="020B0406020204020204" pitchFamily="34" charset="0"/>
              </a:rPr>
              <a:t>} </a:t>
            </a:r>
            <a:r>
              <a:rPr lang="es-MX" sz="3200" b="1" dirty="0" err="1">
                <a:latin typeface="HP Simplified Light" panose="020B0406020204020204" pitchFamily="34" charset="0"/>
              </a:rPr>
              <a:t>else</a:t>
            </a:r>
            <a:r>
              <a:rPr lang="es-MX" sz="3200" b="1" dirty="0">
                <a:latin typeface="HP Simplified Light" panose="020B0406020204020204" pitchFamily="34" charset="0"/>
              </a:rPr>
              <a:t> </a:t>
            </a:r>
            <a:r>
              <a:rPr lang="es-MX" sz="3200" b="1" dirty="0" smtClean="0">
                <a:latin typeface="HP Simplified Light" panose="020B0406020204020204" pitchFamily="34" charset="0"/>
              </a:rPr>
              <a:t>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32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si condición = false</a:t>
            </a:r>
          </a:p>
          <a:p>
            <a:r>
              <a:rPr lang="es-MX" sz="3200" b="1" dirty="0" smtClean="0">
                <a:latin typeface="HP Simplified Light" panose="020B0406020204020204" pitchFamily="34" charset="0"/>
              </a:rPr>
              <a:t>}</a:t>
            </a:r>
            <a:endParaRPr lang="es-MX" sz="3200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Si</a:t>
            </a:r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se cumple la condición has esto, </a:t>
            </a:r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si no</a:t>
            </a:r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, haz esto otro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2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TERNARIO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93" y="2182123"/>
            <a:ext cx="3992306" cy="427364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7400" y="1201002"/>
            <a:ext cx="119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latin typeface="HP Simplified Light" panose="020B0406020204020204" pitchFamily="34" charset="0"/>
              </a:rPr>
              <a:t>(</a:t>
            </a:r>
            <a:r>
              <a:rPr lang="es-MX" sz="4800" dirty="0">
                <a:latin typeface="HP Simplified Light" panose="020B0406020204020204" pitchFamily="34" charset="0"/>
              </a:rPr>
              <a:t>condición</a:t>
            </a:r>
            <a:r>
              <a:rPr lang="es-MX" sz="4800" b="1" dirty="0">
                <a:latin typeface="HP Simplified Light" panose="020B0406020204020204" pitchFamily="34" charset="0"/>
              </a:rPr>
              <a:t>)</a:t>
            </a:r>
            <a:r>
              <a:rPr lang="es-MX" sz="4800" dirty="0">
                <a:latin typeface="HP Simplified Light" panose="020B0406020204020204" pitchFamily="34" charset="0"/>
              </a:rPr>
              <a:t> </a:t>
            </a:r>
            <a:r>
              <a:rPr lang="es-MX" sz="4800" b="1" dirty="0">
                <a:latin typeface="HP Simplified Light" panose="020B0406020204020204" pitchFamily="34" charset="0"/>
              </a:rPr>
              <a:t>?</a:t>
            </a:r>
            <a:r>
              <a:rPr lang="es-MX" sz="4800" dirty="0">
                <a:latin typeface="HP Simplified Light" panose="020B0406020204020204" pitchFamily="34" charset="0"/>
              </a:rPr>
              <a:t> </a:t>
            </a:r>
            <a:r>
              <a:rPr lang="es-MX" sz="4800" dirty="0" err="1">
                <a:solidFill>
                  <a:schemeClr val="accent1"/>
                </a:solidFill>
                <a:latin typeface="HP Simplified Light" panose="020B0406020204020204" pitchFamily="34" charset="0"/>
              </a:rPr>
              <a:t>codigoSiVerdadero</a:t>
            </a:r>
            <a:r>
              <a:rPr lang="es-MX" sz="4800" dirty="0">
                <a:latin typeface="HP Simplified Light" panose="020B0406020204020204" pitchFamily="34" charset="0"/>
              </a:rPr>
              <a:t> </a:t>
            </a:r>
            <a:r>
              <a:rPr lang="es-MX" sz="4800" b="1" dirty="0">
                <a:latin typeface="HP Simplified Light" panose="020B0406020204020204" pitchFamily="34" charset="0"/>
              </a:rPr>
              <a:t>:</a:t>
            </a:r>
            <a:r>
              <a:rPr lang="es-MX" sz="4800" dirty="0">
                <a:latin typeface="HP Simplified Light" panose="020B0406020204020204" pitchFamily="34" charset="0"/>
              </a:rPr>
              <a:t> </a:t>
            </a:r>
            <a:r>
              <a:rPr lang="es-MX" sz="4800" dirty="0" err="1">
                <a:solidFill>
                  <a:schemeClr val="accent1"/>
                </a:solidFill>
                <a:latin typeface="HP Simplified Light" panose="020B0406020204020204" pitchFamily="34" charset="0"/>
              </a:rPr>
              <a:t>codigoSiFalso</a:t>
            </a:r>
            <a:endParaRPr lang="es-MX" sz="48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52" y="504966"/>
            <a:ext cx="9680835" cy="5459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05105" y="3296992"/>
            <a:ext cx="4288664" cy="1754326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Si</a:t>
            </a:r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se cumple la condición has esto, </a:t>
            </a:r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si no</a:t>
            </a:r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, haz esto otro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SWITCH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38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Panorámica</PresentationFormat>
  <Paragraphs>53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3</cp:revision>
  <dcterms:created xsi:type="dcterms:W3CDTF">2020-10-13T21:48:56Z</dcterms:created>
  <dcterms:modified xsi:type="dcterms:W3CDTF">2020-11-03T23:15:38Z</dcterms:modified>
</cp:coreProperties>
</file>