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08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48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58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7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27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0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40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9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30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5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3BA4-02EC-461E-8770-4AC528C0EAF5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41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3BA4-02EC-461E-8770-4AC528C0EAF5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FADA-E928-4FA4-89D8-CA7D73C90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14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0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73" y="184626"/>
            <a:ext cx="8393054" cy="64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36172" y="2321005"/>
            <a:ext cx="103196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8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HISTORIA</a:t>
            </a:r>
            <a:endParaRPr lang="es-MX" sz="13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11480" y="251460"/>
            <a:ext cx="114528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 panose="020B0502040204020203" pitchFamily="34" charset="0"/>
              </a:rPr>
              <a:t>VELOCIDAD DE INTERNET LENTA</a:t>
            </a:r>
          </a:p>
          <a:p>
            <a:pPr algn="ctr"/>
            <a:endParaRPr lang="es-MX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endParaRPr lang="es-MX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endParaRPr lang="es-MX" sz="4800" b="1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endParaRPr lang="es-MX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endParaRPr lang="es-MX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s-MX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 panose="020B0502040204020203" pitchFamily="34" charset="0"/>
              </a:rPr>
              <a:t>MUCHAS CONSULTAS AL SERVIDOR</a:t>
            </a:r>
            <a:endParaRPr lang="es-MX" sz="8000" b="1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2054" name="Picture 6" descr="Ver las imágenes de origen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807" y="1300767"/>
            <a:ext cx="4058119" cy="405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98490" y="2175665"/>
            <a:ext cx="6091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 panose="020B0502040204020203" pitchFamily="34" charset="0"/>
              </a:rPr>
              <a:t>PÁGINA </a:t>
            </a:r>
          </a:p>
          <a:p>
            <a:pPr algn="ctr"/>
            <a:r>
              <a:rPr lang="es-MX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 panose="020B0502040204020203" pitchFamily="34" charset="0"/>
              </a:rPr>
              <a:t>NO </a:t>
            </a:r>
          </a:p>
          <a:p>
            <a:pPr algn="ctr"/>
            <a:r>
              <a:rPr lang="es-MX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 panose="020B0502040204020203" pitchFamily="34" charset="0"/>
              </a:rPr>
              <a:t>DINAMICAS</a:t>
            </a:r>
            <a:endParaRPr lang="es-MX" sz="4800" b="1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43511" y="352999"/>
            <a:ext cx="10841413" cy="4320000"/>
            <a:chOff x="144266" y="868154"/>
            <a:chExt cx="10841413" cy="4320000"/>
          </a:xfrm>
        </p:grpSpPr>
        <p:grpSp>
          <p:nvGrpSpPr>
            <p:cNvPr id="9" name="Grupo 8"/>
            <p:cNvGrpSpPr/>
            <p:nvPr/>
          </p:nvGrpSpPr>
          <p:grpSpPr>
            <a:xfrm>
              <a:off x="1904679" y="868154"/>
              <a:ext cx="3240000" cy="4320000"/>
              <a:chOff x="63000" y="623455"/>
              <a:chExt cx="3240000" cy="4320000"/>
            </a:xfrm>
          </p:grpSpPr>
          <p:sp>
            <p:nvSpPr>
              <p:cNvPr id="6" name="Rombo 5"/>
              <p:cNvSpPr/>
              <p:nvPr/>
            </p:nvSpPr>
            <p:spPr>
              <a:xfrm>
                <a:off x="1143000" y="623455"/>
                <a:ext cx="2160000" cy="2160000"/>
              </a:xfrm>
              <a:prstGeom prst="diamond">
                <a:avLst/>
              </a:prstGeom>
              <a:solidFill>
                <a:srgbClr val="00B0F0">
                  <a:alpha val="6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3600" dirty="0" smtClean="0">
                    <a:latin typeface="HP Simplified Light" panose="020B0406020204020204" pitchFamily="34" charset="0"/>
                  </a:rPr>
                  <a:t>1992</a:t>
                </a:r>
                <a:endParaRPr lang="es-MX" sz="3600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7" name="Rombo 6"/>
              <p:cNvSpPr/>
              <p:nvPr/>
            </p:nvSpPr>
            <p:spPr>
              <a:xfrm>
                <a:off x="63000" y="1703455"/>
                <a:ext cx="2160000" cy="2160000"/>
              </a:xfrm>
              <a:prstGeom prst="diamond">
                <a:avLst/>
              </a:prstGeom>
              <a:solidFill>
                <a:srgbClr val="00B0F0">
                  <a:alpha val="6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3600" dirty="0" smtClean="0">
                    <a:latin typeface="HP Simplified Light" panose="020B0406020204020204" pitchFamily="34" charset="0"/>
                  </a:rPr>
                  <a:t>1993</a:t>
                </a:r>
                <a:endParaRPr lang="es-MX" sz="3600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8" name="Rombo 7"/>
              <p:cNvSpPr/>
              <p:nvPr/>
            </p:nvSpPr>
            <p:spPr>
              <a:xfrm>
                <a:off x="1143000" y="2783455"/>
                <a:ext cx="2160000" cy="2160000"/>
              </a:xfrm>
              <a:prstGeom prst="diamond">
                <a:avLst/>
              </a:prstGeom>
              <a:solidFill>
                <a:srgbClr val="00B0F0">
                  <a:alpha val="6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2000" dirty="0" smtClean="0">
                    <a:latin typeface="HP Simplified Light" panose="020B0406020204020204" pitchFamily="34" charset="0"/>
                  </a:rPr>
                  <a:t>NETSCAPE</a:t>
                </a:r>
                <a:endParaRPr lang="es-MX" sz="2000" dirty="0">
                  <a:latin typeface="HP Simplified Light" panose="020B0406020204020204" pitchFamily="34" charset="0"/>
                </a:endParaRPr>
              </a:p>
            </p:txBody>
          </p:sp>
        </p:grpSp>
        <p:sp>
          <p:nvSpPr>
            <p:cNvPr id="10" name="CuadroTexto 9"/>
            <p:cNvSpPr txBox="1"/>
            <p:nvPr/>
          </p:nvSpPr>
          <p:spPr>
            <a:xfrm>
              <a:off x="5144679" y="1481070"/>
              <a:ext cx="3265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400" dirty="0" smtClean="0">
                  <a:latin typeface="HP Simplified Light" panose="020B0406020204020204" pitchFamily="34" charset="0"/>
                </a:rPr>
                <a:t>MOSAIC</a:t>
              </a:r>
              <a:endParaRPr lang="es-MX" sz="4400" dirty="0">
                <a:latin typeface="HP Simplified Light" panose="020B0406020204020204" pitchFamily="34" charset="0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44266" y="2489545"/>
              <a:ext cx="1925527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3200" dirty="0" smtClean="0">
                  <a:latin typeface="HP Simplified Light" panose="020B0406020204020204" pitchFamily="34" charset="0"/>
                </a:rPr>
                <a:t>SE FUNDA </a:t>
              </a:r>
            </a:p>
            <a:p>
              <a:r>
                <a:rPr lang="es-MX" sz="3200" dirty="0" smtClean="0">
                  <a:latin typeface="HP Simplified Light" panose="020B0406020204020204" pitchFamily="34" charset="0"/>
                </a:rPr>
                <a:t>NETSCAPE</a:t>
              </a:r>
              <a:endParaRPr lang="es-MX" sz="3200" dirty="0">
                <a:latin typeface="HP Simplified Light" panose="020B0406020204020204" pitchFamily="34" charset="0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565130" y="3028154"/>
              <a:ext cx="642054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200" b="1" dirty="0" smtClean="0">
                  <a:latin typeface="HP Simplified Light" panose="020B0406020204020204" pitchFamily="34" charset="0"/>
                </a:rPr>
                <a:t>Creando un buscador en 10 días</a:t>
              </a:r>
            </a:p>
            <a:p>
              <a:pPr lvl="1"/>
              <a:r>
                <a:rPr lang="es-MX" sz="2400" dirty="0" smtClean="0">
                  <a:latin typeface="HP Simplified Light" panose="020B0406020204020204" pitchFamily="34" charset="0"/>
                </a:rPr>
                <a:t>Por </a:t>
              </a:r>
              <a:r>
                <a:rPr lang="es-MX" sz="2400" dirty="0" err="1" smtClean="0">
                  <a:latin typeface="HP Simplified Light" panose="020B0406020204020204" pitchFamily="34" charset="0"/>
                </a:rPr>
                <a:t>Brendan</a:t>
              </a:r>
              <a:r>
                <a:rPr lang="es-MX" sz="2400" dirty="0" smtClean="0">
                  <a:latin typeface="HP Simplified Light" panose="020B0406020204020204" pitchFamily="34" charset="0"/>
                </a:rPr>
                <a:t> </a:t>
              </a:r>
              <a:r>
                <a:rPr lang="es-MX" sz="2400" dirty="0" err="1" smtClean="0">
                  <a:latin typeface="HP Simplified Light" panose="020B0406020204020204" pitchFamily="34" charset="0"/>
                </a:rPr>
                <a:t>Heich</a:t>
              </a:r>
              <a:endParaRPr lang="es-MX" sz="2400" dirty="0" smtClean="0">
                <a:latin typeface="HP Simplified Light" panose="020B0406020204020204" pitchFamily="34" charset="0"/>
              </a:endParaRPr>
            </a:p>
            <a:p>
              <a:pPr marL="1200150" lvl="2" indent="-285750">
                <a:buFont typeface="Calibri" panose="020F0502020204030204" pitchFamily="34" charset="0"/>
                <a:buChar char="&gt;"/>
              </a:pPr>
              <a:r>
                <a:rPr lang="es-MX" sz="2400" dirty="0" smtClean="0">
                  <a:latin typeface="HP Simplified Light" panose="020B0406020204020204" pitchFamily="34" charset="0"/>
                </a:rPr>
                <a:t>Mocha</a:t>
              </a:r>
            </a:p>
            <a:p>
              <a:pPr marL="1200150" lvl="2" indent="-285750">
                <a:buFont typeface="Calibri" panose="020F0502020204030204" pitchFamily="34" charset="0"/>
                <a:buChar char="&gt;"/>
              </a:pPr>
              <a:r>
                <a:rPr lang="es-MX" sz="2400" dirty="0" err="1" smtClean="0">
                  <a:latin typeface="HP Simplified Light" panose="020B0406020204020204" pitchFamily="34" charset="0"/>
                </a:rPr>
                <a:t>Livescript</a:t>
              </a:r>
              <a:endParaRPr lang="es-MX" sz="2400" dirty="0" smtClean="0">
                <a:latin typeface="HP Simplified Light" panose="020B0406020204020204" pitchFamily="34" charset="0"/>
              </a:endParaRPr>
            </a:p>
            <a:p>
              <a:pPr marL="1200150" lvl="2" indent="-285750">
                <a:buFont typeface="Calibri" panose="020F0502020204030204" pitchFamily="34" charset="0"/>
                <a:buChar char="&gt;"/>
              </a:pPr>
              <a:r>
                <a:rPr lang="es-MX" sz="2400" dirty="0" smtClean="0">
                  <a:latin typeface="HP Simplified Light" panose="020B0406020204020204" pitchFamily="34" charset="0"/>
                </a:rPr>
                <a:t>JavaScript</a:t>
              </a:r>
              <a:endParaRPr lang="es-MX" sz="2400" dirty="0">
                <a:latin typeface="HP Simplified Light" panose="020B0406020204020204" pitchFamily="34" charset="0"/>
              </a:endParaRPr>
            </a:p>
          </p:txBody>
        </p:sp>
      </p:grpSp>
      <p:pic>
        <p:nvPicPr>
          <p:cNvPr id="4100" name="Picture 4" descr="Ver las imágenes de ori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r="46980"/>
          <a:stretch/>
        </p:blipFill>
        <p:spPr bwMode="auto">
          <a:xfrm>
            <a:off x="8384109" y="3326587"/>
            <a:ext cx="2480752" cy="32141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er las imágenes de orig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01" y="4134390"/>
            <a:ext cx="2015899" cy="201589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5" r="36108"/>
          <a:stretch/>
        </p:blipFill>
        <p:spPr>
          <a:xfrm>
            <a:off x="709422" y="454838"/>
            <a:ext cx="2726847" cy="3841392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4267200" y="3153178"/>
            <a:ext cx="3657600" cy="551645"/>
            <a:chOff x="4267200" y="3429000"/>
            <a:chExt cx="3657600" cy="551645"/>
          </a:xfrm>
        </p:grpSpPr>
        <p:cxnSp>
          <p:nvCxnSpPr>
            <p:cNvPr id="7" name="Conector recto 6"/>
            <p:cNvCxnSpPr/>
            <p:nvPr/>
          </p:nvCxnSpPr>
          <p:spPr>
            <a:xfrm flipV="1">
              <a:off x="4267200" y="3429000"/>
              <a:ext cx="3657600" cy="0"/>
            </a:xfrm>
            <a:prstGeom prst="line">
              <a:avLst/>
            </a:prstGeom>
            <a:ln w="152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 flipV="1">
              <a:off x="4267200" y="3980645"/>
              <a:ext cx="3657600" cy="0"/>
            </a:xfrm>
            <a:prstGeom prst="line">
              <a:avLst/>
            </a:prstGeom>
            <a:ln w="152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Ver las imágenes de orig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933" y="3429000"/>
            <a:ext cx="5412067" cy="302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480379" y="478972"/>
            <a:ext cx="3231242" cy="1175658"/>
            <a:chOff x="635001" y="478971"/>
            <a:chExt cx="5475513" cy="206465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1" y="478971"/>
              <a:ext cx="1888669" cy="2064657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>
              <a:off x="2699657" y="826672"/>
              <a:ext cx="3410857" cy="1351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400" b="1" dirty="0" smtClean="0">
                  <a:latin typeface="HP Simplified Light" panose="020B0406020204020204" pitchFamily="34" charset="0"/>
                </a:rPr>
                <a:t>JScript</a:t>
              </a:r>
              <a:endParaRPr lang="es-MX" sz="4400" b="1" dirty="0">
                <a:latin typeface="HP Simplified Light" panose="020B0406020204020204" pitchFamily="34" charset="0"/>
              </a:endParaRPr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5" t="18403" r="36108"/>
          <a:stretch/>
        </p:blipFill>
        <p:spPr>
          <a:xfrm>
            <a:off x="8104912" y="2282369"/>
            <a:ext cx="3585029" cy="4120924"/>
          </a:xfrm>
          <a:prstGeom prst="rect">
            <a:avLst/>
          </a:prstGeom>
        </p:spPr>
      </p:pic>
      <p:pic>
        <p:nvPicPr>
          <p:cNvPr id="6148" name="Picture 4" descr="Ver las imágenes de origen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915" y="2427513"/>
            <a:ext cx="8331698" cy="324757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endParaRPr lang="es-MX" sz="6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>
          <a:xfrm>
            <a:off x="781509" y="711179"/>
            <a:ext cx="4350531" cy="4227181"/>
            <a:chOff x="1611088" y="1451407"/>
            <a:chExt cx="4350531" cy="4227181"/>
          </a:xfrm>
        </p:grpSpPr>
        <p:pic>
          <p:nvPicPr>
            <p:cNvPr id="8194" name="Picture 2" descr="Ver las imágenes de origen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758"/>
            <a:stretch/>
          </p:blipFill>
          <p:spPr bwMode="auto">
            <a:xfrm>
              <a:off x="1611088" y="2409371"/>
              <a:ext cx="4350531" cy="326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o 11"/>
            <p:cNvGrpSpPr/>
            <p:nvPr/>
          </p:nvGrpSpPr>
          <p:grpSpPr>
            <a:xfrm>
              <a:off x="1667442" y="1451407"/>
              <a:ext cx="4226560" cy="1520471"/>
              <a:chOff x="595088" y="639411"/>
              <a:chExt cx="5283200" cy="1900589"/>
            </a:xfrm>
          </p:grpSpPr>
          <p:sp>
            <p:nvSpPr>
              <p:cNvPr id="3" name="Conector fuera de página 2"/>
              <p:cNvSpPr/>
              <p:nvPr/>
            </p:nvSpPr>
            <p:spPr>
              <a:xfrm>
                <a:off x="595088" y="1422400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32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ES1</a:t>
                </a:r>
                <a:endParaRPr lang="es-MX" sz="32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5" name="Conector fuera de página 4"/>
              <p:cNvSpPr/>
              <p:nvPr/>
            </p:nvSpPr>
            <p:spPr>
              <a:xfrm>
                <a:off x="2017488" y="1291771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32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ES2</a:t>
                </a:r>
                <a:endParaRPr lang="es-MX" sz="32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6" name="Conector fuera de página 5"/>
              <p:cNvSpPr/>
              <p:nvPr/>
            </p:nvSpPr>
            <p:spPr>
              <a:xfrm>
                <a:off x="3439888" y="1153886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32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ES3</a:t>
                </a:r>
                <a:endParaRPr lang="es-MX" sz="32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7" name="Conector fuera de página 6"/>
              <p:cNvSpPr/>
              <p:nvPr/>
            </p:nvSpPr>
            <p:spPr>
              <a:xfrm>
                <a:off x="4862288" y="1008743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32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ES5</a:t>
                </a:r>
                <a:endParaRPr lang="es-MX" sz="32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4" name="CuadroTexto 3"/>
              <p:cNvSpPr txBox="1"/>
              <p:nvPr/>
            </p:nvSpPr>
            <p:spPr>
              <a:xfrm>
                <a:off x="595088" y="1053068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1997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2017488" y="922439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1998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3437150" y="784554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1999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4856812" y="639411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2009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</p:grpSp>
      </p:grpSp>
      <p:grpSp>
        <p:nvGrpSpPr>
          <p:cNvPr id="47" name="Grupo 46"/>
          <p:cNvGrpSpPr/>
          <p:nvPr/>
        </p:nvGrpSpPr>
        <p:grpSpPr>
          <a:xfrm>
            <a:off x="3780269" y="4739808"/>
            <a:ext cx="1237819" cy="2047489"/>
            <a:chOff x="3875275" y="4818744"/>
            <a:chExt cx="1237819" cy="2047489"/>
          </a:xfrm>
        </p:grpSpPr>
        <p:sp>
          <p:nvSpPr>
            <p:cNvPr id="46" name="Pentágono 45"/>
            <p:cNvSpPr/>
            <p:nvPr/>
          </p:nvSpPr>
          <p:spPr>
            <a:xfrm>
              <a:off x="4129778" y="4818744"/>
              <a:ext cx="900000" cy="720000"/>
            </a:xfrm>
            <a:prstGeom prst="homePlat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sz="2400" dirty="0" smtClean="0">
                  <a:latin typeface="HP Simplified Light" panose="020B0406020204020204" pitchFamily="34" charset="0"/>
                </a:rPr>
                <a:t>2006</a:t>
              </a:r>
              <a:endParaRPr lang="es-MX" sz="2400" dirty="0">
                <a:latin typeface="HP Simplified Light" panose="020B0406020204020204" pitchFamily="34" charset="0"/>
              </a:endParaRPr>
            </a:p>
          </p:txBody>
        </p:sp>
        <p:pic>
          <p:nvPicPr>
            <p:cNvPr id="8198" name="Picture 6" descr="Ver las imágenes de origen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5275" y="5628414"/>
              <a:ext cx="1237819" cy="1237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upo 47"/>
          <p:cNvGrpSpPr/>
          <p:nvPr/>
        </p:nvGrpSpPr>
        <p:grpSpPr>
          <a:xfrm>
            <a:off x="5012520" y="4739808"/>
            <a:ext cx="1009236" cy="1876303"/>
            <a:chOff x="5258127" y="4696846"/>
            <a:chExt cx="1009236" cy="1876303"/>
          </a:xfrm>
        </p:grpSpPr>
        <p:pic>
          <p:nvPicPr>
            <p:cNvPr id="8200" name="Picture 8" descr="Ver las imágenes de orige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127" y="5563913"/>
              <a:ext cx="1009236" cy="100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Pentágono 51"/>
            <p:cNvSpPr/>
            <p:nvPr/>
          </p:nvSpPr>
          <p:spPr>
            <a:xfrm>
              <a:off x="5356345" y="4696846"/>
              <a:ext cx="900000" cy="720000"/>
            </a:xfrm>
            <a:prstGeom prst="homePlate">
              <a:avLst/>
            </a:prstGeom>
            <a:solidFill>
              <a:srgbClr val="00B050">
                <a:alpha val="6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sz="2400" dirty="0" smtClean="0">
                  <a:latin typeface="HP Simplified Light" panose="020B0406020204020204" pitchFamily="34" charset="0"/>
                </a:rPr>
                <a:t>2009</a:t>
              </a:r>
              <a:endParaRPr lang="es-MX" sz="2400" dirty="0">
                <a:latin typeface="HP Simplified Light" panose="020B0406020204020204" pitchFamily="34" charset="0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5911429" y="4744859"/>
            <a:ext cx="1322551" cy="2000141"/>
            <a:chOff x="6628952" y="4696846"/>
            <a:chExt cx="1322551" cy="2000141"/>
          </a:xfrm>
        </p:grpSpPr>
        <p:sp>
          <p:nvSpPr>
            <p:cNvPr id="54" name="Pentágono 53"/>
            <p:cNvSpPr/>
            <p:nvPr/>
          </p:nvSpPr>
          <p:spPr>
            <a:xfrm>
              <a:off x="6840228" y="4696846"/>
              <a:ext cx="900000" cy="720000"/>
            </a:xfrm>
            <a:prstGeom prst="homePlate">
              <a:avLst/>
            </a:prstGeom>
            <a:solidFill>
              <a:srgbClr val="33CCCC">
                <a:alpha val="60000"/>
              </a:srgbClr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sz="2400" dirty="0" smtClean="0">
                  <a:latin typeface="HP Simplified Light" panose="020B0406020204020204" pitchFamily="34" charset="0"/>
                </a:rPr>
                <a:t>2013</a:t>
              </a:r>
              <a:endParaRPr lang="es-MX" sz="2400" dirty="0">
                <a:latin typeface="HP Simplified Light" panose="020B0406020204020204" pitchFamily="34" charset="0"/>
              </a:endParaRPr>
            </a:p>
          </p:txBody>
        </p:sp>
        <p:pic>
          <p:nvPicPr>
            <p:cNvPr id="8202" name="Picture 10" descr="Ver las imágenes de orige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952" y="5374436"/>
              <a:ext cx="1322551" cy="1322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upo 49"/>
          <p:cNvGrpSpPr/>
          <p:nvPr/>
        </p:nvGrpSpPr>
        <p:grpSpPr>
          <a:xfrm>
            <a:off x="8069013" y="5021221"/>
            <a:ext cx="1005240" cy="1730182"/>
            <a:chOff x="7938137" y="4696846"/>
            <a:chExt cx="1005240" cy="1730182"/>
          </a:xfrm>
        </p:grpSpPr>
        <p:sp>
          <p:nvSpPr>
            <p:cNvPr id="56" name="Pentágono 55"/>
            <p:cNvSpPr/>
            <p:nvPr/>
          </p:nvSpPr>
          <p:spPr>
            <a:xfrm>
              <a:off x="8043377" y="4696846"/>
              <a:ext cx="900000" cy="720000"/>
            </a:xfrm>
            <a:prstGeom prst="homePlat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sz="2400" dirty="0" smtClean="0">
                  <a:latin typeface="HP Simplified Light" panose="020B0406020204020204" pitchFamily="34" charset="0"/>
                </a:rPr>
                <a:t>2016</a:t>
              </a:r>
              <a:endParaRPr lang="es-MX" sz="2400" dirty="0">
                <a:latin typeface="HP Simplified Light" panose="020B0406020204020204" pitchFamily="34" charset="0"/>
              </a:endParaRPr>
            </a:p>
          </p:txBody>
        </p:sp>
        <p:pic>
          <p:nvPicPr>
            <p:cNvPr id="8204" name="Picture 12" descr="Ver las imágenes de orig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137" y="5421788"/>
              <a:ext cx="1005240" cy="10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upo 80"/>
          <p:cNvGrpSpPr/>
          <p:nvPr/>
        </p:nvGrpSpPr>
        <p:grpSpPr>
          <a:xfrm>
            <a:off x="6680968" y="325907"/>
            <a:ext cx="4909332" cy="4694854"/>
            <a:chOff x="5925332" y="983734"/>
            <a:chExt cx="4909332" cy="4694854"/>
          </a:xfrm>
        </p:grpSpPr>
        <p:pic>
          <p:nvPicPr>
            <p:cNvPr id="82" name="Picture 2" descr="Ver las imágenes de origen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48"/>
            <a:stretch/>
          </p:blipFill>
          <p:spPr bwMode="auto">
            <a:xfrm>
              <a:off x="5925332" y="2409371"/>
              <a:ext cx="4894817" cy="326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3" name="Grupo 82"/>
            <p:cNvGrpSpPr/>
            <p:nvPr/>
          </p:nvGrpSpPr>
          <p:grpSpPr>
            <a:xfrm>
              <a:off x="6219122" y="983734"/>
              <a:ext cx="4615542" cy="1573036"/>
              <a:chOff x="6284688" y="54820"/>
              <a:chExt cx="5769428" cy="1966295"/>
            </a:xfrm>
          </p:grpSpPr>
          <p:sp>
            <p:nvSpPr>
              <p:cNvPr id="84" name="Conector fuera de página 83"/>
              <p:cNvSpPr/>
              <p:nvPr/>
            </p:nvSpPr>
            <p:spPr>
              <a:xfrm>
                <a:off x="6284688" y="903515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</a:t>
                </a:r>
              </a:p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2015</a:t>
                </a:r>
                <a:endParaRPr lang="es-MX" sz="24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85" name="Conector fuera de página 84"/>
              <p:cNvSpPr/>
              <p:nvPr/>
            </p:nvSpPr>
            <p:spPr>
              <a:xfrm>
                <a:off x="7707088" y="791028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</a:t>
                </a:r>
              </a:p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2016</a:t>
                </a:r>
                <a:endParaRPr lang="es-MX" sz="24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86" name="Conector fuera de página 85"/>
              <p:cNvSpPr/>
              <p:nvPr/>
            </p:nvSpPr>
            <p:spPr>
              <a:xfrm>
                <a:off x="9372602" y="693057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</a:t>
                </a:r>
              </a:p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2017</a:t>
                </a:r>
                <a:endParaRPr lang="es-MX" sz="24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87" name="Conector fuera de página 86"/>
              <p:cNvSpPr/>
              <p:nvPr/>
            </p:nvSpPr>
            <p:spPr>
              <a:xfrm>
                <a:off x="11038116" y="384629"/>
                <a:ext cx="1016000" cy="1117600"/>
              </a:xfrm>
              <a:prstGeom prst="flowChartOffpageConnector">
                <a:avLst/>
              </a:prstGeom>
              <a:solidFill>
                <a:srgbClr val="F0DA50">
                  <a:alpha val="50196"/>
                </a:srgb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ES</a:t>
                </a:r>
              </a:p>
              <a:p>
                <a:pPr algn="ctr"/>
                <a:r>
                  <a:rPr lang="es-MX" sz="2400" dirty="0" smtClean="0">
                    <a:solidFill>
                      <a:schemeClr val="tx1"/>
                    </a:solidFill>
                    <a:latin typeface="HP Simplified Light" panose="020B0406020204020204" pitchFamily="34" charset="0"/>
                  </a:rPr>
                  <a:t>2018</a:t>
                </a:r>
                <a:endParaRPr lang="es-MX" sz="2400" dirty="0">
                  <a:solidFill>
                    <a:schemeClr val="tx1"/>
                  </a:solidFill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88" name="CuadroTexto 87"/>
              <p:cNvSpPr txBox="1"/>
              <p:nvPr/>
            </p:nvSpPr>
            <p:spPr>
              <a:xfrm>
                <a:off x="6284688" y="534183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2015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89" name="CuadroTexto 88"/>
              <p:cNvSpPr txBox="1"/>
              <p:nvPr/>
            </p:nvSpPr>
            <p:spPr>
              <a:xfrm>
                <a:off x="7712564" y="421696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2016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90" name="CuadroTexto 89"/>
              <p:cNvSpPr txBox="1"/>
              <p:nvPr/>
            </p:nvSpPr>
            <p:spPr>
              <a:xfrm>
                <a:off x="9372602" y="323725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2017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91" name="CuadroTexto 90"/>
              <p:cNvSpPr txBox="1"/>
              <p:nvPr/>
            </p:nvSpPr>
            <p:spPr>
              <a:xfrm>
                <a:off x="11032640" y="54820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i="1" dirty="0" smtClean="0">
                    <a:latin typeface="HP Simplified Light" panose="020B0406020204020204" pitchFamily="34" charset="0"/>
                  </a:rPr>
                  <a:t>2018</a:t>
                </a:r>
                <a:endParaRPr lang="es-MX" i="1" dirty="0">
                  <a:latin typeface="HP Simplified Light" panose="020B04060202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7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458607"/>
            <a:ext cx="12192000" cy="5940787"/>
            <a:chOff x="1" y="917213"/>
            <a:chExt cx="12192000" cy="5940787"/>
          </a:xfrm>
        </p:grpSpPr>
        <p:sp>
          <p:nvSpPr>
            <p:cNvPr id="4" name="CuadroTexto 3"/>
            <p:cNvSpPr txBox="1"/>
            <p:nvPr/>
          </p:nvSpPr>
          <p:spPr>
            <a:xfrm>
              <a:off x="1" y="3703290"/>
              <a:ext cx="1219200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9900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 Condensed" panose="020B0502040204020203" pitchFamily="34" charset="0"/>
                </a:rPr>
                <a:t>J</a:t>
              </a:r>
              <a:r>
                <a:rPr lang="es-MX" sz="19900" dirty="0" smtClean="0">
                  <a:latin typeface="Bahnschrift SemiBold Condensed" panose="020B0502040204020203" pitchFamily="34" charset="0"/>
                </a:rPr>
                <a:t>ava</a:t>
              </a:r>
              <a:r>
                <a:rPr lang="es-MX" sz="19900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 Condensed" panose="020B0502040204020203" pitchFamily="34" charset="0"/>
                </a:rPr>
                <a:t>S</a:t>
              </a:r>
              <a:r>
                <a:rPr lang="es-MX" sz="19900" dirty="0" smtClean="0">
                  <a:latin typeface="Bahnschrift SemiBold Condensed" panose="020B0502040204020203" pitchFamily="34" charset="0"/>
                </a:rPr>
                <a:t>cript?</a:t>
              </a:r>
              <a:endParaRPr lang="es-MX" sz="19900" dirty="0">
                <a:latin typeface="Bahnschrift SemiBold Condensed" panose="020B0502040204020203" pitchFamily="34" charset="0"/>
              </a:endParaRPr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1616112" y="917213"/>
              <a:ext cx="8959776" cy="2623176"/>
              <a:chOff x="1338470" y="917213"/>
              <a:chExt cx="8959776" cy="2623176"/>
            </a:xfrm>
          </p:grpSpPr>
          <p:sp>
            <p:nvSpPr>
              <p:cNvPr id="2" name="CuadroTexto 1"/>
              <p:cNvSpPr txBox="1"/>
              <p:nvPr/>
            </p:nvSpPr>
            <p:spPr>
              <a:xfrm>
                <a:off x="1338470" y="917213"/>
                <a:ext cx="42009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200" dirty="0" smtClean="0">
                    <a:latin typeface="HP Simplified Light" panose="020B0406020204020204" pitchFamily="34" charset="0"/>
                  </a:rPr>
                  <a:t>¿POR QUÉ</a:t>
                </a:r>
                <a:endParaRPr lang="es-MX" sz="19900" dirty="0">
                  <a:latin typeface="HP Simplified Light" panose="020B0406020204020204" pitchFamily="34" charset="0"/>
                </a:endParaRPr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3604592" y="1678341"/>
                <a:ext cx="669365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1500" b="1" dirty="0" smtClean="0">
                    <a:latin typeface="HP Simplified Light" panose="020B0406020204020204" pitchFamily="34" charset="0"/>
                  </a:rPr>
                  <a:t>APRENDER</a:t>
                </a:r>
                <a:endParaRPr lang="es-MX" sz="11500" b="1" dirty="0">
                  <a:latin typeface="HP Simplified Light" panose="020B04060202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22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4380" y="800100"/>
            <a:ext cx="10469880" cy="5509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800" dirty="0" smtClean="0">
              <a:solidFill>
                <a:schemeClr val="tx1"/>
              </a:solidFill>
              <a:latin typeface="HP Simplified Light" panose="020B0406020204020204" pitchFamily="34" charset="0"/>
            </a:endParaRPr>
          </a:p>
          <a:p>
            <a:endParaRPr lang="es-MX" sz="2800" dirty="0" smtClean="0">
              <a:solidFill>
                <a:schemeClr val="tx1"/>
              </a:solidFill>
              <a:latin typeface="HP Simplified Light" panose="020B0406020204020204" pitchFamily="34" charset="0"/>
            </a:endParaRPr>
          </a:p>
          <a:p>
            <a:endParaRPr lang="es-MX" sz="2800" dirty="0" smtClean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6366" y="399245"/>
            <a:ext cx="5396248" cy="288486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HP Simplified Light" panose="020B0406020204020204" pitchFamily="34" charset="0"/>
              </a:rPr>
              <a:t>Actualmente es uno de los </a:t>
            </a:r>
            <a:r>
              <a:rPr lang="es-MX" sz="4800" b="1" dirty="0">
                <a:solidFill>
                  <a:schemeClr val="bg1"/>
                </a:solidFill>
                <a:latin typeface="HP Simplified Light" panose="020B0406020204020204" pitchFamily="34" charset="0"/>
              </a:rPr>
              <a:t>lenguajes más solicitados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357334" y="3538684"/>
            <a:ext cx="5396248" cy="288486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HP Simplified Light" panose="020B0406020204020204" pitchFamily="34" charset="0"/>
              </a:rPr>
              <a:t>Es el único que funciona del lado del</a:t>
            </a:r>
            <a:r>
              <a:rPr lang="es-MX" dirty="0">
                <a:solidFill>
                  <a:schemeClr val="bg1"/>
                </a:solidFill>
                <a:latin typeface="HP Simplified Light" panose="020B0406020204020204" pitchFamily="34" charset="0"/>
              </a:rPr>
              <a:t> </a:t>
            </a:r>
            <a:endParaRPr lang="es-MX" dirty="0" smtClean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48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cliente </a:t>
            </a:r>
            <a:r>
              <a:rPr lang="es-MX" sz="4800" b="1" dirty="0">
                <a:solidFill>
                  <a:schemeClr val="bg1"/>
                </a:solidFill>
                <a:latin typeface="HP Simplified Light" panose="020B0406020204020204" pitchFamily="34" charset="0"/>
              </a:rPr>
              <a:t>y del servidor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12768" y="3538684"/>
            <a:ext cx="5396248" cy="2884868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HP Simplified Light" panose="020B0406020204020204" pitchFamily="34" charset="0"/>
              </a:rPr>
              <a:t>De el se derivan frameworks/librerías/entornos de desarrollo famosos como:</a:t>
            </a: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</a:t>
            </a:r>
            <a:r>
              <a:rPr lang="es-MX" sz="3200" b="1" dirty="0" err="1" smtClean="0">
                <a:solidFill>
                  <a:schemeClr val="bg1"/>
                </a:solidFill>
                <a:latin typeface="HP Simplified Light" panose="020B0406020204020204" pitchFamily="34" charset="0"/>
              </a:rPr>
              <a:t>React</a:t>
            </a:r>
            <a:r>
              <a:rPr lang="es-MX" sz="32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 &lt;</a:t>
            </a:r>
            <a:endParaRPr lang="es-MX" sz="3200" b="1" dirty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Angular 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</a:t>
            </a:r>
            <a:r>
              <a:rPr lang="es-MX" sz="3200" dirty="0" err="1" smtClean="0">
                <a:solidFill>
                  <a:schemeClr val="bg1"/>
                </a:solidFill>
                <a:latin typeface="HP Simplified Light" panose="020B0406020204020204" pitchFamily="34" charset="0"/>
              </a:rPr>
              <a:t>ViewJS</a:t>
            </a:r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 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</a:t>
            </a:r>
            <a:r>
              <a:rPr lang="es-MX" sz="3200" dirty="0" err="1" smtClean="0">
                <a:solidFill>
                  <a:schemeClr val="bg1"/>
                </a:solidFill>
                <a:latin typeface="HP Simplified Light" panose="020B0406020204020204" pitchFamily="34" charset="0"/>
              </a:rPr>
              <a:t>Electron</a:t>
            </a:r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 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57334" y="399245"/>
            <a:ext cx="5396248" cy="2884868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HP Simplified Light" panose="020B0406020204020204" pitchFamily="34" charset="0"/>
              </a:rPr>
              <a:t>Sin cambiar de lenguaje podrás programar</a:t>
            </a: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Paginas web 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Aplicaciones </a:t>
            </a:r>
            <a:r>
              <a:rPr lang="es-MX" sz="3200" dirty="0">
                <a:solidFill>
                  <a:schemeClr val="bg1"/>
                </a:solidFill>
                <a:latin typeface="HP Simplified Light" panose="020B0406020204020204" pitchFamily="34" charset="0"/>
              </a:rPr>
              <a:t>de </a:t>
            </a:r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escritorio 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Aplicaciones móviles 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&gt; Hardware </a:t>
            </a:r>
            <a:r>
              <a:rPr lang="es-MX" sz="3200" dirty="0">
                <a:solidFill>
                  <a:schemeClr val="bg1"/>
                </a:solidFill>
                <a:latin typeface="HP Simplified Light" panose="020B0406020204020204" pitchFamily="34" charset="0"/>
              </a:rPr>
              <a:t>(Drones) </a:t>
            </a:r>
            <a:r>
              <a:rPr lang="es-MX" sz="32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&lt;</a:t>
            </a:r>
            <a:endParaRPr lang="es-MX" sz="32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1351" y="585477"/>
            <a:ext cx="1022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Requerimientos Opcionales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42"/>
          <a:stretch/>
        </p:blipFill>
        <p:spPr>
          <a:xfrm>
            <a:off x="4072073" y="2056416"/>
            <a:ext cx="3103810" cy="381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4"/>
          <a:stretch/>
        </p:blipFill>
        <p:spPr>
          <a:xfrm>
            <a:off x="151274" y="2056416"/>
            <a:ext cx="3500906" cy="3810000"/>
          </a:xfrm>
          <a:prstGeom prst="rect">
            <a:avLst/>
          </a:prstGeom>
        </p:spPr>
      </p:pic>
      <p:pic>
        <p:nvPicPr>
          <p:cNvPr id="1026" name="Picture 2" descr="Ver las imágenes de orig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76" y="2056416"/>
            <a:ext cx="3695249" cy="367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3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3143" y="473806"/>
            <a:ext cx="4209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Visual Studio Code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978400" y="0"/>
            <a:ext cx="7213600" cy="685800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P Simplified Light" panose="020B0406020204020204" pitchFamily="34" charset="0"/>
              </a:rPr>
              <a:t>https://code.visualstudio.com/</a:t>
            </a:r>
            <a:endParaRPr lang="es-MX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1026" name="Picture 2" descr="Ver las imágenes de orig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89" y="2782130"/>
            <a:ext cx="3695249" cy="367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9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390"/>
          <a:stretch/>
        </p:blipFill>
        <p:spPr>
          <a:xfrm>
            <a:off x="0" y="-1"/>
            <a:ext cx="6154057" cy="47763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665" b="1315"/>
          <a:stretch/>
        </p:blipFill>
        <p:spPr>
          <a:xfrm>
            <a:off x="6144522" y="2235201"/>
            <a:ext cx="6047478" cy="4622800"/>
          </a:xfrm>
          <a:prstGeom prst="rect">
            <a:avLst/>
          </a:prstGeom>
        </p:spPr>
      </p:pic>
      <p:cxnSp>
        <p:nvCxnSpPr>
          <p:cNvPr id="5" name="Conector curvado 4"/>
          <p:cNvCxnSpPr>
            <a:endCxn id="3" idx="0"/>
          </p:cNvCxnSpPr>
          <p:nvPr/>
        </p:nvCxnSpPr>
        <p:spPr>
          <a:xfrm>
            <a:off x="6144522" y="914400"/>
            <a:ext cx="3023739" cy="1320801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186057" y="914400"/>
            <a:ext cx="28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HP Simplified Light" panose="020B0406020204020204" pitchFamily="34" charset="0"/>
              </a:rPr>
              <a:t>Siguiente =&gt;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Panorámica</PresentationFormat>
  <Paragraphs>75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Rockwell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2</cp:revision>
  <dcterms:created xsi:type="dcterms:W3CDTF">2020-10-13T21:47:42Z</dcterms:created>
  <dcterms:modified xsi:type="dcterms:W3CDTF">2020-10-13T21:52:36Z</dcterms:modified>
</cp:coreProperties>
</file>