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0"/>
  </p:notesMasterIdLst>
  <p:sldIdLst>
    <p:sldId id="259" r:id="rId5"/>
    <p:sldId id="260" r:id="rId6"/>
    <p:sldId id="262" r:id="rId7"/>
    <p:sldId id="305" r:id="rId8"/>
    <p:sldId id="307" r:id="rId9"/>
    <p:sldId id="308" r:id="rId10"/>
    <p:sldId id="309" r:id="rId11"/>
    <p:sldId id="312" r:id="rId12"/>
    <p:sldId id="310" r:id="rId13"/>
    <p:sldId id="311" r:id="rId14"/>
    <p:sldId id="314" r:id="rId15"/>
    <p:sldId id="313" r:id="rId16"/>
    <p:sldId id="315" r:id="rId17"/>
    <p:sldId id="319" r:id="rId18"/>
    <p:sldId id="320" r:id="rId19"/>
    <p:sldId id="321" r:id="rId20"/>
    <p:sldId id="317" r:id="rId21"/>
    <p:sldId id="316" r:id="rId22"/>
    <p:sldId id="318" r:id="rId23"/>
    <p:sldId id="324" r:id="rId24"/>
    <p:sldId id="325" r:id="rId25"/>
    <p:sldId id="326" r:id="rId26"/>
    <p:sldId id="322" r:id="rId27"/>
    <p:sldId id="323" r:id="rId28"/>
    <p:sldId id="304"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521415D9-36F7-43E2-AB2F-B90AF26B5E84}">
      <p14:sectionLst xmlns:p14="http://schemas.microsoft.com/office/powerpoint/2010/main">
        <p14:section name="Default Section" id="{1EA65C65-D332-4E86-A328-DAA01BF9AD9A}">
          <p14:sldIdLst>
            <p14:sldId id="259"/>
            <p14:sldId id="260"/>
          </p14:sldIdLst>
        </p14:section>
        <p14:section name="AE4314-21" id="{1C747D42-FFDC-4B78-8173-C7BD56879C7B}">
          <p14:sldIdLst>
            <p14:sldId id="262"/>
            <p14:sldId id="305"/>
            <p14:sldId id="307"/>
            <p14:sldId id="308"/>
            <p14:sldId id="309"/>
            <p14:sldId id="312"/>
            <p14:sldId id="310"/>
            <p14:sldId id="311"/>
          </p14:sldIdLst>
        </p14:section>
        <p14:section name="Padfield" id="{55A21B5B-46A8-40D7-B21F-5A04F0B35EE4}">
          <p14:sldIdLst>
            <p14:sldId id="314"/>
            <p14:sldId id="313"/>
            <p14:sldId id="315"/>
            <p14:sldId id="319"/>
          </p14:sldIdLst>
        </p14:section>
        <p14:section name="Helicopter Theory - Wayne Johnson" id="{4C9891F8-87E8-4BE2-809A-B1188D51C7E2}">
          <p14:sldIdLst>
            <p14:sldId id="320"/>
            <p14:sldId id="321"/>
          </p14:sldIdLst>
        </p14:section>
        <p14:section name="NLR &amp; TUD Expectations" id="{9B99B2C3-FE36-4278-B0A5-9E5BDF85DA63}">
          <p14:sldIdLst>
            <p14:sldId id="317"/>
            <p14:sldId id="316"/>
            <p14:sldId id="318"/>
          </p14:sldIdLst>
        </p14:section>
        <p14:section name="Literature Review" id="{7EE5C815-BC31-4273-86DF-82CF61072740}">
          <p14:sldIdLst>
            <p14:sldId id="324"/>
            <p14:sldId id="325"/>
            <p14:sldId id="326"/>
          </p14:sldIdLst>
        </p14:section>
        <p14:section name="Conclusion" id="{38D8BC85-4631-4B6F-8F21-A7AC12C13723}">
          <p14:sldIdLst>
            <p14:sldId id="322"/>
            <p14:sldId id="32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C31"/>
    <a:srgbClr val="6CC24A"/>
    <a:srgbClr val="EF60A3"/>
    <a:srgbClr val="6F1D77"/>
    <a:srgbClr val="009B77"/>
    <a:srgbClr val="00A6D6"/>
    <a:srgbClr val="ED6842"/>
    <a:srgbClr val="0076C2"/>
    <a:srgbClr val="FFB81C"/>
    <a:srgbClr val="A5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3"/>
    <p:restoredTop sz="95909"/>
  </p:normalViewPr>
  <p:slideViewPr>
    <p:cSldViewPr snapToGrid="0" snapToObjects="1">
      <p:cViewPr varScale="1">
        <p:scale>
          <a:sx n="82" d="100"/>
          <a:sy n="82" d="100"/>
        </p:scale>
        <p:origin x="7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endParaRPr dirty="0">
              <a:solidFill>
                <a:schemeClr val="tx1"/>
              </a:solidFill>
            </a:endParaRP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00A6D6"/>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grpSp>
        <p:nvGrpSpPr>
          <p:cNvPr id="2" name="Group 1">
            <a:extLst>
              <a:ext uri="{FF2B5EF4-FFF2-40B4-BE49-F238E27FC236}">
                <a16:creationId xmlns:a16="http://schemas.microsoft.com/office/drawing/2014/main" id="{382AA923-46F9-DC28-518C-889022FF638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11D9C0C2-56A0-31B9-4730-27E5B3D91D63}"/>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01C3B55C-9B2A-8E5A-C717-39227FDF920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6D682A6B-2140-6BA9-D1A0-E282F735AD67}"/>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BAC47FDB-9343-E5B5-70D3-070279C21AC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CB098A36-1D6A-80CB-1A9B-6AE3B086FC0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5582CDEF-6E25-0416-CD64-AF54DD129F4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AF3EAD47-10F3-097D-8809-6C011FD66889}"/>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7C6AE311-9794-5D57-EC1D-7B187C2C17A4}"/>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314D1E49-F4CB-DD0B-06F8-6B8EAFEAA011}"/>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EFB4D011-D2C7-9DDD-7D99-14C023711847}"/>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25FFB0BB-00EB-7E88-29F5-BBF06F4D4183}"/>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C04D0306-3211-2C29-8CAC-46BD03C6BD2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B141192D-E473-1305-8D75-7720A67D8D73}"/>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r>
              <a:rPr dirty="0">
                <a:solidFill>
                  <a:schemeClr val="tx1"/>
                </a:solidFill>
              </a:rPr>
              <a:t> + </a:t>
            </a:r>
            <a:r>
              <a:rPr dirty="0" err="1">
                <a:solidFill>
                  <a:schemeClr val="tx1"/>
                </a:solidFill>
              </a:rPr>
              <a:t>Beeld</a:t>
            </a:r>
            <a:endParaRPr dirty="0">
              <a:solidFill>
                <a:schemeClr val="tx1"/>
              </a:solidFill>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r>
              <a:rPr lang="en-US"/>
              <a:t>Click icon to add picture</a:t>
            </a:r>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grpSp>
        <p:nvGrpSpPr>
          <p:cNvPr id="2" name="Group 1">
            <a:extLst>
              <a:ext uri="{FF2B5EF4-FFF2-40B4-BE49-F238E27FC236}">
                <a16:creationId xmlns:a16="http://schemas.microsoft.com/office/drawing/2014/main" id="{02B50CF1-612F-C060-EC9D-11D21B0A179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80A00FF6-CF2E-9C2A-6E47-7461846707D2}"/>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CA02188D-4998-43CD-0076-543F61F91DDA}"/>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09096AD9-435A-A381-1168-043019B3F567}"/>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B31B3BAC-DFAD-C18F-11F6-C34B0F6F428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C97615D2-672A-6E37-99F7-D29DF5BBA43C}"/>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1F726D08-0AE0-3061-1A51-78B17F760023}"/>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A4E94B4F-C11D-FAA6-B761-279933488E6A}"/>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793567C8-7817-1917-669B-26910BF117D6}"/>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68CFE164-AEC4-F225-A3AB-85E2458E8D2F}"/>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FF94B61B-9672-7610-94A4-D4279C9A0BD0}"/>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6AB3DC84-942B-F659-2230-5CFCA289482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B776954E-D2BD-79BD-A366-E25416C20758}"/>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98C886C4-644E-A055-5CF9-86E9D30D1D9B}"/>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Alleen</a:t>
            </a:r>
            <a:r>
              <a:rPr dirty="0">
                <a:solidFill>
                  <a:schemeClr val="tx1"/>
                </a:solidFill>
              </a:rPr>
              <a:t> </a:t>
            </a:r>
            <a:r>
              <a:rPr dirty="0" err="1">
                <a:solidFill>
                  <a:schemeClr val="tx1"/>
                </a:solidFill>
              </a:rPr>
              <a:t>titel</a:t>
            </a:r>
            <a:endParaRPr dirty="0">
              <a:solidFill>
                <a:schemeClr val="tx1"/>
              </a:solidFill>
            </a:endParaRPr>
          </a:p>
        </p:txBody>
      </p:sp>
      <p:grpSp>
        <p:nvGrpSpPr>
          <p:cNvPr id="2" name="Group 1">
            <a:extLst>
              <a:ext uri="{FF2B5EF4-FFF2-40B4-BE49-F238E27FC236}">
                <a16:creationId xmlns:a16="http://schemas.microsoft.com/office/drawing/2014/main" id="{0054E7C0-9350-90E0-F151-558E86C53381}"/>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83E98F15-C91A-1263-DA52-3DC5443B692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8B19F899-4677-10F5-1C00-01C15C8AD1EC}"/>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58E6F438-02C2-0D7C-739F-607A172E3FFE}"/>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AE4868A2-EEAD-692C-2E66-BBA1A199D06F}"/>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B4AAD0CB-B038-2F3A-B9E0-EB2EF9D120EF}"/>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2BAFE4A7-DC05-0430-5A1B-F0389E257CFE}"/>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D63D877-D292-BB54-B563-E77DB6886F01}"/>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437DBAF1-34D3-491C-918D-BB7B7FCACF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A8D9D3F1-1E1C-D9AA-DE16-65EDBB669E2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61DF3162-491D-115D-770D-3F4A27644146}"/>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3EFDD170-A78E-0147-9C3E-6BCF611E0C0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087CE1CE-D31A-0D62-57FA-F6A471D55363}"/>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C96B1008-5B63-C5DB-A39E-FC97CAE7BC61}"/>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endParaRPr dirty="0">
              <a:solidFill>
                <a:schemeClr val="tx1"/>
              </a:solidFill>
            </a:endParaRPr>
          </a:p>
        </p:txBody>
      </p:sp>
      <p:grpSp>
        <p:nvGrpSpPr>
          <p:cNvPr id="2" name="Group 1">
            <a:extLst>
              <a:ext uri="{FF2B5EF4-FFF2-40B4-BE49-F238E27FC236}">
                <a16:creationId xmlns:a16="http://schemas.microsoft.com/office/drawing/2014/main" id="{BB7D0D04-A7B8-9871-63C5-D803E26CDE6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C3542BCA-EFD5-214C-2C37-D7385725B694}"/>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1C02F91D-2B71-9D26-A257-FB0FA8A5FF4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82A5AC28-824F-EE92-6223-593D4D0675F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93A002A4-98B6-C14D-E3F7-4F2E181F4617}"/>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56415D4F-04A3-9581-6C56-F02BA40059D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4ED131E9-9BE0-D1B5-FB9F-2347002CEE6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3EA0CC4E-22B9-454D-FA06-384E47D67176}"/>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B388D65F-61B5-CA19-F236-254639CD3326}"/>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439CD43D-8F8E-F7AD-E5C9-CDCD32086EF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25596DB7-661A-F05D-9529-DD78F35FCDAB}"/>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AF975C06-57A0-A820-20F3-462C94B1E7C8}"/>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E6F685F0-DF6E-15F0-881D-F0F1EEF3EAD7}"/>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7647FC8A-2B0B-7D35-8B33-2F0662F7D5F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
        <p:nvSpPr>
          <p:cNvPr id="694"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r>
              <a:rPr dirty="0">
                <a:solidFill>
                  <a:schemeClr val="tx1"/>
                </a:solidFill>
              </a:rPr>
              <a:t> (Wit)</a:t>
            </a:r>
          </a:p>
        </p:txBody>
      </p:sp>
      <p:sp>
        <p:nvSpPr>
          <p:cNvPr id="708"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 name="Group 1">
            <a:extLst>
              <a:ext uri="{FF2B5EF4-FFF2-40B4-BE49-F238E27FC236}">
                <a16:creationId xmlns:a16="http://schemas.microsoft.com/office/drawing/2014/main" id="{A36FE771-E18E-D9E9-D533-3EEA0A277C9C}"/>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B77208AA-88D6-FD9C-ACBC-8CEA1A25A610}"/>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EFCDCE4E-5515-A53D-0376-C388B4D0EFEE}"/>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7C322F51-97D5-8549-9685-CA88D8E2AC7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600777BC-D1D1-BF30-B01B-30245FBCFCA0}"/>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6D430E28-0688-6B8F-70FF-A67834694EF3}"/>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0B91ED75-DC9B-465F-9746-1264C051AF92}"/>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E182A77B-1589-19E6-50FB-76F98531B8C2}"/>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2097A0D5-A8A9-88FB-173C-F2540A831F1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7FAF7EB3-96E5-E808-D39E-A3F24FD58BF3}"/>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C5C7DF23-118E-664F-795F-184234731130}"/>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B9CCB8C4-E730-C8E4-1F40-DCC477150A1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6F45FBC3-5A66-FEC0-A103-02522379CA3D}"/>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A5ECC44B-A084-3535-A69D-BA18D9B94B54}"/>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en Beeld (S)">
    <p:spTree>
      <p:nvGrpSpPr>
        <p:cNvPr id="1" name=""/>
        <p:cNvGrpSpPr/>
        <p:nvPr/>
      </p:nvGrpSpPr>
      <p:grpSpPr>
        <a:xfrm>
          <a:off x="0" y="0"/>
          <a:ext cx="0" cy="0"/>
          <a:chOff x="0" y="0"/>
          <a:chExt cx="0" cy="0"/>
        </a:xfrm>
      </p:grpSpPr>
      <p:grpSp>
        <p:nvGrpSpPr>
          <p:cNvPr id="857" name="Group 4"/>
          <p:cNvGrpSpPr/>
          <p:nvPr/>
        </p:nvGrpSpPr>
        <p:grpSpPr>
          <a:xfrm>
            <a:off x="698501" y="5884314"/>
            <a:ext cx="1454912" cy="577167"/>
            <a:chOff x="0" y="0"/>
            <a:chExt cx="1454911" cy="577165"/>
          </a:xfrm>
        </p:grpSpPr>
        <p:sp>
          <p:nvSpPr>
            <p:cNvPr id="849"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850"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1"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2"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3"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854"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5"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6"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858" name="Rechthoek 221"/>
          <p:cNvSpPr/>
          <p:nvPr/>
        </p:nvSpPr>
        <p:spPr>
          <a:xfrm>
            <a:off x="7783149" y="0"/>
            <a:ext cx="4412523" cy="6858000"/>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859" name="Body Level One…"/>
          <p:cNvSpPr txBox="1">
            <a:spLocks noGrp="1"/>
          </p:cNvSpPr>
          <p:nvPr>
            <p:ph type="body" sz="half" idx="1" hasCustomPrompt="1"/>
          </p:nvPr>
        </p:nvSpPr>
        <p:spPr>
          <a:xfrm>
            <a:off x="7783149" y="0"/>
            <a:ext cx="4412523" cy="6858000"/>
          </a:xfrm>
          <a:prstGeom prst="rect">
            <a:avLst/>
          </a:prstGeom>
          <a:solidFill>
            <a:schemeClr val="accent6"/>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860" name="Tijdelijke aanduiding voor afbeelding 8"/>
          <p:cNvSpPr>
            <a:spLocks noGrp="1"/>
          </p:cNvSpPr>
          <p:nvPr>
            <p:ph type="pic" sz="half" idx="21"/>
          </p:nvPr>
        </p:nvSpPr>
        <p:spPr>
          <a:xfrm>
            <a:off x="7783149" y="1433"/>
            <a:ext cx="4408851" cy="6856567"/>
          </a:xfrm>
          <a:prstGeom prst="rect">
            <a:avLst/>
          </a:prstGeom>
          <a:solidFill>
            <a:srgbClr val="ED6842"/>
          </a:solidFill>
        </p:spPr>
        <p:txBody>
          <a:bodyPr lIns="91439" tIns="45719" rIns="91439" bIns="45719"/>
          <a:lstStyle/>
          <a:p>
            <a:r>
              <a:rPr lang="en-US"/>
              <a:t>Click icon to add picture</a:t>
            </a:r>
            <a:endParaRPr/>
          </a:p>
        </p:txBody>
      </p:sp>
      <p:sp>
        <p:nvSpPr>
          <p:cNvPr id="861" name="Plaats hier je titel"/>
          <p:cNvSpPr txBox="1">
            <a:spLocks noGrp="1"/>
          </p:cNvSpPr>
          <p:nvPr>
            <p:ph type="title" hasCustomPrompt="1"/>
          </p:nvPr>
        </p:nvSpPr>
        <p:spPr>
          <a:xfrm>
            <a:off x="705147" y="741499"/>
            <a:ext cx="6322009" cy="490401"/>
          </a:xfrm>
          <a:prstGeom prst="rect">
            <a:avLst/>
          </a:prstGeom>
        </p:spPr>
        <p:txBody>
          <a:bodyPr>
            <a:normAutofit/>
          </a:bodyPr>
          <a:lstStyle/>
          <a:p>
            <a:r>
              <a:t>Plaats hier je titel</a:t>
            </a:r>
          </a:p>
        </p:txBody>
      </p:sp>
      <p:sp>
        <p:nvSpPr>
          <p:cNvPr id="862" name="Tijdelijke aanduiding voor verticale tekst 2"/>
          <p:cNvSpPr>
            <a:spLocks noGrp="1"/>
          </p:cNvSpPr>
          <p:nvPr>
            <p:ph type="body" sz="half" idx="22" hasCustomPrompt="1"/>
          </p:nvPr>
        </p:nvSpPr>
        <p:spPr>
          <a:xfrm>
            <a:off x="705145" y="1591899"/>
            <a:ext cx="6321089" cy="4356465"/>
          </a:xfrm>
          <a:prstGeom prst="rect">
            <a:avLst/>
          </a:prstGeom>
        </p:spPr>
        <p:txBody>
          <a:bodyPr>
            <a:normAutofit/>
          </a:bodyPr>
          <a:lstStyle/>
          <a:p>
            <a:r>
              <a:t>Klik hier om een bullet te plaatsen.
Sub-bullets
Leestekst
Subtitel
Numerieke bullets
# Abc
# Bullets
Cursief
Alt. Subtitel</a:t>
            </a:r>
          </a:p>
        </p:txBody>
      </p:sp>
      <p:sp>
        <p:nvSpPr>
          <p:cNvPr id="863"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r>
              <a:rPr dirty="0">
                <a:solidFill>
                  <a:schemeClr val="tx1"/>
                </a:solidFill>
              </a:rPr>
              <a:t> </a:t>
            </a:r>
            <a:r>
              <a:rPr dirty="0" err="1">
                <a:solidFill>
                  <a:schemeClr val="tx1"/>
                </a:solidFill>
              </a:rPr>
              <a:t>en</a:t>
            </a:r>
            <a:r>
              <a:rPr dirty="0">
                <a:solidFill>
                  <a:schemeClr val="tx1"/>
                </a:solidFill>
              </a:rPr>
              <a:t> </a:t>
            </a:r>
            <a:r>
              <a:rPr dirty="0" err="1">
                <a:solidFill>
                  <a:schemeClr val="tx1"/>
                </a:solidFill>
              </a:rPr>
              <a:t>Beeld</a:t>
            </a:r>
            <a:r>
              <a:rPr dirty="0">
                <a:solidFill>
                  <a:schemeClr val="tx1"/>
                </a:solidFill>
              </a:rPr>
              <a:t> (S)</a:t>
            </a:r>
          </a:p>
        </p:txBody>
      </p:sp>
      <p:sp>
        <p:nvSpPr>
          <p:cNvPr id="864" name="Slide Number"/>
          <p:cNvSpPr txBox="1">
            <a:spLocks noGrp="1"/>
          </p:cNvSpPr>
          <p:nvPr>
            <p:ph type="sldNum" sz="quarter" idx="2"/>
          </p:nvPr>
        </p:nvSpPr>
        <p:spPr>
          <a:xfrm>
            <a:off x="11289785" y="6246130"/>
            <a:ext cx="182216" cy="172815"/>
          </a:xfrm>
          <a:prstGeom prst="rect">
            <a:avLst/>
          </a:prstGeom>
        </p:spPr>
        <p:txBody>
          <a:bodyPr/>
          <a:lstStyle>
            <a:lvl1pPr>
              <a:defRPr>
                <a:solidFill>
                  <a:srgbClr val="FFFFFF"/>
                </a:solidFill>
              </a:defRPr>
            </a:lvl1pPr>
          </a:lstStyle>
          <a:p>
            <a:fld id="{86CB4B4D-7CA3-9044-876B-883B54F8677D}" type="slidenum">
              <a:t>‹#›</a:t>
            </a:fld>
            <a:endParaRPr/>
          </a:p>
        </p:txBody>
      </p:sp>
      <p:grpSp>
        <p:nvGrpSpPr>
          <p:cNvPr id="2" name="Group 1">
            <a:extLst>
              <a:ext uri="{FF2B5EF4-FFF2-40B4-BE49-F238E27FC236}">
                <a16:creationId xmlns:a16="http://schemas.microsoft.com/office/drawing/2014/main" id="{8F3475FF-7B49-33A5-43E8-5CB1E3DF550A}"/>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BFCE9138-9B51-D6C3-16CB-C8FFE6A23A3D}"/>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517EB11E-E8E7-7802-BA36-72048B0F4FDF}"/>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8932D68C-51EC-D478-B53F-A0C367627EB5}"/>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ADCAF656-6013-7BB9-7B08-18D501C92DFD}"/>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1A6CAA51-C916-9486-C927-E975A90FC2F6}"/>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0E13218F-3A7A-4665-B26C-E19FA685B27F}"/>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C8CC34AF-6E73-71CD-568F-345C22A73640}"/>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F936027A-4181-71AF-8982-B571966F0B7F}"/>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9AAA6EB7-6AED-826F-E568-2AD6F2BC3C40}"/>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277C8293-DEA7-060C-4610-35CEAE293320}"/>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89B8ACCB-4B6B-B992-5AA0-AF431CFFBE09}"/>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2A483447-4624-442C-1BBF-43D984C3D7A1}"/>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E3257323-2D7C-D39A-FD2C-4691F848C8D3}"/>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rgbClr val="00A6D6"/>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Vlam</a:t>
            </a:r>
            <a:r>
              <a:rPr dirty="0">
                <a:solidFill>
                  <a:schemeClr val="tx1"/>
                </a:solidFill>
              </a:rPr>
              <a:t> </a:t>
            </a:r>
            <a:r>
              <a:rPr dirty="0" err="1">
                <a:solidFill>
                  <a:schemeClr val="tx1"/>
                </a:solidFill>
              </a:rPr>
              <a:t>Volledig</a:t>
            </a:r>
            <a:endParaRPr dirty="0">
              <a:solidFill>
                <a:schemeClr val="tx1"/>
              </a:solidFill>
            </a:endParaRP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grpSp>
        <p:nvGrpSpPr>
          <p:cNvPr id="2" name="Group 1">
            <a:extLst>
              <a:ext uri="{FF2B5EF4-FFF2-40B4-BE49-F238E27FC236}">
                <a16:creationId xmlns:a16="http://schemas.microsoft.com/office/drawing/2014/main" id="{ED984F7B-E29B-FAB8-7604-98947FE1747E}"/>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C1D9EF6E-2201-58BB-F48E-DB77A38AC4FA}"/>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51D6878F-962E-7B85-2734-CB6DFCA5C55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24D991C7-E7FC-1101-A057-F0FE1FFB6798}"/>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D555B84A-E2BD-B53F-A1AD-59596C2F92B3}"/>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1DCB3993-33DB-65D1-A206-8F66A3CC6535}"/>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2B038062-FC79-870C-024C-BF4E18736A48}"/>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1E54AC3-A29E-A82D-23BA-C29873B893E7}"/>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3D589313-A01B-E37B-F3FC-81498B4D3F83}"/>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9AADE2F5-4E71-8844-009A-BA2BC9FDC2B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3E64C5FA-2548-CBA5-4667-90D3E9884A3C}"/>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54E17D86-4CDE-128F-3570-C2CBB04DF93A}"/>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8760D94C-BCEF-EF37-6D92-AD17E00D70C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AB362044-982F-F9C9-E8F1-5FED3E9759C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2" name="Group 1">
            <a:extLst>
              <a:ext uri="{FF2B5EF4-FFF2-40B4-BE49-F238E27FC236}">
                <a16:creationId xmlns:a16="http://schemas.microsoft.com/office/drawing/2014/main" id="{974638DB-4D75-C52F-D973-00F96BB5AE7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F188DEEB-462A-400B-945C-B119D6BC4A0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E214E2D8-00F5-BD41-8254-E9EB286CD83D}"/>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7B540A62-6CD7-5CEE-8565-0F67CC63ACFF}"/>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1270AD90-1557-FAB5-E8ED-84B759A023F4}"/>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514718B0-3208-21D2-4289-01F3C7F153E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16992BD4-7A57-DD79-482B-A05929A6FBBA}"/>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B4FDA908-D7CD-C61E-F351-7BA991D1A422}"/>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866AE231-A45A-A3CD-CC92-8908740CA5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FCAEB9C1-439A-C549-4DA8-5B696827114F}"/>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C4BB8C6C-91CE-CD13-2382-8619C236B0EA}"/>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14717A4D-CC49-1EF2-2640-5AFFE205E437}"/>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6B34BE69-F28A-3F8A-347A-67DC745E64D2}"/>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3A0419C0-78F6-5BC9-BC95-9B67A80ED705}"/>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7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dirty="0"/>
              <a:t>  </a:t>
            </a:r>
            <a:endParaRPr lang="en-GB" dirty="0"/>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a:solidFill>
                  <a:schemeClr val="tx1"/>
                </a:solidFill>
              </a:rPr>
              <a:t>Logo (</a:t>
            </a:r>
            <a:r>
              <a:rPr dirty="0" err="1">
                <a:solidFill>
                  <a:schemeClr val="tx1"/>
                </a:solidFill>
              </a:rPr>
              <a:t>Animatie</a:t>
            </a:r>
            <a:r>
              <a:rPr dirty="0">
                <a:solidFill>
                  <a:schemeClr val="tx1"/>
                </a:solidFill>
              </a:rPr>
              <a:t>)</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grpSp>
        <p:nvGrpSpPr>
          <p:cNvPr id="3" name="Group 2">
            <a:extLst>
              <a:ext uri="{FF2B5EF4-FFF2-40B4-BE49-F238E27FC236}">
                <a16:creationId xmlns:a16="http://schemas.microsoft.com/office/drawing/2014/main" id="{308F687C-E692-08A1-9C97-39567F4D57D1}"/>
              </a:ext>
            </a:extLst>
          </p:cNvPr>
          <p:cNvGrpSpPr/>
          <p:nvPr userDrawn="1"/>
        </p:nvGrpSpPr>
        <p:grpSpPr>
          <a:xfrm>
            <a:off x="2982510" y="-1286712"/>
            <a:ext cx="6858001" cy="592943"/>
            <a:chOff x="2982510" y="-1286712"/>
            <a:chExt cx="6858001" cy="592943"/>
          </a:xfrm>
        </p:grpSpPr>
        <p:sp>
          <p:nvSpPr>
            <p:cNvPr id="23" name="Rechthoek 36"/>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34" name="Groep 8"/>
            <p:cNvGrpSpPr/>
            <p:nvPr/>
          </p:nvGrpSpPr>
          <p:grpSpPr>
            <a:xfrm>
              <a:off x="2982511" y="-1286711"/>
              <a:ext cx="6226976" cy="211382"/>
              <a:chOff x="0" y="0"/>
              <a:chExt cx="6226974" cy="211380"/>
            </a:xfrm>
          </p:grpSpPr>
          <p:sp>
            <p:nvSpPr>
              <p:cNvPr id="24" name="Rechthoek 6"/>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 name="Rechthoek 39">
              <a:extLst>
                <a:ext uri="{FF2B5EF4-FFF2-40B4-BE49-F238E27FC236}">
                  <a16:creationId xmlns:a16="http://schemas.microsoft.com/office/drawing/2014/main" id="{94BEEFB9-F383-6B51-AA5C-196B967278A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6" r:id="rId5"/>
    <p:sldLayoutId id="2147483657" r:id="rId6"/>
    <p:sldLayoutId id="2147483668" r:id="rId7"/>
    <p:sldLayoutId id="2147483669" r:id="rId8"/>
    <p:sldLayoutId id="2147483674" r:id="rId9"/>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2" name="Ondertitel 23"/>
          <p:cNvSpPr txBox="1">
            <a:spLocks noGrp="1"/>
          </p:cNvSpPr>
          <p:nvPr>
            <p:ph type="body" sz="quarter" idx="1"/>
          </p:nvPr>
        </p:nvSpPr>
        <p:spPr>
          <a:xfrm>
            <a:off x="698500" y="4883660"/>
            <a:ext cx="3729203" cy="248473"/>
          </a:xfrm>
          <a:prstGeom prst="rect">
            <a:avLst/>
          </a:prstGeom>
        </p:spPr>
        <p:txBody>
          <a:bodyPr/>
          <a:lstStyle/>
          <a:p>
            <a:r>
              <a:rPr lang="en-GB" dirty="0"/>
              <a:t>Y.J.E. Prencipe</a:t>
            </a:r>
            <a:endParaRPr dirty="0"/>
          </a:p>
        </p:txBody>
      </p:sp>
      <p:sp>
        <p:nvSpPr>
          <p:cNvPr id="3153" name="Tijdelijke aanduiding voor tekst 1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GB" dirty="0"/>
              <a:t>Future Fast Rotorcraft Progress Meeting 01 – 27/09/2023</a:t>
            </a:r>
            <a:endParaRPr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t> </a:t>
            </a:r>
          </a:p>
        </p:txBody>
      </p:sp>
      <p:pic>
        <p:nvPicPr>
          <p:cNvPr id="3" name="Picture 2" descr="A black helicopter with a black background&#10;&#10;Description automatically generated">
            <a:extLst>
              <a:ext uri="{FF2B5EF4-FFF2-40B4-BE49-F238E27FC236}">
                <a16:creationId xmlns:a16="http://schemas.microsoft.com/office/drawing/2014/main" id="{DAFA5224-2939-AC74-0716-EAD4F6B12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73" y="1416050"/>
            <a:ext cx="7162800" cy="4025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AE4314-21 Notes: Dynamics of </a:t>
            </a:r>
            <a:r>
              <a:rPr lang="es-ES" dirty="0" err="1"/>
              <a:t>Other</a:t>
            </a:r>
            <a:r>
              <a:rPr lang="es-ES" dirty="0"/>
              <a:t> Rotor </a:t>
            </a:r>
            <a:r>
              <a:rPr lang="es-ES" dirty="0" err="1"/>
              <a:t>Types</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5 Different rotor types are analysed:</a:t>
            </a:r>
          </a:p>
          <a:p>
            <a:pPr lvl="1"/>
            <a:r>
              <a:rPr lang="en-GB" dirty="0"/>
              <a:t>Central hinged, with spring, stiff</a:t>
            </a:r>
          </a:p>
          <a:p>
            <a:pPr lvl="1"/>
            <a:r>
              <a:rPr lang="en-GB" dirty="0"/>
              <a:t>Hinge offset, stiff</a:t>
            </a:r>
          </a:p>
          <a:p>
            <a:pPr lvl="1"/>
            <a:r>
              <a:rPr lang="en-GB" dirty="0"/>
              <a:t>Hinge offset, with spring, stiff</a:t>
            </a:r>
          </a:p>
          <a:p>
            <a:pPr lvl="1"/>
            <a:r>
              <a:rPr lang="en-GB" dirty="0"/>
              <a:t>Flexible blade</a:t>
            </a:r>
          </a:p>
          <a:p>
            <a:r>
              <a:rPr lang="en-GB" dirty="0"/>
              <a:t>Flapping dynamics and natural frequencies are analysed for all types</a:t>
            </a:r>
          </a:p>
          <a:p>
            <a:r>
              <a:rPr lang="en-GB" dirty="0"/>
              <a:t>Analysis of the motions of the fuselage with a rotational degree of freedom</a:t>
            </a:r>
          </a:p>
          <a:p>
            <a:pPr lvl="1"/>
            <a:r>
              <a:rPr lang="en-GB" dirty="0"/>
              <a:t>Flapping coefficients and pitch rate calculation</a:t>
            </a:r>
          </a:p>
          <a:p>
            <a:pPr lvl="1"/>
            <a:r>
              <a:rPr lang="en-GB" dirty="0"/>
              <a:t>Springs lead to better control performance </a:t>
            </a:r>
            <a:r>
              <a:rPr lang="en-GB" dirty="0">
                <a:sym typeface="Wingdings" panose="05000000000000000000" pitchFamily="2" charset="2"/>
              </a:rPr>
              <a:t> much better “control power”</a:t>
            </a:r>
            <a:endParaRPr lang="en-BE" dirty="0"/>
          </a:p>
        </p:txBody>
      </p:sp>
    </p:spTree>
    <p:extLst>
      <p:ext uri="{BB962C8B-B14F-4D97-AF65-F5344CB8AC3E}">
        <p14:creationId xmlns:p14="http://schemas.microsoft.com/office/powerpoint/2010/main" val="13288353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lstStyle/>
          <a:p>
            <a:pPr>
              <a:defRPr>
                <a:solidFill>
                  <a:schemeClr val="accent1"/>
                </a:solidFill>
              </a:defRPr>
            </a:pPr>
            <a:r>
              <a:rPr lang="en-GB" dirty="0"/>
              <a:t>Key Take-Aways </a:t>
            </a:r>
            <a:r>
              <a:rPr lang="es-ES" dirty="0" err="1"/>
              <a:t>Padfield</a:t>
            </a:r>
            <a:r>
              <a:rPr lang="es-ES" dirty="0"/>
              <a:t> FD</a:t>
            </a:r>
            <a:endParaRPr dirty="0">
              <a:solidFill>
                <a:srgbClr val="000000"/>
              </a:solidFill>
            </a:endParaRPr>
          </a:p>
        </p:txBody>
      </p:sp>
      <p:sp>
        <p:nvSpPr>
          <p:cNvPr id="316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7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346169562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err="1"/>
              <a:t>Padfield</a:t>
            </a:r>
            <a:r>
              <a:rPr lang="es-ES" dirty="0"/>
              <a:t>: </a:t>
            </a:r>
            <a:r>
              <a:rPr lang="es-ES" dirty="0" err="1"/>
              <a:t>Modelling</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Model selection Criteria </a:t>
            </a:r>
            <a:r>
              <a:rPr lang="en-GB" dirty="0">
                <a:sym typeface="Wingdings" panose="05000000000000000000" pitchFamily="2" charset="2"/>
              </a:rPr>
              <a:t> Level 2 seems good</a:t>
            </a:r>
          </a:p>
          <a:p>
            <a:pPr lvl="1"/>
            <a:r>
              <a:rPr lang="en-GB" dirty="0">
                <a:sym typeface="Wingdings" panose="05000000000000000000" pitchFamily="2" charset="2"/>
              </a:rPr>
              <a:t>Appropriate-High gain active flight control</a:t>
            </a:r>
          </a:p>
          <a:p>
            <a:pPr lvl="1"/>
            <a:r>
              <a:rPr lang="en-GB" dirty="0">
                <a:sym typeface="Wingdings" panose="05000000000000000000" pitchFamily="2" charset="2"/>
              </a:rPr>
              <a:t>3/6Dof  6 in final work</a:t>
            </a:r>
          </a:p>
          <a:p>
            <a:pPr lvl="1"/>
            <a:r>
              <a:rPr lang="en-GB" dirty="0">
                <a:sym typeface="Wingdings" panose="05000000000000000000" pitchFamily="2" charset="2"/>
              </a:rPr>
              <a:t>Lag  little contribution for ABC [Yuan, 2019]</a:t>
            </a:r>
          </a:p>
          <a:p>
            <a:pPr lvl="1"/>
            <a:r>
              <a:rPr lang="en-GB" dirty="0">
                <a:sym typeface="Wingdings" panose="05000000000000000000" pitchFamily="2" charset="2"/>
              </a:rPr>
              <a:t>Quasi-steady torsion </a:t>
            </a:r>
            <a:r>
              <a:rPr lang="en-GB" dirty="0" err="1">
                <a:sym typeface="Wingdings" panose="05000000000000000000" pitchFamily="2" charset="2"/>
              </a:rPr>
              <a:t>tbd</a:t>
            </a:r>
            <a:endParaRPr lang="en-GB" dirty="0">
              <a:sym typeface="Wingdings" panose="05000000000000000000" pitchFamily="2" charset="2"/>
            </a:endParaRPr>
          </a:p>
          <a:p>
            <a:pPr lvl="1"/>
            <a:endParaRPr lang="en-BE" dirty="0"/>
          </a:p>
        </p:txBody>
      </p:sp>
      <p:pic>
        <p:nvPicPr>
          <p:cNvPr id="5" name="Picture 4">
            <a:extLst>
              <a:ext uri="{FF2B5EF4-FFF2-40B4-BE49-F238E27FC236}">
                <a16:creationId xmlns:a16="http://schemas.microsoft.com/office/drawing/2014/main" id="{584FF58A-0F59-C04D-4834-759434DD5140}"/>
              </a:ext>
            </a:extLst>
          </p:cNvPr>
          <p:cNvPicPr>
            <a:picLocks noChangeAspect="1"/>
          </p:cNvPicPr>
          <p:nvPr/>
        </p:nvPicPr>
        <p:blipFill>
          <a:blip r:embed="rId2"/>
          <a:stretch>
            <a:fillRect/>
          </a:stretch>
        </p:blipFill>
        <p:spPr>
          <a:xfrm>
            <a:off x="3181611" y="288666"/>
            <a:ext cx="8311889" cy="5659698"/>
          </a:xfrm>
          <a:prstGeom prst="rect">
            <a:avLst/>
          </a:prstGeom>
        </p:spPr>
      </p:pic>
    </p:spTree>
    <p:extLst>
      <p:ext uri="{BB962C8B-B14F-4D97-AF65-F5344CB8AC3E}">
        <p14:creationId xmlns:p14="http://schemas.microsoft.com/office/powerpoint/2010/main" val="27911835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err="1"/>
              <a:t>Padfield</a:t>
            </a:r>
            <a:r>
              <a:rPr lang="es-ES" dirty="0"/>
              <a:t>: </a:t>
            </a:r>
            <a:r>
              <a:rPr lang="es-ES" dirty="0" err="1"/>
              <a:t>Flying</a:t>
            </a:r>
            <a:r>
              <a:rPr lang="es-ES" dirty="0"/>
              <a:t> </a:t>
            </a:r>
            <a:r>
              <a:rPr lang="es-ES" dirty="0" err="1"/>
              <a:t>Qualities</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Handling Quality Parameters:</a:t>
            </a:r>
          </a:p>
          <a:p>
            <a:pPr lvl="1"/>
            <a:r>
              <a:rPr lang="en-GB" dirty="0"/>
              <a:t>Quickness</a:t>
            </a:r>
          </a:p>
          <a:p>
            <a:pPr lvl="1"/>
            <a:r>
              <a:rPr lang="en-GB" dirty="0"/>
              <a:t>Bandwidth</a:t>
            </a:r>
          </a:p>
          <a:p>
            <a:pPr lvl="1"/>
            <a:r>
              <a:rPr lang="en-GB" dirty="0"/>
              <a:t>CAP</a:t>
            </a:r>
          </a:p>
          <a:p>
            <a:pPr lvl="1"/>
            <a:r>
              <a:rPr lang="en-GB" dirty="0"/>
              <a:t>Pitch </a:t>
            </a:r>
            <a:r>
              <a:rPr lang="en-GB" dirty="0" err="1"/>
              <a:t>dropback</a:t>
            </a:r>
            <a:r>
              <a:rPr lang="en-GB" dirty="0"/>
              <a:t> </a:t>
            </a:r>
          </a:p>
          <a:p>
            <a:endParaRPr lang="en-BE" dirty="0"/>
          </a:p>
        </p:txBody>
      </p:sp>
    </p:spTree>
    <p:extLst>
      <p:ext uri="{BB962C8B-B14F-4D97-AF65-F5344CB8AC3E}">
        <p14:creationId xmlns:p14="http://schemas.microsoft.com/office/powerpoint/2010/main" val="35366969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err="1"/>
              <a:t>Padfield</a:t>
            </a:r>
            <a:r>
              <a:rPr lang="es-ES" dirty="0"/>
              <a:t>: Control</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Some very good takeaways at p80-81</a:t>
            </a:r>
          </a:p>
          <a:p>
            <a:pPr lvl="1"/>
            <a:r>
              <a:rPr lang="en-GB" dirty="0"/>
              <a:t>Impurity of primary responses</a:t>
            </a:r>
          </a:p>
          <a:p>
            <a:pPr lvl="1"/>
            <a:r>
              <a:rPr lang="en-GB" dirty="0"/>
              <a:t>Strong cross-couplings</a:t>
            </a:r>
          </a:p>
          <a:p>
            <a:pPr lvl="1"/>
            <a:r>
              <a:rPr lang="en-GB" dirty="0"/>
              <a:t>Response degradation at flight envelope limits</a:t>
            </a:r>
          </a:p>
          <a:p>
            <a:pPr lvl="1"/>
            <a:r>
              <a:rPr lang="en-GB" dirty="0"/>
              <a:t>Poor stability</a:t>
            </a:r>
          </a:p>
          <a:p>
            <a:r>
              <a:rPr lang="en-GB" dirty="0"/>
              <a:t>Control actuator gain limited to 0.2 (p82)</a:t>
            </a:r>
          </a:p>
          <a:p>
            <a:r>
              <a:rPr lang="en-GB" dirty="0"/>
              <a:t>‘ACT’ (Active Control Technology) in helicopters</a:t>
            </a:r>
          </a:p>
          <a:p>
            <a:endParaRPr lang="en-BE" dirty="0"/>
          </a:p>
        </p:txBody>
      </p:sp>
    </p:spTree>
    <p:extLst>
      <p:ext uri="{BB962C8B-B14F-4D97-AF65-F5344CB8AC3E}">
        <p14:creationId xmlns:p14="http://schemas.microsoft.com/office/powerpoint/2010/main" val="240382742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lstStyle/>
          <a:p>
            <a:pPr>
              <a:defRPr>
                <a:solidFill>
                  <a:schemeClr val="accent1"/>
                </a:solidFill>
              </a:defRPr>
            </a:pPr>
            <a:r>
              <a:rPr lang="en-GB" dirty="0"/>
              <a:t>Helicopter Theory - Wayne Johnson</a:t>
            </a:r>
            <a:endParaRPr dirty="0">
              <a:solidFill>
                <a:srgbClr val="000000"/>
              </a:solidFill>
            </a:endParaRPr>
          </a:p>
        </p:txBody>
      </p:sp>
      <p:sp>
        <p:nvSpPr>
          <p:cNvPr id="316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7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Tree>
    <p:extLst>
      <p:ext uri="{BB962C8B-B14F-4D97-AF65-F5344CB8AC3E}">
        <p14:creationId xmlns:p14="http://schemas.microsoft.com/office/powerpoint/2010/main" val="171599046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Wayne Johnson: </a:t>
            </a:r>
            <a:r>
              <a:rPr lang="es-ES" dirty="0" err="1"/>
              <a:t>Modelling</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Overall very good book to read after the lecture notes, solidifies the ideas brought up in the notes, a lot more readable compared to Padfield</a:t>
            </a:r>
          </a:p>
          <a:p>
            <a:r>
              <a:rPr lang="en-GB" dirty="0"/>
              <a:t>Chapter 2 expands on several topics for blade element theory:</a:t>
            </a:r>
          </a:p>
          <a:p>
            <a:pPr lvl="1"/>
            <a:r>
              <a:rPr lang="en-GB" dirty="0"/>
              <a:t>Tip loss factor explanation (in the lecture notes a value of 0.97 is given, but not explained)</a:t>
            </a:r>
          </a:p>
          <a:p>
            <a:pPr lvl="1"/>
            <a:r>
              <a:rPr lang="en-GB" dirty="0"/>
              <a:t>Linear &amp; ideal blade twist effects</a:t>
            </a:r>
          </a:p>
          <a:p>
            <a:pPr lvl="1"/>
            <a:r>
              <a:rPr lang="en-GB" dirty="0"/>
              <a:t>Non-uniform inflow distributions (linear inflow)</a:t>
            </a:r>
          </a:p>
          <a:p>
            <a:pPr lvl="1"/>
            <a:r>
              <a:rPr lang="en-GB" dirty="0"/>
              <a:t>Root cutout (only has a very small effect]</a:t>
            </a:r>
          </a:p>
          <a:p>
            <a:pPr lvl="1"/>
            <a:r>
              <a:rPr lang="en-GB" dirty="0"/>
              <a:t>Equivalent solidity</a:t>
            </a:r>
          </a:p>
          <a:p>
            <a:pPr lvl="1"/>
            <a:r>
              <a:rPr lang="en-GB" dirty="0"/>
              <a:t>A comparison of results is given on p71</a:t>
            </a:r>
          </a:p>
          <a:p>
            <a:pPr lvl="1"/>
            <a:r>
              <a:rPr lang="en-GB" dirty="0"/>
              <a:t>Touches upon several other topics such as the ideal rotor concept, ideal rotor design, and vortex theory (maybe too in depth]</a:t>
            </a:r>
          </a:p>
        </p:txBody>
      </p:sp>
    </p:spTree>
    <p:extLst>
      <p:ext uri="{BB962C8B-B14F-4D97-AF65-F5344CB8AC3E}">
        <p14:creationId xmlns:p14="http://schemas.microsoft.com/office/powerpoint/2010/main" val="13243036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lstStyle/>
          <a:p>
            <a:pPr>
              <a:defRPr>
                <a:solidFill>
                  <a:schemeClr val="accent1"/>
                </a:solidFill>
              </a:defRPr>
            </a:pPr>
            <a:r>
              <a:rPr lang="en-GB" dirty="0"/>
              <a:t>NLR &amp; TUD Expectations</a:t>
            </a:r>
            <a:endParaRPr dirty="0">
              <a:solidFill>
                <a:srgbClr val="000000"/>
              </a:solidFill>
            </a:endParaRPr>
          </a:p>
        </p:txBody>
      </p:sp>
      <p:sp>
        <p:nvSpPr>
          <p:cNvPr id="316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7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Tree>
    <p:extLst>
      <p:ext uri="{BB962C8B-B14F-4D97-AF65-F5344CB8AC3E}">
        <p14:creationId xmlns:p14="http://schemas.microsoft.com/office/powerpoint/2010/main" val="348751683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NLR &amp; TUD: </a:t>
            </a:r>
            <a:r>
              <a:rPr lang="es-ES" dirty="0" err="1"/>
              <a:t>Expectations</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normAutofit lnSpcReduction="10000"/>
          </a:bodyPr>
          <a:lstStyle/>
          <a:p>
            <a:r>
              <a:rPr lang="en-GB" dirty="0"/>
              <a:t>NLR</a:t>
            </a:r>
          </a:p>
          <a:p>
            <a:pPr lvl="1"/>
            <a:r>
              <a:rPr lang="en-GB" dirty="0"/>
              <a:t>Modelling: Use their in-house non-linear FlightLab model</a:t>
            </a:r>
          </a:p>
          <a:p>
            <a:pPr marL="823912" lvl="5" indent="-285750">
              <a:buFont typeface="Arial" panose="020B0604020202020204" pitchFamily="34" charset="0"/>
              <a:buChar char="•"/>
            </a:pPr>
            <a:r>
              <a:rPr lang="en-GB" dirty="0"/>
              <a:t>they also have a non-linear X2 model</a:t>
            </a:r>
          </a:p>
          <a:p>
            <a:pPr marL="823912" lvl="5" indent="-285750">
              <a:buFont typeface="Arial" panose="020B0604020202020204" pitchFamily="34" charset="0"/>
              <a:buChar char="•"/>
            </a:pPr>
            <a:r>
              <a:rPr lang="en-GB" dirty="0"/>
              <a:t>Discussion is happening concerning if we are authorised to use the real model or X2 model</a:t>
            </a:r>
          </a:p>
          <a:p>
            <a:pPr lvl="1"/>
            <a:r>
              <a:rPr lang="en-GB" dirty="0"/>
              <a:t>Controller: High-level controller using control allocation (applied on the linear model]</a:t>
            </a:r>
          </a:p>
          <a:p>
            <a:pPr lvl="2"/>
            <a:r>
              <a:rPr lang="en-GB" dirty="0"/>
              <a:t>	-  make a trade-off of different control strategies suitable for the rotorcraft</a:t>
            </a:r>
          </a:p>
          <a:p>
            <a:pPr lvl="1"/>
            <a:r>
              <a:rPr lang="en-GB" dirty="0"/>
              <a:t>Handling Quality Analysis: Initial assessment during early design phase, identify applicable HQ assessment criteria to consider during early design of these rotorcraft types</a:t>
            </a:r>
          </a:p>
          <a:p>
            <a:r>
              <a:rPr lang="en-GB" dirty="0"/>
              <a:t>TUD</a:t>
            </a:r>
          </a:p>
          <a:p>
            <a:pPr lvl="1"/>
            <a:r>
              <a:rPr lang="en-GB" dirty="0"/>
              <a:t>Modelling: unclear </a:t>
            </a:r>
            <a:r>
              <a:rPr lang="en-GB" dirty="0">
                <a:sym typeface="Wingdings" panose="05000000000000000000" pitchFamily="2" charset="2"/>
              </a:rPr>
              <a:t> develop a Level 2 nonlinear model based on literature? </a:t>
            </a:r>
            <a:r>
              <a:rPr lang="en-GB" dirty="0">
                <a:highlight>
                  <a:srgbClr val="FFFF00"/>
                </a:highlight>
                <a:sym typeface="Wingdings" panose="05000000000000000000" pitchFamily="2" charset="2"/>
              </a:rPr>
              <a:t> Develop 6 DoF Compound Model</a:t>
            </a:r>
            <a:endParaRPr lang="en-GB" dirty="0">
              <a:highlight>
                <a:srgbClr val="FFFF00"/>
              </a:highlight>
            </a:endParaRPr>
          </a:p>
          <a:p>
            <a:pPr lvl="1"/>
            <a:r>
              <a:rPr lang="en-GB" dirty="0"/>
              <a:t>Controller: unclear </a:t>
            </a:r>
            <a:r>
              <a:rPr lang="en-GB" dirty="0">
                <a:sym typeface="Wingdings" panose="05000000000000000000" pitchFamily="2" charset="2"/>
              </a:rPr>
              <a:t> apply a nonlinear controller e.g. INCA, INDI, … ?  </a:t>
            </a:r>
            <a:r>
              <a:rPr lang="en-GB" dirty="0">
                <a:highlight>
                  <a:srgbClr val="FFFF00"/>
                </a:highlight>
                <a:sym typeface="Wingdings" panose="05000000000000000000" pitchFamily="2" charset="2"/>
              </a:rPr>
              <a:t>Do control allocation, simple controller</a:t>
            </a:r>
          </a:p>
          <a:p>
            <a:pPr lvl="1"/>
            <a:r>
              <a:rPr lang="en-GB" dirty="0">
                <a:sym typeface="Wingdings" panose="05000000000000000000" pitchFamily="2" charset="2"/>
              </a:rPr>
              <a:t>HQ Analysis: unclear  general assessment of HQ and identification of applicable HQ criteria?  </a:t>
            </a:r>
            <a:r>
              <a:rPr lang="en-GB" dirty="0">
                <a:highlight>
                  <a:srgbClr val="FFFF00"/>
                </a:highlight>
                <a:sym typeface="Wingdings" panose="05000000000000000000" pitchFamily="2" charset="2"/>
              </a:rPr>
              <a:t>this would be in-line with TUD </a:t>
            </a:r>
            <a:endParaRPr lang="en-BE" dirty="0">
              <a:highlight>
                <a:srgbClr val="FFFF00"/>
              </a:highlight>
            </a:endParaRPr>
          </a:p>
        </p:txBody>
      </p:sp>
    </p:spTree>
    <p:extLst>
      <p:ext uri="{BB962C8B-B14F-4D97-AF65-F5344CB8AC3E}">
        <p14:creationId xmlns:p14="http://schemas.microsoft.com/office/powerpoint/2010/main" val="37094738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NLR &amp; TUD: </a:t>
            </a:r>
            <a:r>
              <a:rPr lang="es-ES" dirty="0" err="1"/>
              <a:t>Proposed</a:t>
            </a:r>
            <a:r>
              <a:rPr lang="es-ES" dirty="0"/>
              <a:t> </a:t>
            </a:r>
            <a:r>
              <a:rPr lang="es-ES" dirty="0" err="1"/>
              <a:t>Solution</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Start with basics from NLR, expand upon this according to time available and TUD academic level</a:t>
            </a:r>
          </a:p>
          <a:p>
            <a:r>
              <a:rPr lang="en-GB" dirty="0"/>
              <a:t>Expansion possible on following topics:</a:t>
            </a:r>
          </a:p>
          <a:p>
            <a:pPr lvl="1"/>
            <a:r>
              <a:rPr lang="en-GB" dirty="0"/>
              <a:t>Flight Model Expansion</a:t>
            </a:r>
          </a:p>
          <a:p>
            <a:pPr lvl="1"/>
            <a:r>
              <a:rPr lang="en-GB" dirty="0"/>
              <a:t>Flight Controller Expansion based on Nonlinear X2 Model</a:t>
            </a:r>
          </a:p>
          <a:p>
            <a:endParaRPr lang="en-GB" dirty="0"/>
          </a:p>
          <a:p>
            <a:r>
              <a:rPr lang="en-GB" dirty="0">
                <a:highlight>
                  <a:srgbClr val="FFFF00"/>
                </a:highlight>
              </a:rPr>
              <a:t>Very important to have analytical mathematical understanding of the system</a:t>
            </a:r>
            <a:endParaRPr lang="en-BE" dirty="0">
              <a:highlight>
                <a:srgbClr val="FFFF00"/>
              </a:highlight>
            </a:endParaRPr>
          </a:p>
        </p:txBody>
      </p:sp>
    </p:spTree>
    <p:extLst>
      <p:ext uri="{BB962C8B-B14F-4D97-AF65-F5344CB8AC3E}">
        <p14:creationId xmlns:p14="http://schemas.microsoft.com/office/powerpoint/2010/main" val="24556915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GB" dirty="0"/>
              <a:t>Progress Overview Week 1-2</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lang="en-GB" dirty="0"/>
              <a:t>Review of </a:t>
            </a:r>
            <a:r>
              <a:rPr lang="es-ES" dirty="0"/>
              <a:t>AE4314-21 </a:t>
            </a:r>
            <a:r>
              <a:rPr lang="en-GB" dirty="0"/>
              <a:t>Lecture Notes</a:t>
            </a:r>
          </a:p>
          <a:p>
            <a:r>
              <a:rPr lang="en-GB" dirty="0"/>
              <a:t>Review of Padfield Introductory Tour </a:t>
            </a:r>
          </a:p>
          <a:p>
            <a:r>
              <a:rPr lang="en-GB" dirty="0"/>
              <a:t>Review of Helicopter Theory by Wayne Johnson</a:t>
            </a:r>
          </a:p>
          <a:p>
            <a:r>
              <a:rPr lang="en-GB" dirty="0"/>
              <a:t>TUD &amp; NLR Expectations</a:t>
            </a:r>
          </a:p>
          <a:p>
            <a:r>
              <a:rPr lang="en-GB" dirty="0"/>
              <a:t>Literature Review Progress</a:t>
            </a:r>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lstStyle/>
          <a:p>
            <a:pPr>
              <a:defRPr>
                <a:solidFill>
                  <a:schemeClr val="accent1"/>
                </a:solidFill>
              </a:defRPr>
            </a:pPr>
            <a:r>
              <a:rPr lang="en-GB" dirty="0"/>
              <a:t>Literature Review Progress</a:t>
            </a:r>
            <a:endParaRPr dirty="0">
              <a:solidFill>
                <a:srgbClr val="000000"/>
              </a:solidFill>
            </a:endParaRPr>
          </a:p>
        </p:txBody>
      </p:sp>
      <p:sp>
        <p:nvSpPr>
          <p:cNvPr id="316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7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20</a:t>
            </a:fld>
            <a:endParaRPr/>
          </a:p>
        </p:txBody>
      </p:sp>
    </p:spTree>
    <p:extLst>
      <p:ext uri="{BB962C8B-B14F-4D97-AF65-F5344CB8AC3E}">
        <p14:creationId xmlns:p14="http://schemas.microsoft.com/office/powerpoint/2010/main" val="111234474"/>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err="1"/>
              <a:t>Literature</a:t>
            </a:r>
            <a:r>
              <a:rPr lang="es-ES" dirty="0"/>
              <a:t> </a:t>
            </a:r>
            <a:r>
              <a:rPr lang="es-ES" dirty="0" err="1"/>
              <a:t>Review</a:t>
            </a:r>
            <a:r>
              <a:rPr lang="es-ES" dirty="0"/>
              <a:t> </a:t>
            </a:r>
            <a:r>
              <a:rPr lang="es-ES" dirty="0" err="1"/>
              <a:t>Progress</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See Word document</a:t>
            </a:r>
          </a:p>
          <a:p>
            <a:r>
              <a:rPr lang="en-GB" dirty="0"/>
              <a:t>General</a:t>
            </a:r>
          </a:p>
          <a:p>
            <a:pPr lvl="1"/>
            <a:r>
              <a:rPr lang="en-GB" dirty="0"/>
              <a:t>FVL program – FLRAA, FARA, ITEP</a:t>
            </a:r>
          </a:p>
          <a:p>
            <a:pPr lvl="1"/>
            <a:r>
              <a:rPr lang="en-GB" dirty="0"/>
              <a:t>History of coaxial rotor – pusher propeller compound designs(in progress)</a:t>
            </a:r>
          </a:p>
          <a:p>
            <a:r>
              <a:rPr lang="en-GB" dirty="0"/>
              <a:t>Design Aspects</a:t>
            </a:r>
          </a:p>
          <a:p>
            <a:pPr lvl="1"/>
            <a:r>
              <a:rPr lang="en-GB" dirty="0"/>
              <a:t>Coaxial Rotors and Pusher Propellers</a:t>
            </a:r>
          </a:p>
          <a:p>
            <a:pPr lvl="1"/>
            <a:r>
              <a:rPr lang="en-GB" dirty="0"/>
              <a:t>Compound Designs</a:t>
            </a:r>
          </a:p>
          <a:p>
            <a:pPr lvl="1"/>
            <a:r>
              <a:rPr lang="en-GB" dirty="0"/>
              <a:t>ABC Rotors</a:t>
            </a:r>
          </a:p>
          <a:p>
            <a:r>
              <a:rPr lang="en-GB" dirty="0"/>
              <a:t>Modelling</a:t>
            </a:r>
          </a:p>
          <a:p>
            <a:pPr lvl="1"/>
            <a:r>
              <a:rPr lang="en-GB" dirty="0"/>
              <a:t>Rotor </a:t>
            </a:r>
            <a:r>
              <a:rPr lang="en-GB" dirty="0" err="1"/>
              <a:t>thrust&amp;power</a:t>
            </a:r>
            <a:r>
              <a:rPr lang="en-GB" dirty="0"/>
              <a:t>	</a:t>
            </a:r>
          </a:p>
          <a:p>
            <a:pPr lvl="1"/>
            <a:r>
              <a:rPr lang="en-GB" dirty="0"/>
              <a:t>Inflow</a:t>
            </a:r>
          </a:p>
          <a:p>
            <a:pPr lvl="1"/>
            <a:r>
              <a:rPr lang="en-GB" dirty="0"/>
              <a:t>Flapping dynamics</a:t>
            </a:r>
          </a:p>
          <a:p>
            <a:pPr lvl="1"/>
            <a:endParaRPr lang="en-BE" dirty="0"/>
          </a:p>
        </p:txBody>
      </p:sp>
    </p:spTree>
    <p:extLst>
      <p:ext uri="{BB962C8B-B14F-4D97-AF65-F5344CB8AC3E}">
        <p14:creationId xmlns:p14="http://schemas.microsoft.com/office/powerpoint/2010/main" val="391362176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err="1"/>
              <a:t>Literature</a:t>
            </a:r>
            <a:r>
              <a:rPr lang="es-ES" dirty="0"/>
              <a:t> </a:t>
            </a:r>
            <a:r>
              <a:rPr lang="es-ES" dirty="0" err="1"/>
              <a:t>Review</a:t>
            </a:r>
            <a:r>
              <a:rPr lang="es-ES" dirty="0"/>
              <a:t> </a:t>
            </a:r>
            <a:r>
              <a:rPr lang="es-ES" dirty="0" err="1"/>
              <a:t>Progress</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pPr lvl="1"/>
            <a:r>
              <a:rPr lang="en-GB" dirty="0"/>
              <a:t>Propeller model</a:t>
            </a:r>
          </a:p>
          <a:p>
            <a:pPr lvl="1"/>
            <a:r>
              <a:rPr lang="en-GB" dirty="0"/>
              <a:t>Aerodynamic forces and moments</a:t>
            </a:r>
          </a:p>
          <a:p>
            <a:pPr lvl="1"/>
            <a:r>
              <a:rPr lang="en-GB" dirty="0"/>
              <a:t>Validation</a:t>
            </a:r>
          </a:p>
          <a:p>
            <a:r>
              <a:rPr lang="en-GB" dirty="0"/>
              <a:t>Control</a:t>
            </a:r>
          </a:p>
          <a:p>
            <a:pPr lvl="1"/>
            <a:r>
              <a:rPr lang="en-GB" dirty="0"/>
              <a:t>Trim analysis</a:t>
            </a:r>
          </a:p>
          <a:p>
            <a:pPr lvl="1"/>
            <a:r>
              <a:rPr lang="en-GB" dirty="0"/>
              <a:t>Architecture – inner vs outer loop schemes</a:t>
            </a:r>
          </a:p>
          <a:p>
            <a:pPr lvl="1"/>
            <a:r>
              <a:rPr lang="en-GB" dirty="0"/>
              <a:t>Linear and Nonlinear control methods</a:t>
            </a:r>
          </a:p>
          <a:p>
            <a:pPr lvl="1"/>
            <a:r>
              <a:rPr lang="en-GB" dirty="0"/>
              <a:t>Control allocation techniques</a:t>
            </a:r>
          </a:p>
          <a:p>
            <a:r>
              <a:rPr lang="en-GB" dirty="0"/>
              <a:t>Handling Qualities</a:t>
            </a:r>
          </a:p>
          <a:p>
            <a:pPr lvl="1"/>
            <a:r>
              <a:rPr lang="en-GB" dirty="0"/>
              <a:t>ADS-33E/F-PRF</a:t>
            </a:r>
          </a:p>
          <a:p>
            <a:pPr lvl="1"/>
            <a:r>
              <a:rPr lang="en-GB" dirty="0"/>
              <a:t>MTE Manoeuvres, Quantitative HQ metrics, validation</a:t>
            </a:r>
          </a:p>
          <a:p>
            <a:pPr lvl="1"/>
            <a:endParaRPr lang="en-BE" dirty="0"/>
          </a:p>
        </p:txBody>
      </p:sp>
    </p:spTree>
    <p:extLst>
      <p:ext uri="{BB962C8B-B14F-4D97-AF65-F5344CB8AC3E}">
        <p14:creationId xmlns:p14="http://schemas.microsoft.com/office/powerpoint/2010/main" val="145005383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lstStyle/>
          <a:p>
            <a:pPr>
              <a:defRPr>
                <a:solidFill>
                  <a:schemeClr val="accent1"/>
                </a:solidFill>
              </a:defRPr>
            </a:pPr>
            <a:r>
              <a:rPr lang="en-GB" dirty="0"/>
              <a:t>Thesis Timeline</a:t>
            </a:r>
            <a:endParaRPr dirty="0">
              <a:solidFill>
                <a:srgbClr val="000000"/>
              </a:solidFill>
            </a:endParaRPr>
          </a:p>
        </p:txBody>
      </p:sp>
      <p:sp>
        <p:nvSpPr>
          <p:cNvPr id="316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7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extLst>
      <p:ext uri="{BB962C8B-B14F-4D97-AF65-F5344CB8AC3E}">
        <p14:creationId xmlns:p14="http://schemas.microsoft.com/office/powerpoint/2010/main" val="385514331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err="1"/>
              <a:t>Thesis</a:t>
            </a:r>
            <a:r>
              <a:rPr lang="es-ES" dirty="0"/>
              <a:t> Timeline</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More detailed once proper project boundaries are established</a:t>
            </a:r>
          </a:p>
          <a:p>
            <a:r>
              <a:rPr lang="en-GB" dirty="0"/>
              <a:t>See Excel file</a:t>
            </a:r>
            <a:endParaRPr lang="en-BE" dirty="0"/>
          </a:p>
        </p:txBody>
      </p:sp>
    </p:spTree>
    <p:extLst>
      <p:ext uri="{BB962C8B-B14F-4D97-AF65-F5344CB8AC3E}">
        <p14:creationId xmlns:p14="http://schemas.microsoft.com/office/powerpoint/2010/main" val="91921768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dirty="0"/>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End of Presentation.</a:t>
            </a:r>
          </a:p>
        </p:txBody>
      </p:sp>
      <p:sp>
        <p:nvSpPr>
          <p:cNvPr id="34" name="Ondertitel 33">
            <a:extLst>
              <a:ext uri="{FF2B5EF4-FFF2-40B4-BE49-F238E27FC236}">
                <a16:creationId xmlns:a16="http://schemas.microsoft.com/office/drawing/2014/main" id="{55F2191D-2484-4649-8731-A1464E3FA455}"/>
              </a:ext>
            </a:extLst>
          </p:cNvPr>
          <p:cNvSpPr>
            <a:spLocks noGrp="1"/>
          </p:cNvSpPr>
          <p:nvPr>
            <p:ph type="subTitle" idx="1"/>
          </p:nvPr>
        </p:nvSpPr>
        <p:spPr/>
        <p:txBody>
          <a:bodyPr/>
          <a:lstStyle/>
          <a:p>
            <a:r>
              <a:rPr lang="nl-NL" dirty="0"/>
              <a:t>Ynias J.E. Prencipe</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spTree>
    <p:extLst>
      <p:ext uri="{BB962C8B-B14F-4D97-AF65-F5344CB8AC3E}">
        <p14:creationId xmlns:p14="http://schemas.microsoft.com/office/powerpoint/2010/main" val="10623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lstStyle/>
          <a:p>
            <a:pPr>
              <a:defRPr>
                <a:solidFill>
                  <a:schemeClr val="accent1"/>
                </a:solidFill>
              </a:defRPr>
            </a:pPr>
            <a:r>
              <a:rPr lang="en-GB" dirty="0"/>
              <a:t>Key Take-Aways </a:t>
            </a:r>
            <a:r>
              <a:rPr lang="es-ES" dirty="0"/>
              <a:t>AE4314-21 Notes</a:t>
            </a:r>
            <a:endParaRPr dirty="0">
              <a:solidFill>
                <a:srgbClr val="000000"/>
              </a:solidFill>
            </a:endParaRPr>
          </a:p>
        </p:txBody>
      </p:sp>
      <p:sp>
        <p:nvSpPr>
          <p:cNvPr id="316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7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 name="Titel 10"/>
          <p:cNvSpPr txBox="1">
            <a:spLocks noGrp="1"/>
          </p:cNvSpPr>
          <p:nvPr>
            <p:ph type="title"/>
          </p:nvPr>
        </p:nvSpPr>
        <p:spPr>
          <a:xfrm>
            <a:off x="705148" y="741499"/>
            <a:ext cx="6322008" cy="490401"/>
          </a:xfrm>
          <a:prstGeom prst="rect">
            <a:avLst/>
          </a:prstGeom>
        </p:spPr>
        <p:txBody>
          <a:bodyPr/>
          <a:lstStyle>
            <a:lvl1pPr defTabSz="850391">
              <a:tabLst>
                <a:tab pos="1155700" algn="l"/>
              </a:tabLst>
              <a:defRPr sz="2976"/>
            </a:lvl1pPr>
          </a:lstStyle>
          <a:p>
            <a:r>
              <a:rPr lang="es-ES" dirty="0"/>
              <a:t>AE4314-21 Notes: </a:t>
            </a:r>
            <a:r>
              <a:rPr lang="es-ES" dirty="0" err="1"/>
              <a:t>Overview</a:t>
            </a:r>
            <a:r>
              <a:rPr lang="es-ES" dirty="0"/>
              <a:t> </a:t>
            </a:r>
            <a:endParaRPr dirty="0"/>
          </a:p>
        </p:txBody>
      </p:sp>
      <p:sp>
        <p:nvSpPr>
          <p:cNvPr id="3177" name="Tijdelijke aanduiding voor verticale tekst 11"/>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pPr marL="285750" lvl="2" indent="-285750">
              <a:buFont typeface="Arial" panose="020B0604020202020204" pitchFamily="34" charset="0"/>
              <a:buChar char="•"/>
            </a:pPr>
            <a:r>
              <a:rPr lang="en-GB" dirty="0"/>
              <a:t>General Layout Helicopters</a:t>
            </a:r>
          </a:p>
          <a:p>
            <a:pPr marL="285750" lvl="2" indent="-285750">
              <a:buFont typeface="Arial" panose="020B0604020202020204" pitchFamily="34" charset="0"/>
              <a:buChar char="•"/>
            </a:pPr>
            <a:r>
              <a:rPr lang="en-GB" dirty="0"/>
              <a:t>Hover Performance</a:t>
            </a:r>
          </a:p>
          <a:p>
            <a:pPr marL="285750" lvl="2" indent="-285750">
              <a:buFont typeface="Arial" panose="020B0604020202020204" pitchFamily="34" charset="0"/>
              <a:buChar char="•"/>
            </a:pPr>
            <a:r>
              <a:rPr lang="en-GB" dirty="0"/>
              <a:t>Vertical Climb and Descent</a:t>
            </a:r>
          </a:p>
          <a:p>
            <a:pPr marL="285750" lvl="2" indent="-285750">
              <a:buFont typeface="Arial" panose="020B0604020202020204" pitchFamily="34" charset="0"/>
              <a:buChar char="•"/>
            </a:pPr>
            <a:r>
              <a:rPr lang="en-GB" dirty="0"/>
              <a:t>Forward Flight</a:t>
            </a:r>
          </a:p>
          <a:p>
            <a:pPr marL="285750" lvl="2" indent="-285750">
              <a:buFont typeface="Arial" panose="020B0604020202020204" pitchFamily="34" charset="0"/>
              <a:buChar char="•"/>
            </a:pPr>
            <a:r>
              <a:rPr lang="en-GB" dirty="0"/>
              <a:t>Take-Off and Landing</a:t>
            </a:r>
          </a:p>
          <a:p>
            <a:pPr marL="285750" lvl="2" indent="-285750">
              <a:buFont typeface="Arial" panose="020B0604020202020204" pitchFamily="34" charset="0"/>
              <a:buChar char="•"/>
            </a:pPr>
            <a:r>
              <a:rPr lang="en-GB" dirty="0"/>
              <a:t>Flapping Motions</a:t>
            </a:r>
          </a:p>
          <a:p>
            <a:pPr marL="285750" lvl="2" indent="-285750">
              <a:buFont typeface="Arial" panose="020B0604020202020204" pitchFamily="34" charset="0"/>
              <a:buChar char="•"/>
            </a:pPr>
            <a:r>
              <a:rPr lang="en-GB" dirty="0"/>
              <a:t>Equations of Motion</a:t>
            </a:r>
          </a:p>
          <a:p>
            <a:pPr marL="285750" lvl="2" indent="-285750">
              <a:buFont typeface="Arial" panose="020B0604020202020204" pitchFamily="34" charset="0"/>
              <a:buChar char="•"/>
            </a:pPr>
            <a:r>
              <a:rPr lang="en-GB" dirty="0"/>
              <a:t>Linearized EOMs</a:t>
            </a:r>
          </a:p>
          <a:p>
            <a:pPr marL="285750" lvl="2" indent="-285750">
              <a:buFont typeface="Arial" panose="020B0604020202020204" pitchFamily="34" charset="0"/>
              <a:buChar char="•"/>
            </a:pPr>
            <a:r>
              <a:rPr lang="en-GB" dirty="0"/>
              <a:t>Helicopter Trim</a:t>
            </a:r>
          </a:p>
          <a:p>
            <a:pPr marL="285750" lvl="2" indent="-285750">
              <a:buFont typeface="Arial" panose="020B0604020202020204" pitchFamily="34" charset="0"/>
              <a:buChar char="•"/>
            </a:pPr>
            <a:r>
              <a:rPr lang="en-GB" dirty="0"/>
              <a:t>Dynamics of Other Rotor Types</a:t>
            </a:r>
          </a:p>
          <a:p>
            <a:pPr lvl="2"/>
            <a:endParaRPr lang="en-GB" dirty="0"/>
          </a:p>
          <a:p>
            <a:pPr lvl="2"/>
            <a:r>
              <a:rPr lang="en-GB" dirty="0">
                <a:sym typeface="Wingdings" panose="05000000000000000000" pitchFamily="2" charset="2"/>
              </a:rPr>
              <a:t> </a:t>
            </a:r>
            <a:r>
              <a:rPr lang="en-GB" b="1" dirty="0">
                <a:sym typeface="Wingdings" panose="05000000000000000000" pitchFamily="2" charset="2"/>
              </a:rPr>
              <a:t>Mainly old but timeless literature describing the elementary dynamics and performance of helicopters</a:t>
            </a:r>
            <a:br>
              <a:rPr dirty="0"/>
            </a:br>
            <a:endParaRPr dirty="0"/>
          </a:p>
        </p:txBody>
      </p:sp>
      <p:sp>
        <p:nvSpPr>
          <p:cNvPr id="3178"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FFFFFF"/>
                </a:solidFill>
              </a:defRPr>
            </a:lvl1pPr>
          </a:lstStyle>
          <a:p>
            <a:r>
              <a:t>09-10-2020</a:t>
            </a:r>
          </a:p>
        </p:txBody>
      </p:sp>
      <p:sp>
        <p:nvSpPr>
          <p:cNvPr id="3179"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38591399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AE4314-21 Notes: </a:t>
            </a:r>
            <a:r>
              <a:rPr lang="es-ES" dirty="0" err="1"/>
              <a:t>Flapping</a:t>
            </a:r>
            <a:r>
              <a:rPr lang="es-ES" dirty="0"/>
              <a:t> </a:t>
            </a:r>
            <a:r>
              <a:rPr lang="es-ES" dirty="0" err="1"/>
              <a:t>Motions</a:t>
            </a:r>
            <a:r>
              <a:rPr lang="es-ES" dirty="0"/>
              <a:t> </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a:xfrm>
            <a:off x="698500" y="1591900"/>
            <a:ext cx="10773500" cy="4164131"/>
          </a:xfrm>
        </p:spPr>
        <p:txBody>
          <a:bodyPr>
            <a:normAutofit lnSpcReduction="10000"/>
          </a:bodyPr>
          <a:lstStyle/>
          <a:p>
            <a:r>
              <a:rPr lang="en-GB" dirty="0"/>
              <a:t>Assumptions</a:t>
            </a:r>
          </a:p>
          <a:p>
            <a:pPr lvl="1"/>
            <a:r>
              <a:rPr lang="en-GB" dirty="0"/>
              <a:t>Central flapping hinges without springs, infinitely stiff blades	</a:t>
            </a:r>
            <a:r>
              <a:rPr lang="en-GB" dirty="0">
                <a:sym typeface="Wingdings" panose="05000000000000000000" pitchFamily="2" charset="2"/>
              </a:rPr>
              <a:t> Solve</a:t>
            </a:r>
            <a:endParaRPr lang="en-GB" dirty="0"/>
          </a:p>
          <a:p>
            <a:pPr lvl="1"/>
            <a:r>
              <a:rPr lang="en-GB" dirty="0"/>
              <a:t>Rotor blades have no twist and constant chord			</a:t>
            </a:r>
            <a:r>
              <a:rPr lang="en-GB" dirty="0">
                <a:sym typeface="Wingdings" panose="05000000000000000000" pitchFamily="2" charset="2"/>
              </a:rPr>
              <a:t> Solve?</a:t>
            </a:r>
            <a:endParaRPr lang="en-GB" dirty="0"/>
          </a:p>
          <a:p>
            <a:pPr lvl="1"/>
            <a:r>
              <a:rPr lang="en-GB" dirty="0"/>
              <a:t>Flapping hinges are small such that linearisation is allowed	</a:t>
            </a:r>
            <a:r>
              <a:rPr lang="en-GB" dirty="0">
                <a:sym typeface="Wingdings" panose="05000000000000000000" pitchFamily="2" charset="2"/>
              </a:rPr>
              <a:t> OK?</a:t>
            </a:r>
            <a:endParaRPr lang="en-GB" dirty="0"/>
          </a:p>
          <a:p>
            <a:pPr lvl="1"/>
            <a:r>
              <a:rPr lang="en-GB" dirty="0"/>
              <a:t>Linear aerodynamics, stall effects not included			</a:t>
            </a:r>
            <a:r>
              <a:rPr lang="en-GB" dirty="0">
                <a:sym typeface="Wingdings" panose="05000000000000000000" pitchFamily="2" charset="2"/>
              </a:rPr>
              <a:t> OK?</a:t>
            </a:r>
          </a:p>
          <a:p>
            <a:r>
              <a:rPr lang="en-GB" dirty="0">
                <a:sym typeface="Wingdings" panose="05000000000000000000" pitchFamily="2" charset="2"/>
              </a:rPr>
              <a:t>Based on blade element theory</a:t>
            </a:r>
          </a:p>
          <a:p>
            <a:r>
              <a:rPr lang="en-GB" dirty="0">
                <a:sym typeface="Wingdings" panose="05000000000000000000" pitchFamily="2" charset="2"/>
              </a:rPr>
              <a:t>Main goal: Deriving the </a:t>
            </a:r>
            <a:r>
              <a:rPr lang="en-GB" b="1" dirty="0">
                <a:sym typeface="Wingdings" panose="05000000000000000000" pitchFamily="2" charset="2"/>
              </a:rPr>
              <a:t>flapping differential equation</a:t>
            </a:r>
            <a:r>
              <a:rPr lang="en-GB" dirty="0">
                <a:sym typeface="Wingdings" panose="05000000000000000000" pitchFamily="2" charset="2"/>
              </a:rPr>
              <a:t> describing the flapping angle motion</a:t>
            </a:r>
          </a:p>
          <a:p>
            <a:r>
              <a:rPr lang="en-GB" dirty="0"/>
              <a:t>Starting with normal flapping motion, expanded to:</a:t>
            </a:r>
          </a:p>
          <a:p>
            <a:pPr lvl="1"/>
            <a:r>
              <a:rPr lang="en-GB" dirty="0"/>
              <a:t>Flapping motion as caused by air turbulence</a:t>
            </a:r>
          </a:p>
          <a:p>
            <a:pPr lvl="1"/>
            <a:r>
              <a:rPr lang="en-GB" dirty="0"/>
              <a:t>Control plane having an angular velocity</a:t>
            </a:r>
          </a:p>
          <a:p>
            <a:r>
              <a:rPr lang="en-GB" dirty="0"/>
              <a:t>a0, a1 and b1 can be derived </a:t>
            </a:r>
            <a:r>
              <a:rPr lang="en-GB" dirty="0">
                <a:sym typeface="Wingdings" panose="05000000000000000000" pitchFamily="2" charset="2"/>
              </a:rPr>
              <a:t> </a:t>
            </a:r>
            <a:r>
              <a:rPr lang="en-GB" b="1" dirty="0">
                <a:sym typeface="Wingdings" panose="05000000000000000000" pitchFamily="2" charset="2"/>
              </a:rPr>
              <a:t>flapping coefficients</a:t>
            </a:r>
          </a:p>
          <a:p>
            <a:r>
              <a:rPr lang="en-GB" b="1" dirty="0">
                <a:sym typeface="Wingdings" panose="05000000000000000000" pitchFamily="2" charset="2"/>
              </a:rPr>
              <a:t> Provides good background for derivations in papers</a:t>
            </a:r>
            <a:endParaRPr lang="en-GB" dirty="0"/>
          </a:p>
          <a:p>
            <a:pPr lvl="1"/>
            <a:endParaRPr lang="en-BE" dirty="0"/>
          </a:p>
        </p:txBody>
      </p:sp>
    </p:spTree>
    <p:extLst>
      <p:ext uri="{BB962C8B-B14F-4D97-AF65-F5344CB8AC3E}">
        <p14:creationId xmlns:p14="http://schemas.microsoft.com/office/powerpoint/2010/main" val="37633303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AE4314-21 Notes: Equations of Motion</a:t>
            </a:r>
            <a:endParaRPr lang="en-BE"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a:xfrm>
                <a:off x="698500" y="1591900"/>
                <a:ext cx="10773500" cy="4356464"/>
              </a:xfrm>
            </p:spPr>
            <p:txBody>
              <a:bodyPr/>
              <a:lstStyle/>
              <a:p>
                <a:r>
                  <a:rPr lang="en-GB" dirty="0"/>
                  <a:t>Case: 1 rotational degree of freedom (pitch), prevented translation</a:t>
                </a:r>
              </a:p>
              <a:p>
                <a:r>
                  <a:rPr lang="en-GB" dirty="0"/>
                  <a:t>Assumptions:</a:t>
                </a:r>
              </a:p>
              <a:p>
                <a:pPr lvl="1"/>
                <a:r>
                  <a:rPr lang="en-GB" dirty="0"/>
                  <a:t>Origin in COG						</a:t>
                </a:r>
                <a:r>
                  <a:rPr lang="en-GB" dirty="0">
                    <a:sym typeface="Wingdings" panose="05000000000000000000" pitchFamily="2" charset="2"/>
                  </a:rPr>
                  <a:t> OK</a:t>
                </a:r>
                <a:endParaRPr lang="en-GB" dirty="0"/>
              </a:p>
              <a:p>
                <a:pPr lvl="1"/>
                <a:r>
                  <a:rPr lang="en-GB" dirty="0"/>
                  <a:t>Axes fixed to fuselage with conventional definitions	</a:t>
                </a:r>
                <a:r>
                  <a:rPr lang="en-GB" dirty="0">
                    <a:sym typeface="Wingdings" panose="05000000000000000000" pitchFamily="2" charset="2"/>
                  </a:rPr>
                  <a:t> OK</a:t>
                </a:r>
                <a:endParaRPr lang="en-GB" dirty="0"/>
              </a:p>
              <a:p>
                <a:pPr lvl="1"/>
                <a:r>
                  <a:rPr lang="en-GB" dirty="0"/>
                  <a:t>Mechanical axis of rotor coincides with Z-axis		</a:t>
                </a:r>
                <a:r>
                  <a:rPr lang="en-GB" dirty="0">
                    <a:sym typeface="Wingdings" panose="05000000000000000000" pitchFamily="2" charset="2"/>
                  </a:rPr>
                  <a:t> OK, as long as central flapping hinges without 								springs are considered , WHY?</a:t>
                </a:r>
              </a:p>
              <a:p>
                <a:pPr lvl="1"/>
                <a:r>
                  <a:rPr lang="en-GB" dirty="0">
                    <a:sym typeface="Wingdings" panose="05000000000000000000" pitchFamily="2" charset="2"/>
                  </a:rPr>
                  <a:t>In hover Z-axis points strictly in vertical direction, X &amp; Y in horizontal plane, therefore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sym typeface="Wingdings" panose="05000000000000000000" pitchFamily="2" charset="2"/>
                          </a:rPr>
                        </m:ctrlPr>
                      </m:sSubPr>
                      <m:e>
                        <m:r>
                          <a:rPr lang="en-GB" i="1" smtClean="0">
                            <a:latin typeface="Cambria Math" panose="02040503050406030204" pitchFamily="18" charset="0"/>
                            <a:ea typeface="Cambria Math" panose="02040503050406030204" pitchFamily="18" charset="0"/>
                            <a:sym typeface="Wingdings" panose="05000000000000000000" pitchFamily="2" charset="2"/>
                          </a:rPr>
                          <m:t>𝜃</m:t>
                        </m:r>
                      </m:e>
                      <m:sub>
                        <m:r>
                          <a:rPr lang="en-GB" b="0" i="1" smtClean="0">
                            <a:latin typeface="Cambria Math" panose="02040503050406030204" pitchFamily="18" charset="0"/>
                            <a:ea typeface="Cambria Math" panose="02040503050406030204" pitchFamily="18" charset="0"/>
                            <a:sym typeface="Wingdings" panose="05000000000000000000" pitchFamily="2" charset="2"/>
                          </a:rPr>
                          <m:t>𝑐</m:t>
                        </m:r>
                      </m:sub>
                    </m:sSub>
                    <m:r>
                      <a:rPr lang="en-GB" b="0" i="1" smtClean="0">
                        <a:latin typeface="Cambria Math" panose="02040503050406030204" pitchFamily="18" charset="0"/>
                        <a:ea typeface="Cambria Math" panose="02040503050406030204" pitchFamily="18" charset="0"/>
                        <a:sym typeface="Wingdings" panose="05000000000000000000" pitchFamily="2" charset="2"/>
                      </a:rPr>
                      <m:t>=0</m:t>
                    </m:r>
                  </m:oMath>
                </a14:m>
                <a:r>
                  <a:rPr lang="en-GB" dirty="0"/>
                  <a:t> in hover</a:t>
                </a:r>
                <a:br>
                  <a:rPr lang="en-GB" dirty="0"/>
                </a:br>
                <a:r>
                  <a:rPr lang="en-GB" dirty="0"/>
                  <a:t>								</a:t>
                </a:r>
                <a:r>
                  <a:rPr lang="en-GB" dirty="0">
                    <a:sym typeface="Wingdings" panose="05000000000000000000" pitchFamily="2" charset="2"/>
                  </a:rPr>
                  <a:t> OK</a:t>
                </a:r>
              </a:p>
              <a:p>
                <a:r>
                  <a:rPr lang="en-GB" dirty="0">
                    <a:sym typeface="Wingdings" panose="05000000000000000000" pitchFamily="2" charset="2"/>
                  </a:rPr>
                  <a:t>Pitch rate q can be computed in time</a:t>
                </a:r>
              </a:p>
              <a:p>
                <a:r>
                  <a:rPr lang="en-GB" dirty="0">
                    <a:sym typeface="Wingdings" panose="05000000000000000000" pitchFamily="2" charset="2"/>
                  </a:rPr>
                  <a:t>Conclusions:</a:t>
                </a:r>
              </a:p>
              <a:p>
                <a:pPr lvl="1"/>
                <a:r>
                  <a:rPr lang="en-GB" dirty="0">
                    <a:sym typeface="Wingdings" panose="05000000000000000000" pitchFamily="2" charset="2"/>
                  </a:rPr>
                  <a:t>Small control power, high sensitivity  unfavourable</a:t>
                </a:r>
                <a:endParaRPr lang="en-BE" dirty="0"/>
              </a:p>
            </p:txBody>
          </p:sp>
        </mc:Choice>
        <mc:Fallback xmlns="">
          <p:sp>
            <p:nvSpPr>
              <p:cNvPr id="3" name="Text Placeholder 2">
                <a:extLst>
                  <a:ext uri="{FF2B5EF4-FFF2-40B4-BE49-F238E27FC236}">
                    <a16:creationId xmlns:a16="http://schemas.microsoft.com/office/drawing/2014/main" id="{E112BC66-4A39-2A9F-8AAD-78C09372CDB5}"/>
                  </a:ext>
                </a:extLst>
              </p:cNvPr>
              <p:cNvSpPr>
                <a:spLocks noGrp="1" noRot="1" noChangeAspect="1" noMove="1" noResize="1" noEditPoints="1" noAdjustHandles="1" noChangeArrowheads="1" noChangeShapeType="1" noTextEdit="1"/>
              </p:cNvSpPr>
              <p:nvPr>
                <p:ph type="body" idx="1"/>
              </p:nvPr>
            </p:nvSpPr>
            <p:spPr>
              <a:xfrm>
                <a:off x="698500" y="1591900"/>
                <a:ext cx="10773500" cy="4356464"/>
              </a:xfrm>
              <a:blipFill>
                <a:blip r:embed="rId2"/>
                <a:stretch>
                  <a:fillRect l="-1075" t="-1958"/>
                </a:stretch>
              </a:blipFill>
            </p:spPr>
            <p:txBody>
              <a:bodyPr/>
              <a:lstStyle/>
              <a:p>
                <a:r>
                  <a:rPr lang="en-BE">
                    <a:noFill/>
                  </a:rPr>
                  <a:t> </a:t>
                </a:r>
              </a:p>
            </p:txBody>
          </p:sp>
        </mc:Fallback>
      </mc:AlternateContent>
    </p:spTree>
    <p:extLst>
      <p:ext uri="{BB962C8B-B14F-4D97-AF65-F5344CB8AC3E}">
        <p14:creationId xmlns:p14="http://schemas.microsoft.com/office/powerpoint/2010/main" val="95902371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AE4314-21 Notes: 3-DoF Equations of Motion</a:t>
            </a:r>
            <a:endParaRPr lang="en-BE"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Assumptions:</a:t>
                </a:r>
              </a:p>
              <a:p>
                <a:pPr lvl="1"/>
                <a:r>
                  <a:rPr lang="en-GB" dirty="0"/>
                  <a:t>Central flapping hinges without springs and stiff blade			</a:t>
                </a:r>
                <a:r>
                  <a:rPr lang="en-GB" dirty="0">
                    <a:sym typeface="Wingdings" panose="05000000000000000000" pitchFamily="2" charset="2"/>
                  </a:rPr>
                  <a:t> SOLVE</a:t>
                </a:r>
                <a:endParaRPr lang="en-GB" dirty="0"/>
              </a:p>
              <a:p>
                <a:pPr lvl="1"/>
                <a:r>
                  <a:rPr lang="en-GB" dirty="0"/>
                  <a:t>No coupling between flapping and feathering, no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3</m:t>
                        </m:r>
                      </m:sub>
                    </m:sSub>
                  </m:oMath>
                </a14:m>
                <a:r>
                  <a:rPr lang="en-GB" dirty="0"/>
                  <a:t>-effect 		</a:t>
                </a:r>
                <a:r>
                  <a:rPr lang="en-GB" dirty="0">
                    <a:sym typeface="Wingdings" panose="05000000000000000000" pitchFamily="2" charset="2"/>
                  </a:rPr>
                  <a:t> OK?</a:t>
                </a:r>
                <a:endParaRPr lang="en-GB" dirty="0"/>
              </a:p>
              <a:p>
                <a:pPr lvl="1"/>
                <a:r>
                  <a:rPr lang="en-GB" dirty="0"/>
                  <a:t>Blades with no twist and no taper						</a:t>
                </a:r>
                <a:r>
                  <a:rPr lang="en-GB" dirty="0">
                    <a:sym typeface="Wingdings" panose="05000000000000000000" pitchFamily="2" charset="2"/>
                  </a:rPr>
                  <a:t> SOLVE?</a:t>
                </a:r>
                <a:endParaRPr lang="en-GB" dirty="0"/>
              </a:p>
              <a:p>
                <a:pPr lvl="1"/>
                <a:r>
                  <a:rPr lang="en-GB" dirty="0"/>
                  <a:t>Small flapping angles, linear aerodynamics, no stall nor dynamic stall	</a:t>
                </a:r>
                <a:r>
                  <a:rPr lang="en-GB" dirty="0">
                    <a:sym typeface="Wingdings" panose="05000000000000000000" pitchFamily="2" charset="2"/>
                  </a:rPr>
                  <a:t> OK?</a:t>
                </a:r>
                <a:endParaRPr lang="en-GB" dirty="0"/>
              </a:p>
              <a:p>
                <a:pPr lvl="1"/>
                <a:r>
                  <a:rPr lang="en-GB" dirty="0"/>
                  <a:t>Induced velocity constant in complete rotor plane				</a:t>
                </a:r>
                <a:r>
                  <a:rPr lang="en-GB" dirty="0">
                    <a:sym typeface="Wingdings" panose="05000000000000000000" pitchFamily="2" charset="2"/>
                  </a:rPr>
                  <a:t> OK?</a:t>
                </a:r>
                <a:endParaRPr lang="en-GB" dirty="0"/>
              </a:p>
              <a:p>
                <a:pPr lvl="1"/>
                <a:r>
                  <a:rPr lang="en-GB" dirty="0"/>
                  <a:t>H-forces neglected </a:t>
                </a:r>
                <a:r>
                  <a:rPr lang="en-GB" dirty="0">
                    <a:sym typeface="Wingdings" panose="05000000000000000000" pitchFamily="2" charset="2"/>
                  </a:rPr>
                  <a:t> no Amer-effect, thrust T normal to tip path plane	 Add H-forces?</a:t>
                </a:r>
              </a:p>
              <a:p>
                <a:pPr lvl="1"/>
                <a:r>
                  <a:rPr lang="en-GB" dirty="0"/>
                  <a:t>Constant RPM engine							</a:t>
                </a:r>
                <a:r>
                  <a:rPr lang="en-GB" dirty="0">
                    <a:sym typeface="Wingdings" panose="05000000000000000000" pitchFamily="2" charset="2"/>
                  </a:rPr>
                  <a:t> OK</a:t>
                </a:r>
                <a:endParaRPr lang="en-GB" dirty="0"/>
              </a:p>
              <a:p>
                <a:pPr lvl="1"/>
                <a:r>
                  <a:rPr lang="en-GB" dirty="0"/>
                  <a:t>Homogeneous equation (initial oscillation) of flapping equation is neglected	</a:t>
                </a:r>
                <a:r>
                  <a:rPr lang="en-GB" dirty="0">
                    <a:sym typeface="Wingdings" panose="05000000000000000000" pitchFamily="2" charset="2"/>
                  </a:rPr>
                  <a:t> OK?</a:t>
                </a:r>
                <a:r>
                  <a:rPr lang="en-GB" dirty="0"/>
                  <a:t>	</a:t>
                </a:r>
              </a:p>
              <a:p>
                <a:pPr lvl="1"/>
                <a:r>
                  <a:rPr lang="en-GB" dirty="0"/>
                  <a:t>Coupling symmetrical and asymmetrical motions are neglected		</a:t>
                </a:r>
                <a:r>
                  <a:rPr lang="en-GB" dirty="0">
                    <a:sym typeface="Wingdings" panose="05000000000000000000" pitchFamily="2" charset="2"/>
                  </a:rPr>
                  <a:t> Only OK if </a:t>
                </a:r>
                <a:r>
                  <a:rPr lang="en-GB" dirty="0" err="1">
                    <a:sym typeface="Wingdings" panose="05000000000000000000" pitchFamily="2" charset="2"/>
                  </a:rPr>
                  <a:t>nat</a:t>
                </a:r>
                <a:r>
                  <a:rPr lang="en-GB" dirty="0">
                    <a:sym typeface="Wingdings" panose="05000000000000000000" pitchFamily="2" charset="2"/>
                  </a:rPr>
                  <a:t> </a:t>
                </a:r>
                <a:r>
                  <a:rPr lang="en-GB" dirty="0" err="1">
                    <a:sym typeface="Wingdings" panose="05000000000000000000" pitchFamily="2" charset="2"/>
                  </a:rPr>
                  <a:t>freq</a:t>
                </a:r>
                <a:r>
                  <a:rPr lang="en-GB" dirty="0">
                    <a:sym typeface="Wingdings" panose="05000000000000000000" pitchFamily="2" charset="2"/>
                  </a:rPr>
                  <a:t> is in resonance</a:t>
                </a:r>
                <a:endParaRPr lang="en-GB" dirty="0"/>
              </a:p>
              <a:p>
                <a:pPr lvl="1"/>
                <a:r>
                  <a:rPr lang="en-GB" dirty="0"/>
                  <a:t>No horizontal tailplane, no aerodynamic moments on fuselage		</a:t>
                </a:r>
                <a:r>
                  <a:rPr lang="en-GB" dirty="0">
                    <a:sym typeface="Wingdings" panose="05000000000000000000" pitchFamily="2" charset="2"/>
                  </a:rPr>
                  <a:t> SOLVE</a:t>
                </a:r>
                <a:endParaRPr lang="en-GB" dirty="0"/>
              </a:p>
              <a:p>
                <a:pPr lvl="1"/>
                <a:r>
                  <a:rPr lang="en-GB" dirty="0"/>
                  <a:t>Negative Z-axis goes through rotor hub and COG				</a:t>
                </a:r>
                <a:r>
                  <a:rPr lang="en-GB" dirty="0">
                    <a:sym typeface="Wingdings" panose="05000000000000000000" pitchFamily="2" charset="2"/>
                  </a:rPr>
                  <a:t> OK</a:t>
                </a:r>
                <a:endParaRPr lang="en-BE" dirty="0"/>
              </a:p>
            </p:txBody>
          </p:sp>
        </mc:Choice>
        <mc:Fallback xmlns="">
          <p:sp>
            <p:nvSpPr>
              <p:cNvPr id="3" name="Text Placeholder 2">
                <a:extLst>
                  <a:ext uri="{FF2B5EF4-FFF2-40B4-BE49-F238E27FC236}">
                    <a16:creationId xmlns:a16="http://schemas.microsoft.com/office/drawing/2014/main" id="{E112BC66-4A39-2A9F-8AAD-78C09372CDB5}"/>
                  </a:ext>
                </a:extLst>
              </p:cNvPr>
              <p:cNvSpPr>
                <a:spLocks noGrp="1" noRot="1" noChangeAspect="1" noMove="1" noResize="1" noEditPoints="1" noAdjustHandles="1" noChangeArrowheads="1" noChangeShapeType="1" noTextEdit="1"/>
              </p:cNvSpPr>
              <p:nvPr>
                <p:ph type="body" idx="1"/>
              </p:nvPr>
            </p:nvSpPr>
            <p:spPr>
              <a:blipFill>
                <a:blip r:embed="rId2"/>
                <a:stretch>
                  <a:fillRect l="-1075" t="-1958" b="-1818"/>
                </a:stretch>
              </a:blipFill>
            </p:spPr>
            <p:txBody>
              <a:bodyPr/>
              <a:lstStyle/>
              <a:p>
                <a:r>
                  <a:rPr lang="en-BE">
                    <a:noFill/>
                  </a:rPr>
                  <a:t> </a:t>
                </a:r>
              </a:p>
            </p:txBody>
          </p:sp>
        </mc:Fallback>
      </mc:AlternateContent>
    </p:spTree>
    <p:extLst>
      <p:ext uri="{BB962C8B-B14F-4D97-AF65-F5344CB8AC3E}">
        <p14:creationId xmlns:p14="http://schemas.microsoft.com/office/powerpoint/2010/main" val="39552454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AE4314-21 Notes: 3-DoF Equations of Motion</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Assumptions (2):</a:t>
            </a:r>
          </a:p>
          <a:p>
            <a:pPr lvl="1"/>
            <a:r>
              <a:rPr lang="en-GB" dirty="0"/>
              <a:t>Motions take place in plane of symmetry of helicopter </a:t>
            </a:r>
            <a:r>
              <a:rPr lang="en-GB" dirty="0">
                <a:sym typeface="Wingdings" panose="05000000000000000000" pitchFamily="2" charset="2"/>
              </a:rPr>
              <a:t> only moment of inertia about y-axis is important</a:t>
            </a:r>
            <a:br>
              <a:rPr lang="en-GB" dirty="0">
                <a:sym typeface="Wingdings" panose="05000000000000000000" pitchFamily="2" charset="2"/>
              </a:rPr>
            </a:br>
            <a:r>
              <a:rPr lang="en-GB" dirty="0">
                <a:sym typeface="Wingdings" panose="05000000000000000000" pitchFamily="2" charset="2"/>
              </a:rPr>
              <a:t>									 OK</a:t>
            </a:r>
          </a:p>
          <a:p>
            <a:r>
              <a:rPr lang="en-GB" dirty="0">
                <a:sym typeface="Wingdings" panose="05000000000000000000" pitchFamily="2" charset="2"/>
              </a:rPr>
              <a:t>A computation scheme for symmetrical motion simulation (heave, surge, pitch) is derived</a:t>
            </a:r>
          </a:p>
          <a:p>
            <a:pPr marL="0" indent="0">
              <a:buNone/>
            </a:pPr>
            <a:endParaRPr lang="en-GB" dirty="0">
              <a:sym typeface="Wingdings" panose="05000000000000000000" pitchFamily="2" charset="2"/>
            </a:endParaRPr>
          </a:p>
        </p:txBody>
      </p:sp>
      <p:pic>
        <p:nvPicPr>
          <p:cNvPr id="5" name="Picture 4">
            <a:extLst>
              <a:ext uri="{FF2B5EF4-FFF2-40B4-BE49-F238E27FC236}">
                <a16:creationId xmlns:a16="http://schemas.microsoft.com/office/drawing/2014/main" id="{77248D65-FD75-7C12-FCCE-665EF8085B73}"/>
              </a:ext>
            </a:extLst>
          </p:cNvPr>
          <p:cNvPicPr>
            <a:picLocks noChangeAspect="1"/>
          </p:cNvPicPr>
          <p:nvPr/>
        </p:nvPicPr>
        <p:blipFill>
          <a:blip r:embed="rId2"/>
          <a:stretch>
            <a:fillRect/>
          </a:stretch>
        </p:blipFill>
        <p:spPr>
          <a:xfrm>
            <a:off x="4051100" y="-451239"/>
            <a:ext cx="5556363" cy="6759603"/>
          </a:xfrm>
          <a:prstGeom prst="rect">
            <a:avLst/>
          </a:prstGeom>
        </p:spPr>
      </p:pic>
    </p:spTree>
    <p:extLst>
      <p:ext uri="{BB962C8B-B14F-4D97-AF65-F5344CB8AC3E}">
        <p14:creationId xmlns:p14="http://schemas.microsoft.com/office/powerpoint/2010/main" val="12721919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F936-8C18-5C02-50EF-80CEB063FFE3}"/>
              </a:ext>
            </a:extLst>
          </p:cNvPr>
          <p:cNvSpPr>
            <a:spLocks noGrp="1"/>
          </p:cNvSpPr>
          <p:nvPr>
            <p:ph type="title"/>
          </p:nvPr>
        </p:nvSpPr>
        <p:spPr/>
        <p:txBody>
          <a:bodyPr/>
          <a:lstStyle/>
          <a:p>
            <a:r>
              <a:rPr lang="es-ES" dirty="0"/>
              <a:t>AE4314-21 Notes: </a:t>
            </a:r>
            <a:r>
              <a:rPr lang="es-ES" dirty="0" err="1"/>
              <a:t>Trim</a:t>
            </a:r>
            <a:endParaRPr lang="en-BE" dirty="0"/>
          </a:p>
        </p:txBody>
      </p:sp>
      <p:sp>
        <p:nvSpPr>
          <p:cNvPr id="3" name="Text Placeholder 2">
            <a:extLst>
              <a:ext uri="{FF2B5EF4-FFF2-40B4-BE49-F238E27FC236}">
                <a16:creationId xmlns:a16="http://schemas.microsoft.com/office/drawing/2014/main" id="{E112BC66-4A39-2A9F-8AAD-78C09372CDB5}"/>
              </a:ext>
            </a:extLst>
          </p:cNvPr>
          <p:cNvSpPr>
            <a:spLocks noGrp="1"/>
          </p:cNvSpPr>
          <p:nvPr>
            <p:ph type="body" idx="1"/>
          </p:nvPr>
        </p:nvSpPr>
        <p:spPr/>
        <p:txBody>
          <a:bodyPr/>
          <a:lstStyle/>
          <a:p>
            <a:r>
              <a:rPr lang="en-GB" dirty="0"/>
              <a:t>Matrix system is derived in order to find collective and </a:t>
            </a:r>
            <a:r>
              <a:rPr lang="en-GB" dirty="0" err="1"/>
              <a:t>cylic</a:t>
            </a:r>
            <a:r>
              <a:rPr lang="en-GB" dirty="0"/>
              <a:t> angles for varying airspeeds</a:t>
            </a:r>
          </a:p>
          <a:p>
            <a:r>
              <a:rPr lang="en-GB" dirty="0"/>
              <a:t>The EOMs in symmetrical flight with corresponding assumptions was used to derive the matrix system </a:t>
            </a:r>
            <a:r>
              <a:rPr lang="en-GB" dirty="0">
                <a:sym typeface="Wingdings" panose="05000000000000000000" pitchFamily="2" charset="2"/>
              </a:rPr>
              <a:t> reduced to </a:t>
            </a:r>
            <a:r>
              <a:rPr lang="en-GB" b="1" dirty="0">
                <a:sym typeface="Wingdings" panose="05000000000000000000" pitchFamily="2" charset="2"/>
              </a:rPr>
              <a:t>equations of trim</a:t>
            </a:r>
          </a:p>
          <a:p>
            <a:r>
              <a:rPr lang="en-GB" dirty="0" err="1">
                <a:sym typeface="Wingdings" panose="05000000000000000000" pitchFamily="2" charset="2"/>
              </a:rPr>
              <a:t>Conlusions</a:t>
            </a:r>
            <a:r>
              <a:rPr lang="en-GB" dirty="0">
                <a:sym typeface="Wingdings" panose="05000000000000000000" pitchFamily="2" charset="2"/>
              </a:rPr>
              <a:t>:</a:t>
            </a:r>
          </a:p>
          <a:p>
            <a:pPr lvl="1"/>
            <a:r>
              <a:rPr lang="en-GB" dirty="0">
                <a:sym typeface="Wingdings" panose="05000000000000000000" pitchFamily="2" charset="2"/>
              </a:rPr>
              <a:t>Cyclic pitch is statically stable</a:t>
            </a:r>
          </a:p>
          <a:p>
            <a:pPr lvl="1"/>
            <a:r>
              <a:rPr lang="en-GB" dirty="0">
                <a:sym typeface="Wingdings" panose="05000000000000000000" pitchFamily="2" charset="2"/>
              </a:rPr>
              <a:t>Collective varies in same way as power required  engine regulation is often realized through mechanical coupling of gas and collective lever</a:t>
            </a:r>
          </a:p>
          <a:p>
            <a:r>
              <a:rPr lang="en-GB" dirty="0">
                <a:sym typeface="Wingdings" panose="05000000000000000000" pitchFamily="2" charset="2"/>
              </a:rPr>
              <a:t>Trim is an important aspect for analysing and comparing the contributions of lateral and longitudinal cyclic and collective in various helicopter configurations with or without various control schemes</a:t>
            </a:r>
            <a:endParaRPr lang="en-BE" dirty="0"/>
          </a:p>
        </p:txBody>
      </p:sp>
    </p:spTree>
    <p:extLst>
      <p:ext uri="{BB962C8B-B14F-4D97-AF65-F5344CB8AC3E}">
        <p14:creationId xmlns:p14="http://schemas.microsoft.com/office/powerpoint/2010/main" val="2695677519"/>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asic stramien Powerpoint (compact)" id="{A4594E41-FC70-45C1-AC3A-131FE841D67E}" vid="{9D4A310D-94BF-4CCD-8336-0701D5A41E3A}"/>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Giorgos Kontoes</DisplayName>
        <AccountId>732</AccountId>
        <AccountType/>
      </UserInfo>
      <UserInfo>
        <DisplayName>Storm de Kam</DisplayName>
        <AccountId>5007</AccountId>
        <AccountType/>
      </UserInfo>
      <UserInfo>
        <DisplayName>Anne Ploemen</DisplayName>
        <AccountId>6895</AccountId>
        <AccountType/>
      </UserInfo>
      <UserInfo>
        <DisplayName>Louise Nanninga</DisplayName>
        <AccountId>6896</AccountId>
        <AccountType/>
      </UserInfo>
      <UserInfo>
        <DisplayName>Tom Vreugdenhil</DisplayName>
        <AccountId>7011</AccountId>
        <AccountType/>
      </UserInfo>
      <UserInfo>
        <DisplayName>Elio Çinar San Segundo</DisplayName>
        <AccountId>7012</AccountId>
        <AccountType/>
      </UserInfo>
      <UserInfo>
        <DisplayName>Jelle Hilhorst</DisplayName>
        <AccountId>7013</AccountId>
        <AccountType/>
      </UserInfo>
      <UserInfo>
        <DisplayName>Pepijn van Kampen</DisplayName>
        <AccountId>7014</AccountId>
        <AccountType/>
      </UserInfo>
      <UserInfo>
        <DisplayName>Pornpawee Uliss</DisplayName>
        <AccountId>7015</AccountId>
        <AccountType/>
      </UserInfo>
      <UserInfo>
        <DisplayName>Lars Koolen</DisplayName>
        <AccountId>7421</AccountId>
        <AccountType/>
      </UserInfo>
      <UserInfo>
        <DisplayName>bart Wijnja</DisplayName>
        <AccountId>7422</AccountId>
        <AccountType/>
      </UserInfo>
    </SharedWithUsers>
  </documentManagement>
</p:properties>
</file>

<file path=customXml/itemProps1.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2.xml><?xml version="1.0" encoding="utf-8"?>
<ds:datastoreItem xmlns:ds="http://schemas.openxmlformats.org/officeDocument/2006/customXml" ds:itemID="{30B35286-4A3C-4A34-AFEE-A7C0A80D4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2EC280-D4BD-4A1A-ADA5-612003BA70F3}">
  <ds:schemaRefs>
    <ds:schemaRef ds:uri="4878a322-d110-404d-8591-8977e4f7768d"/>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0fee4eeb-e725-4e09-a2c6-b2e7e1963b2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TU Delft</Template>
  <TotalTime>4218</TotalTime>
  <Words>1310</Words>
  <Application>Microsoft Office PowerPoint</Application>
  <PresentationFormat>Widescreen</PresentationFormat>
  <Paragraphs>182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Cambria Math</vt:lpstr>
      <vt:lpstr>Helvetica</vt:lpstr>
      <vt:lpstr>Open Sans</vt:lpstr>
      <vt:lpstr>Open Sans Bold</vt:lpstr>
      <vt:lpstr>Roboto Slab Regular Regular</vt:lpstr>
      <vt:lpstr>Segoe UI</vt:lpstr>
      <vt:lpstr>Segoe UI Light</vt:lpstr>
      <vt:lpstr>Wingdings</vt:lpstr>
      <vt:lpstr>TU Delft</vt:lpstr>
      <vt:lpstr>PowerPoint Presentation</vt:lpstr>
      <vt:lpstr>Progress Overview Week 1-2</vt:lpstr>
      <vt:lpstr>PowerPoint Presentation</vt:lpstr>
      <vt:lpstr>AE4314-21 Notes: Overview </vt:lpstr>
      <vt:lpstr>AE4314-21 Notes: Flapping Motions </vt:lpstr>
      <vt:lpstr>AE4314-21 Notes: Equations of Motion</vt:lpstr>
      <vt:lpstr>AE4314-21 Notes: 3-DoF Equations of Motion</vt:lpstr>
      <vt:lpstr>AE4314-21 Notes: 3-DoF Equations of Motion</vt:lpstr>
      <vt:lpstr>AE4314-21 Notes: Trim</vt:lpstr>
      <vt:lpstr>AE4314-21 Notes: Dynamics of Other Rotor Types</vt:lpstr>
      <vt:lpstr>PowerPoint Presentation</vt:lpstr>
      <vt:lpstr>Padfield: Modelling</vt:lpstr>
      <vt:lpstr>Padfield: Flying Qualities</vt:lpstr>
      <vt:lpstr>Padfield: Control</vt:lpstr>
      <vt:lpstr>PowerPoint Presentation</vt:lpstr>
      <vt:lpstr>Wayne Johnson: Modelling</vt:lpstr>
      <vt:lpstr>PowerPoint Presentation</vt:lpstr>
      <vt:lpstr>NLR &amp; TUD: Expectations</vt:lpstr>
      <vt:lpstr>NLR &amp; TUD: Proposed Solution</vt:lpstr>
      <vt:lpstr>PowerPoint Presentation</vt:lpstr>
      <vt:lpstr>Literature Review Progress</vt:lpstr>
      <vt:lpstr>Literature Review Progress</vt:lpstr>
      <vt:lpstr>PowerPoint Presentation</vt:lpstr>
      <vt:lpstr>Thesis Timeline</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Prencipe Ynias</cp:lastModifiedBy>
  <cp:revision>9</cp:revision>
  <dcterms:created xsi:type="dcterms:W3CDTF">2022-11-25T13:24:58Z</dcterms:created>
  <dcterms:modified xsi:type="dcterms:W3CDTF">2023-09-28T08:05:42Z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