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305" r:id="rId5"/>
    <p:sldId id="314" r:id="rId6"/>
    <p:sldId id="327" r:id="rId7"/>
    <p:sldId id="328" r:id="rId8"/>
    <p:sldId id="320" r:id="rId9"/>
    <p:sldId id="329" r:id="rId10"/>
    <p:sldId id="330" r:id="rId11"/>
    <p:sldId id="331" r:id="rId12"/>
    <p:sldId id="317" r:id="rId13"/>
    <p:sldId id="332" r:id="rId14"/>
    <p:sldId id="324" r:id="rId15"/>
    <p:sldId id="333" r:id="rId16"/>
    <p:sldId id="334" r:id="rId17"/>
    <p:sldId id="335" r:id="rId18"/>
    <p:sldId id="336" r:id="rId19"/>
    <p:sldId id="304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65C65-D332-4E86-A328-DAA01BF9AD9A}">
          <p14:sldIdLst>
            <p14:sldId id="259"/>
            <p14:sldId id="260"/>
          </p14:sldIdLst>
        </p14:section>
        <p14:section name="General Literature" id="{1C747D42-FFDC-4B78-8173-C7BD56879C7B}">
          <p14:sldIdLst>
            <p14:sldId id="262"/>
            <p14:sldId id="305"/>
          </p14:sldIdLst>
        </p14:section>
        <p14:section name="Modelling" id="{55A21B5B-46A8-40D7-B21F-5A04F0B35EE4}">
          <p14:sldIdLst>
            <p14:sldId id="314"/>
            <p14:sldId id="327"/>
            <p14:sldId id="328"/>
          </p14:sldIdLst>
        </p14:section>
        <p14:section name="Control" id="{4C9891F8-87E8-4BE2-809A-B1188D51C7E2}">
          <p14:sldIdLst>
            <p14:sldId id="320"/>
            <p14:sldId id="329"/>
            <p14:sldId id="330"/>
            <p14:sldId id="331"/>
          </p14:sldIdLst>
        </p14:section>
        <p14:section name="Handling Qualities" id="{9B99B2C3-FE36-4278-B0A5-9E5BDF85DA63}">
          <p14:sldIdLst>
            <p14:sldId id="317"/>
            <p14:sldId id="332"/>
          </p14:sldIdLst>
        </p14:section>
        <p14:section name="Discussion Points" id="{7EE5C815-BC31-4273-86DF-82CF61072740}">
          <p14:sldIdLst>
            <p14:sldId id="324"/>
            <p14:sldId id="333"/>
            <p14:sldId id="334"/>
            <p14:sldId id="335"/>
            <p14:sldId id="336"/>
          </p14:sldIdLst>
        </p14:section>
        <p14:section name="Conclusion" id="{38D8BC85-4631-4B6F-8F21-A7AC12C13723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A27B-6CE9-D84E-9077-F9FC66A9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005FC-A05E-0B57-1A33-8CC0E71C8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CDC4-426C-9635-FE92-DDB1818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4A28-19AC-D2CD-4D67-1C2EE85A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8849-CC5F-978B-02B9-C88A850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195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B02A-14DB-618D-1591-7426434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C0EC-5D09-8A68-0337-53D5B758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D6C1-89AF-6C49-3E01-625E3770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5940-8F2F-8F2D-8091-44ADC8D9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7767-68D1-BAA5-153C-8597CC52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626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8E713-0D74-E5D7-F925-502DFDF1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AF45-BD61-7F09-9300-AC7169D5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6AE3-37C3-44C0-9A94-53BC3B02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48F2-E175-02BA-47E2-266E3576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0B80-899E-92A3-B42E-D842050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704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" y="1712684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2B50CF1-612F-C060-EC9D-11D21B0A179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0A00FF6-CF2E-9C2A-6E47-7461846707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A02188D-4998-43CD-0076-543F61F91DDA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9096AD9-435A-A381-1168-043019B3F567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31B3BAC-DFAD-C18F-11F6-C34B0F6F428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C97615D2-672A-6E37-99F7-D29DF5BBA43C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F726D08-0AE0-3061-1A51-78B17F76002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4E94B4F-C11D-FAA6-B761-279933488E6A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793567C8-7817-1917-669B-26910BF117D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68CFE164-AEC4-F225-A3AB-85E2458E8D2F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FF94B61B-9672-7610-94A4-D4279C9A0BD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AB3DC84-942B-F659-2230-5CFCA289482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B776954E-D2BD-79BD-A366-E25416C20758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98C886C4-644E-A055-5CF9-86E9D30D1D9B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52065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D0D04-A7B8-9871-63C5-D803E26CDE6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3542BCA-EFD5-214C-2C37-D7385725B694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1C02F91D-2B71-9D26-A257-FB0FA8A5FF46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2A5AC28-824F-EE92-6223-593D4D0675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3A002A4-98B6-C14D-E3F7-4F2E181F4617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56415D4F-04A3-9581-6C56-F02BA40059D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4ED131E9-9BE0-D1B5-FB9F-2347002CEE66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3EA0CC4E-22B9-454D-FA06-384E47D6717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B388D65F-61B5-CA19-F236-254639CD332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39CD43D-8F8E-F7AD-E5C9-CDCD32086E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25596DB7-661A-F05D-9529-DD78F35FCDAB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F975C06-57A0-A820-20F3-462C94B1E7C8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E6F685F0-DF6E-15F0-881D-F0F1EEF3EAD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7647FC8A-2B0B-7D35-8B33-2F0662F7D5F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34711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r>
              <a:t>Quote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6FE771-E18E-D9E9-D533-3EEA0A277C9C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B77208AA-88D6-FD9C-ACBC-8CEA1A25A610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EFCDCE4E-5515-A53D-0376-C388B4D0EFEE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7C322F51-97D5-8549-9685-CA88D8E2AC7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600777BC-D1D1-BF30-B01B-30245FBCFCA0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6D430E28-0688-6B8F-70FF-A67834694EF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B91ED75-DC9B-465F-9746-1264C051AF9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E182A77B-1589-19E6-50FB-76F98531B8C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097A0D5-A8A9-88FB-173C-F2540A831F17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7FAF7EB3-96E5-E808-D39E-A3F24FD58BF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5C7DF23-118E-664F-795F-18423473113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B9CCB8C4-E730-C8E4-1F40-DCC477150A1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6F45FBC3-5A66-FEC0-A103-02522379CA3D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5ECC44B-A084-3535-A69D-BA18D9B94B54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315904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en Beeld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84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58" name="Rechthoek 221"/>
          <p:cNvSpPr/>
          <p:nvPr/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60" name="Tijdelijke aanduiding voor afbeelding 8"/>
          <p:cNvSpPr>
            <a:spLocks noGrp="1"/>
          </p:cNvSpPr>
          <p:nvPr>
            <p:ph type="pic" sz="half" idx="21"/>
          </p:nvPr>
        </p:nvSpPr>
        <p:spPr>
          <a:xfrm>
            <a:off x="7783149" y="1433"/>
            <a:ext cx="4408851" cy="6856567"/>
          </a:xfrm>
          <a:prstGeom prst="rect">
            <a:avLst/>
          </a:prstGeom>
          <a:solidFill>
            <a:srgbClr val="ED6842"/>
          </a:solidFill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61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705147" y="741499"/>
            <a:ext cx="6322009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862" name="Tijdelijke aanduiding voor verticale tekst 2"/>
          <p:cNvSpPr>
            <a:spLocks noGrp="1"/>
          </p:cNvSpPr>
          <p:nvPr>
            <p:ph type="body" sz="half" idx="22" hasCustomPrompt="1"/>
          </p:nvPr>
        </p:nvSpPr>
        <p:spPr>
          <a:xfrm>
            <a:off x="705145" y="1591899"/>
            <a:ext cx="6321089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
Sub-bullets
Leestekst
Subtitel
Numerieke bullets
# Abc
# Bullets
Cursief
Alt. Subtitel</a:t>
            </a:r>
          </a:p>
        </p:txBody>
      </p:sp>
      <p:sp>
        <p:nvSpPr>
          <p:cNvPr id="863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Beeld</a:t>
            </a:r>
            <a:r>
              <a:rPr dirty="0">
                <a:solidFill>
                  <a:schemeClr val="tx1"/>
                </a:solidFill>
              </a:rPr>
              <a:t> (S)</a:t>
            </a:r>
          </a:p>
        </p:txBody>
      </p:sp>
      <p:sp>
        <p:nvSpPr>
          <p:cNvPr id="8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3475FF-7B49-33A5-43E8-5CB1E3DF550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BFCE9138-9B51-D6C3-16CB-C8FFE6A23A3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517EB11E-E8E7-7802-BA36-72048B0F4FD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932D68C-51EC-D478-B53F-A0C367627EB5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ADCAF656-6013-7BB9-7B08-18D501C92DF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1A6CAA51-C916-9486-C927-E975A90FC2F6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E13218F-3A7A-4665-B26C-E19FA685B27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C8CC34AF-6E73-71CD-568F-345C22A7364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F936027A-4181-71AF-8982-B571966F0B7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9AAA6EB7-6AED-826F-E568-2AD6F2BC3C4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277C8293-DEA7-060C-4610-35CEAE29332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9B8ACCB-4B6B-B992-5AA0-AF431CFFBE09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2A483447-4624-442C-1BBF-43D984C3D7A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3257323-2D7C-D39A-FD2C-4691F848C8D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36911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35F-9B9A-599B-01E9-96F8A710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451-F461-ACF2-3E50-E79B99BF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2388-D6C8-4C60-5EA1-D5DC028E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9F6B-2565-1C29-B7AB-8B215E80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E990-8DE6-180D-7173-7CCBB505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31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02F-27CA-DA7B-F879-0E74BC34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5D9B-BA5B-D5B3-4698-47F0657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0E4E-CB16-5188-A179-08D7E51C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8DFE-F444-C849-CA39-D243DE6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51D2-D6E9-2395-4280-37AB0727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68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3CBA-16A0-9EE8-0E5D-1E6D3B9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B531-AA11-D061-6D48-651618959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E223-E753-801E-4BEF-84AB65BD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52CFB-E60C-AD3C-5CDB-EF58A7A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3CAC-BA4A-AF83-6F37-BC232EF0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406D-9920-0C9C-9357-A87CDA5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08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293-D7FC-125A-4B36-AFFCF0E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D293-77E1-9F71-D675-C75B44CA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F7AC-EF68-56D1-B726-856D81A0C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B3C7-62B5-ABE0-38F6-B311D05C6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ED551-3697-D0E9-6A96-9E880CC6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6C990-8EB7-253B-EB84-5B0627E9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453E7-4FFC-DE7F-0E2B-D107A73F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001B4-338A-90A3-F993-D0B4EBE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787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241-C4A8-0C2F-E014-6A65A3D5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CBE83-DD7C-AEEF-0B0A-333B6FF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4E034-525C-3A34-64ED-29DCC69B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A711-11DB-37E5-3D49-FD67F1D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74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512F-7E5D-C119-5655-C960A5F5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30482-0F05-4A73-3E6F-FCC5D854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33CD1-0BE3-E4A8-804E-7A6EA20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22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10B2-1DE8-0D29-5CFF-B364B3E2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BDA1-1C0B-226A-993A-90721432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6E1A-7583-6EB9-2A02-064600CF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B84B-A0B2-4764-B861-E640438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1933-BF5C-16C3-1803-123DFD4B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ED7C-E613-5025-36B9-18EFFD5A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54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8978-AC22-FE8D-119E-1BE4F921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7E090-F0B1-DD71-A878-168BAFA56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2D22D-DECB-3F7F-5ACF-6858FB1CF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48B3D-E8E4-97D5-220B-485D57F7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083B2-FFCA-73DF-2579-19F64090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66FD-8837-33F7-DAE6-F90BBBF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57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BAD76-1D01-C3D5-D5E4-87BE1D22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CFC2-9D2E-3614-DF70-CD6773DA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5335-9FE8-7353-3AED-3D658972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D6C6-3F0D-4558-82CE-25C05465A50C}" type="datetimeFigureOut">
              <a:rPr lang="en-BE" smtClean="0"/>
              <a:t>11/10/2023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D4F6-36AC-882F-1502-9B0EB6DB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95FD-7D6A-2A1A-2AE6-63335251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1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GB" dirty="0"/>
              <a:t>Y.J.E. Prencipe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GB" dirty="0"/>
              <a:t>Future Fast Rotorcraft Progress Meeting 02 – 11/10/2023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pic>
        <p:nvPicPr>
          <p:cNvPr id="3" name="Picture 2" descr="A black helicopter with a black background&#10;&#10;Description automatically generated">
            <a:extLst>
              <a:ext uri="{FF2B5EF4-FFF2-40B4-BE49-F238E27FC236}">
                <a16:creationId xmlns:a16="http://schemas.microsoft.com/office/drawing/2014/main" id="{DAFA5224-2939-AC74-0716-EAD4F6B1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73" y="1416050"/>
            <a:ext cx="7162800" cy="402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/>
              <a:t>Control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Control allocation </a:t>
            </a:r>
          </a:p>
          <a:p>
            <a:pPr marL="742950" lvl="3" indent="-285750"/>
            <a:r>
              <a:rPr lang="en-GB" dirty="0"/>
              <a:t>Ganging, optimization based (PI, WPI, GPI), DCA, </a:t>
            </a:r>
            <a:r>
              <a:rPr lang="en-GB" dirty="0" err="1"/>
              <a:t>DynCA</a:t>
            </a:r>
            <a:r>
              <a:rPr lang="en-GB" dirty="0"/>
              <a:t>, daisy chaining, INCA</a:t>
            </a:r>
          </a:p>
          <a:p>
            <a:pPr marL="742950" lvl="3" indent="-285750"/>
            <a:r>
              <a:rPr lang="en-GB" dirty="0"/>
              <a:t>Points of attention, command filtering, rate and position constraints incorporation</a:t>
            </a:r>
          </a:p>
          <a:p>
            <a:pPr marL="285750" lvl="2" indent="-285750"/>
            <a:r>
              <a:rPr lang="en-GB" dirty="0"/>
              <a:t>Control strategies – whisper mode, differential controls, response types (including FW types for high speed), rotor RPM controller</a:t>
            </a:r>
          </a:p>
          <a:p>
            <a:pPr marL="285750" lvl="2" indent="-285750"/>
            <a:r>
              <a:rPr lang="en-GB" dirty="0"/>
              <a:t>EMF – very promising, more in depth study, basic steps, implicit vs explicit, architecture, command delays, LQR</a:t>
            </a:r>
          </a:p>
          <a:p>
            <a:pPr marL="742950" lvl="3" indent="-285750"/>
            <a:r>
              <a:rPr lang="en-GB" dirty="0"/>
              <a:t>Mostly handy because its based on ‘ideal’ model which is based on desired HQ aspects, and can be changed quite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112500" y="6246130"/>
            <a:ext cx="359501" cy="1419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7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/>
              <a:t>Control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/>
            <a:r>
              <a:rPr lang="en-GB" dirty="0"/>
              <a:t>Model predictive control (basic)</a:t>
            </a:r>
          </a:p>
          <a:p>
            <a:pPr marL="285750" lvl="2" indent="-285750"/>
            <a:r>
              <a:rPr lang="en-GB" dirty="0"/>
              <a:t>Dynamic Inversion – also promising, mostly used for outer loop, needs control derivatives </a:t>
            </a:r>
            <a:r>
              <a:rPr lang="en-GB" dirty="0" err="1"/>
              <a:t>tho</a:t>
            </a:r>
            <a:r>
              <a:rPr lang="en-GB" dirty="0"/>
              <a:t> (various methods of finding these), slightly less robust than EMF</a:t>
            </a:r>
          </a:p>
          <a:p>
            <a:pPr marL="285750" lvl="2" indent="-285750"/>
            <a:r>
              <a:rPr lang="en-GB" dirty="0"/>
              <a:t>LQR basics – ‘optimal’ gain calculation method that can be used to solve gains in e.g. EMF-based control systems</a:t>
            </a:r>
          </a:p>
          <a:p>
            <a:pPr marL="285750" lvl="2" indent="-285750"/>
            <a:r>
              <a:rPr lang="en-GB" dirty="0"/>
              <a:t>Robust control methods – L2/H2/</a:t>
            </a:r>
            <a:r>
              <a:rPr lang="en-GB" dirty="0" err="1"/>
              <a:t>Hinf</a:t>
            </a:r>
            <a:r>
              <a:rPr lang="en-GB" dirty="0"/>
              <a:t>/H1 (very basic study, just 1 section in 1 paper)</a:t>
            </a:r>
          </a:p>
          <a:p>
            <a:pPr marL="285750" lvl="2" indent="-285750"/>
            <a:r>
              <a:rPr lang="en-GB" dirty="0"/>
              <a:t>Response types – more in depth (but still not complete) look at which are used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0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Handling Qualities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29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5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Qualities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ADS-33E/F, SAE AS94900, MIL-STD-1797B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[Berger, </a:t>
            </a:r>
            <a:r>
              <a:rPr lang="en-GB" dirty="0" err="1"/>
              <a:t>Blanken</a:t>
            </a:r>
            <a:r>
              <a:rPr lang="en-GB" dirty="0"/>
              <a:t>, 2022] used Attitude capture and hold, sum-of-sines tracking, break turns, and high-speed acceleration/deceleration, in piloted flight simulation at the NASA Ames VMS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Conduit (NLR uses it, I have slides)</a:t>
            </a:r>
          </a:p>
          <a:p>
            <a:pPr marL="742950" lvl="3" indent="-285750"/>
            <a:r>
              <a:rPr lang="en-GB" dirty="0"/>
              <a:t>Tier 1 specs – key requirements, enforced</a:t>
            </a:r>
          </a:p>
          <a:p>
            <a:pPr marL="742950" lvl="3" indent="-285750"/>
            <a:r>
              <a:rPr lang="en-GB" dirty="0"/>
              <a:t>Tier 2 specs – ‘check only’, more relaxed GM &amp; PM, some FW HQ </a:t>
            </a:r>
            <a:r>
              <a:rPr lang="en-GB" dirty="0" err="1"/>
              <a:t>req’s</a:t>
            </a:r>
            <a:r>
              <a:rPr lang="en-GB" dirty="0"/>
              <a:t> from MIL-STD-1797B CAT A CLASS I can be used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Discussion Points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87100" y="6246130"/>
            <a:ext cx="384901" cy="1927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Discussion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Piloted flight experiments at SIMONA?</a:t>
            </a:r>
          </a:p>
          <a:p>
            <a:pPr marL="742950" lvl="3" indent="-285750"/>
            <a:r>
              <a:rPr lang="en-GB" dirty="0"/>
              <a:t>Increases workload (to what extent?, how many extra weeks?)</a:t>
            </a:r>
          </a:p>
          <a:p>
            <a:pPr marL="742950" lvl="3" indent="-285750"/>
            <a:r>
              <a:rPr lang="en-GB" dirty="0"/>
              <a:t>Good (and fun) way to check subjective handling quality (cooper harper) of controller in action</a:t>
            </a:r>
          </a:p>
          <a:p>
            <a:pPr marL="742950" lvl="3" indent="-285750"/>
            <a:r>
              <a:rPr lang="en-GB" dirty="0"/>
              <a:t>Would be a good opportunity to invite helicopter test pilots – career in flight test (EFT, NLR, …)</a:t>
            </a:r>
          </a:p>
          <a:p>
            <a:pPr marL="285750" lvl="2" indent="-285750"/>
            <a:r>
              <a:rPr lang="en-GB" dirty="0"/>
              <a:t>Access to VTOL papers</a:t>
            </a:r>
          </a:p>
          <a:p>
            <a:pPr marL="742950" lvl="3" indent="-285750"/>
            <a:r>
              <a:rPr lang="en-GB" sz="1600" dirty="0" err="1"/>
              <a:t>Klyde</a:t>
            </a:r>
            <a:r>
              <a:rPr lang="en-GB" sz="1600" dirty="0"/>
              <a:t> D.H. "Piloted simulation evaluation of attitude capture and hold MTEs for the assessment of high-speed handling qualities"</a:t>
            </a:r>
          </a:p>
          <a:p>
            <a:pPr marL="742950" lvl="3" indent="-285750"/>
            <a:r>
              <a:rPr lang="en-GB" sz="1600" dirty="0"/>
              <a:t>Xin H. "Further development and piloted simulation evaluation of the break turn ads-33 mission task element"</a:t>
            </a:r>
          </a:p>
          <a:p>
            <a:pPr marL="742950" lvl="3" indent="-285750"/>
            <a:r>
              <a:rPr lang="en-GB" sz="1600" dirty="0"/>
              <a:t>Brewer R.L. "Further development and evaluation of a new high-speed acceleration/deceleration ads-33 mission task element"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61700" y="6246131"/>
            <a:ext cx="4103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55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Discussion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Change in 2 weeks off </a:t>
            </a:r>
          </a:p>
          <a:p>
            <a:pPr marL="742950" lvl="3" indent="-285750"/>
            <a:r>
              <a:rPr lang="en-GB" sz="1400" dirty="0"/>
              <a:t>Allowed to course Electronic Circuits, exam 02/11, practical 23/10 &amp; 30/11</a:t>
            </a:r>
          </a:p>
          <a:p>
            <a:pPr marL="742950" lvl="3" indent="-285750"/>
            <a:r>
              <a:rPr lang="en-GB" sz="1400" dirty="0"/>
              <a:t>Aircraft noise has regulation that I can do the ‘old’ exam (noise &amp; emissions) @ 06/11</a:t>
            </a:r>
          </a:p>
          <a:p>
            <a:pPr marL="457200" lvl="3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2 weeks off 23/10 – 06/11	(~1 week shift to the front)</a:t>
            </a:r>
            <a:endParaRPr lang="en-GB" sz="1400" dirty="0"/>
          </a:p>
          <a:p>
            <a:pPr marL="742950" lvl="3" indent="-285750"/>
            <a:r>
              <a:rPr lang="en-GB" sz="1400" dirty="0"/>
              <a:t>Meeting would continue 25/10</a:t>
            </a:r>
          </a:p>
          <a:p>
            <a:pPr marL="285750" lvl="2" indent="-285750"/>
            <a:r>
              <a:rPr lang="en-GB" sz="1600" dirty="0"/>
              <a:t>How deep to go into certain topics before writing?</a:t>
            </a:r>
          </a:p>
          <a:p>
            <a:pPr marL="285750" lvl="2" indent="-285750"/>
            <a:r>
              <a:rPr lang="en-GB" sz="1600" dirty="0"/>
              <a:t>Personal deadlines written literature study </a:t>
            </a:r>
          </a:p>
          <a:p>
            <a:pPr marL="742950" lvl="3" indent="-285750"/>
            <a:r>
              <a:rPr lang="en-GB" sz="1400" dirty="0"/>
              <a:t>History, design aspects and modelling by 25/10 (feedback by 08/11?) </a:t>
            </a:r>
          </a:p>
          <a:p>
            <a:pPr marL="742950" lvl="3" indent="-285750"/>
            <a:r>
              <a:rPr lang="en-GB" sz="1400" dirty="0"/>
              <a:t>Control &amp; handling qualities by </a:t>
            </a:r>
            <a:r>
              <a:rPr lang="en-GB" sz="1400" dirty="0" err="1"/>
              <a:t>fri</a:t>
            </a:r>
            <a:r>
              <a:rPr lang="en-GB" sz="1400" dirty="0"/>
              <a:t> 17/11 or sun 19/11? With potential feedback by 22/11?</a:t>
            </a:r>
          </a:p>
          <a:p>
            <a:pPr marL="742950" lvl="3" indent="-285750"/>
            <a:r>
              <a:rPr lang="en-GB" sz="1400" dirty="0"/>
              <a:t>Revisions by 1/12 + hand-in</a:t>
            </a:r>
          </a:p>
          <a:p>
            <a:pPr marL="285750" lvl="2" indent="-285750"/>
            <a:r>
              <a:rPr lang="en-GB" sz="1600" dirty="0"/>
              <a:t>Meeting Padfield tomorrow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61700" y="6246131"/>
            <a:ext cx="4103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0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Discussion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Current idea on thesis structure</a:t>
            </a:r>
          </a:p>
          <a:p>
            <a:pPr marL="742950" lvl="3" indent="-285750"/>
            <a:r>
              <a:rPr lang="en-GB" sz="1600" dirty="0"/>
              <a:t>History</a:t>
            </a:r>
          </a:p>
          <a:p>
            <a:pPr marL="742950" lvl="3" indent="-285750"/>
            <a:r>
              <a:rPr lang="en-GB" sz="1600" dirty="0"/>
              <a:t>Design Aspects</a:t>
            </a:r>
          </a:p>
          <a:p>
            <a:pPr marL="742950" lvl="3" indent="-285750"/>
            <a:r>
              <a:rPr lang="en-GB" sz="1600" dirty="0"/>
              <a:t>Model</a:t>
            </a:r>
          </a:p>
          <a:p>
            <a:pPr marL="1200150" lvl="4" indent="-285750"/>
            <a:r>
              <a:rPr lang="en-GB" sz="1600" dirty="0"/>
              <a:t>Inflow model</a:t>
            </a:r>
          </a:p>
          <a:p>
            <a:pPr marL="1200150" lvl="4" indent="-285750"/>
            <a:r>
              <a:rPr lang="en-GB" sz="1600" dirty="0"/>
              <a:t>Flapping dynamics</a:t>
            </a:r>
          </a:p>
          <a:p>
            <a:pPr marL="1200150" lvl="4" indent="-285750"/>
            <a:r>
              <a:rPr lang="en-GB" sz="1600" dirty="0"/>
              <a:t>Trim procedure &amp; analysis</a:t>
            </a:r>
          </a:p>
          <a:p>
            <a:pPr marL="742950" lvl="3" indent="-285750"/>
            <a:r>
              <a:rPr lang="en-GB" sz="1600" dirty="0"/>
              <a:t>Control</a:t>
            </a:r>
          </a:p>
          <a:p>
            <a:pPr marL="1200150" lvl="4" indent="-285750"/>
            <a:r>
              <a:rPr lang="en-GB" sz="1600" dirty="0"/>
              <a:t>Linearization</a:t>
            </a:r>
          </a:p>
          <a:p>
            <a:pPr marL="1200150" lvl="4" indent="-285750"/>
            <a:r>
              <a:rPr lang="en-GB" sz="1600" dirty="0"/>
              <a:t>WPI Control allocation</a:t>
            </a:r>
          </a:p>
          <a:p>
            <a:pPr marL="1200150" lvl="4" indent="-285750"/>
            <a:r>
              <a:rPr lang="en-GB" sz="1600" dirty="0"/>
              <a:t>Inner loop EMF</a:t>
            </a:r>
          </a:p>
          <a:p>
            <a:pPr marL="1200150" lvl="4" indent="-285750"/>
            <a:r>
              <a:rPr lang="en-GB" sz="1600" dirty="0"/>
              <a:t>LQR/CONDUIT Gain tuning</a:t>
            </a:r>
          </a:p>
          <a:p>
            <a:pPr marL="1200150" lvl="4" indent="-285750"/>
            <a:r>
              <a:rPr lang="en-GB" sz="1600" dirty="0"/>
              <a:t>Gain Scheduling</a:t>
            </a:r>
          </a:p>
          <a:p>
            <a:pPr marL="1200150" lvl="4" indent="-285750"/>
            <a:r>
              <a:rPr lang="en-GB" sz="1600" dirty="0"/>
              <a:t>Model stitching/Fuzzy-based model synthesis</a:t>
            </a:r>
          </a:p>
          <a:p>
            <a:pPr marL="1200150" lvl="4" indent="-285750"/>
            <a:r>
              <a:rPr lang="en-GB" sz="1600" dirty="0"/>
              <a:t>Simulation results (step input tracking)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61700" y="6246131"/>
            <a:ext cx="4103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77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Discussion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Current idea on thesis structure</a:t>
            </a:r>
          </a:p>
          <a:p>
            <a:pPr marL="742950" lvl="3" indent="-285750"/>
            <a:r>
              <a:rPr lang="en-GB" sz="1600" dirty="0"/>
              <a:t>Handling Quality Assessment</a:t>
            </a:r>
          </a:p>
          <a:p>
            <a:pPr marL="1200150" lvl="4" indent="-285750"/>
            <a:endParaRPr lang="en-GB" sz="1600" dirty="0"/>
          </a:p>
          <a:p>
            <a:pPr marL="742950" lvl="3" indent="-285750"/>
            <a:r>
              <a:rPr lang="en-GB" sz="1600" dirty="0"/>
              <a:t>(Piloted Flight Simulation?)</a:t>
            </a:r>
          </a:p>
          <a:p>
            <a:pPr marL="1200150" lvl="4" indent="-285750"/>
            <a:r>
              <a:rPr lang="en-GB" sz="1600" dirty="0"/>
              <a:t>Attitude capture and hold</a:t>
            </a:r>
          </a:p>
          <a:p>
            <a:pPr marL="1200150" lvl="4" indent="-285750"/>
            <a:r>
              <a:rPr lang="en-GB" sz="1600" dirty="0"/>
              <a:t>SoS</a:t>
            </a:r>
          </a:p>
          <a:p>
            <a:pPr marL="1200150" lvl="4" indent="-285750"/>
            <a:r>
              <a:rPr lang="en-GB" sz="1600" dirty="0"/>
              <a:t>Combat Break turn</a:t>
            </a:r>
          </a:p>
          <a:p>
            <a:pPr marL="1200150" lvl="4" indent="-285750"/>
            <a:r>
              <a:rPr lang="en-GB" sz="1600" dirty="0"/>
              <a:t>High speed acceleration/</a:t>
            </a:r>
            <a:r>
              <a:rPr lang="en-GB" sz="1600" dirty="0" err="1"/>
              <a:t>decelerration</a:t>
            </a:r>
            <a:endParaRPr lang="en-GB" sz="1600" dirty="0"/>
          </a:p>
          <a:p>
            <a:pPr marL="1200150" lvl="4" indent="-285750"/>
            <a:endParaRPr lang="en-GB" sz="1600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61700" y="6246131"/>
            <a:ext cx="4103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6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 of Presentation.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Ynias J.E. Prencipe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500" y="5835457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Progress Overview Week 3-4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Literature study progress</a:t>
            </a:r>
          </a:p>
          <a:p>
            <a:pPr lvl="1"/>
            <a:r>
              <a:rPr lang="en-GB" dirty="0"/>
              <a:t>General</a:t>
            </a:r>
          </a:p>
          <a:p>
            <a:pPr lvl="1"/>
            <a:r>
              <a:rPr lang="en-GB" dirty="0"/>
              <a:t>Simulation</a:t>
            </a:r>
          </a:p>
          <a:p>
            <a:pPr lvl="1"/>
            <a:r>
              <a:rPr lang="en-GB" dirty="0"/>
              <a:t>Control</a:t>
            </a:r>
          </a:p>
          <a:p>
            <a:pPr lvl="1"/>
            <a:r>
              <a:rPr lang="en-GB" dirty="0"/>
              <a:t>Handling Qualities</a:t>
            </a:r>
          </a:p>
          <a:p>
            <a:r>
              <a:rPr lang="en-GB" dirty="0"/>
              <a:t>Discussion points</a:t>
            </a:r>
          </a:p>
          <a:p>
            <a:pPr lvl="1"/>
            <a:r>
              <a:rPr lang="en-GB" dirty="0"/>
              <a:t>Experiments</a:t>
            </a:r>
          </a:p>
          <a:p>
            <a:pPr lvl="1"/>
            <a:r>
              <a:rPr lang="en-GB" dirty="0"/>
              <a:t>Papers/books needed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General Literature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en-GB" sz="2400" dirty="0"/>
              <a:t>History &amp; Design Aspects</a:t>
            </a: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/>
              <a:t>General </a:t>
            </a:r>
            <a:r>
              <a:rPr lang="es-ES" dirty="0" err="1"/>
              <a:t>Literature</a:t>
            </a:r>
            <a:r>
              <a:rPr lang="es-ES" dirty="0"/>
              <a:t> </a:t>
            </a:r>
            <a:r>
              <a:rPr lang="es-ES" dirty="0" err="1"/>
              <a:t>Progress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ABC rotors more in depth</a:t>
            </a:r>
          </a:p>
          <a:p>
            <a:pPr marL="742950" lvl="3" indent="-285750"/>
            <a:r>
              <a:rPr lang="en-GB" dirty="0"/>
              <a:t>XH-59A, vertical separation, stiffness, </a:t>
            </a:r>
            <a:r>
              <a:rPr lang="en-GB" dirty="0" err="1"/>
              <a:t>airfoils</a:t>
            </a:r>
            <a:r>
              <a:rPr lang="en-GB" dirty="0"/>
              <a:t>, wind tunnel experiments, LOS, differential controls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Kamov</a:t>
            </a:r>
            <a:r>
              <a:rPr lang="en-GB" dirty="0"/>
              <a:t> helicopters history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Coaxial rotors design aspects more in depth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Function of pusher propeller</a:t>
            </a:r>
            <a:br>
              <a:rPr dirty="0"/>
            </a:br>
            <a:endParaRPr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Modelling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6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Coupling effects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Control phasing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Rotor speed reduction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HeliUM</a:t>
            </a:r>
            <a:r>
              <a:rPr lang="en-GB" dirty="0"/>
              <a:t>, </a:t>
            </a:r>
            <a:r>
              <a:rPr lang="en-GB" dirty="0" err="1"/>
              <a:t>HeliUM</a:t>
            </a:r>
            <a:r>
              <a:rPr lang="en-GB" dirty="0"/>
              <a:t> 2, GENHEL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LOS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Rotor model – BET, BEMT, VTM, experiments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Inflow model – PP, coaxial blending, multi-rotor inflow model (PPSIM), VM, complexity considerations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Flapping dynamics – flap modes, IBC &amp; MBC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Propeller model – various comparable models, twist, experiments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9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2034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Trim analysis – scheduling of propeller pitch, trim algorithms, validation &amp; interpretation, trim targets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Validation ideas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Linearisation – mission profile, flight envelope point selection, </a:t>
            </a:r>
            <a:r>
              <a:rPr lang="en-GB" dirty="0" err="1"/>
              <a:t>scheme+code+example</a:t>
            </a:r>
            <a:r>
              <a:rPr lang="en-GB" dirty="0"/>
              <a:t> in Stevens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Model synthesis – after linearisation, stitched model, fuzzy theory</a:t>
            </a:r>
            <a:endParaRPr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1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Control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s-ES" dirty="0"/>
              <a:t>Control </a:t>
            </a:r>
            <a:r>
              <a:rPr lang="es-ES" dirty="0" err="1"/>
              <a:t>Summary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Inner loop – SAS, response tracking (</a:t>
            </a:r>
            <a:r>
              <a:rPr lang="en-GB" dirty="0" err="1"/>
              <a:t>r,p,y</a:t>
            </a:r>
            <a:r>
              <a:rPr lang="en-GB" dirty="0"/>
              <a:t>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Outer loop – attitude/velocity hold, idk of necessary?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Response types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Actuator rate and saturation effects, </a:t>
            </a:r>
            <a:r>
              <a:rPr lang="en-GB" dirty="0" err="1"/>
              <a:t>bandwiths</a:t>
            </a:r>
            <a:r>
              <a:rPr lang="en-GB" dirty="0"/>
              <a:t> and damping ratios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Delay block incorporation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Pusher propeller – manual or automatic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Linear controllers – PID, DI, EMF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Nonlinear controllers- (I)NDI, neural networks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Pseudo-control hedging (windup problems)</a:t>
            </a:r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1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909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 Slab Regular Regular</vt:lpstr>
      <vt:lpstr>Office Theme</vt:lpstr>
      <vt:lpstr>PowerPoint Presentation</vt:lpstr>
      <vt:lpstr>Progress Overview Week 3-4</vt:lpstr>
      <vt:lpstr>PowerPoint Presentation</vt:lpstr>
      <vt:lpstr>General Literature Progress</vt:lpstr>
      <vt:lpstr>PowerPoint Presentation</vt:lpstr>
      <vt:lpstr>Modelling Summary</vt:lpstr>
      <vt:lpstr>Modelling Summary</vt:lpstr>
      <vt:lpstr>PowerPoint Presentation</vt:lpstr>
      <vt:lpstr>Control Summary</vt:lpstr>
      <vt:lpstr>Control Summary</vt:lpstr>
      <vt:lpstr>Control Summary</vt:lpstr>
      <vt:lpstr>PowerPoint Presentation</vt:lpstr>
      <vt:lpstr>Handling Qualities Summary</vt:lpstr>
      <vt:lpstr>PowerPoint Presentation</vt:lpstr>
      <vt:lpstr>Discussion Points</vt:lpstr>
      <vt:lpstr>Discussion Points</vt:lpstr>
      <vt:lpstr>Discussion Points</vt:lpstr>
      <vt:lpstr>Discussion Points</vt:lpstr>
      <vt:lpstr>End of Presentation.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Prencipe Ynias</dc:creator>
  <cp:lastModifiedBy>Prencipe Ynias</cp:lastModifiedBy>
  <cp:revision>12</cp:revision>
  <dcterms:created xsi:type="dcterms:W3CDTF">2023-10-11T04:15:18Z</dcterms:created>
  <dcterms:modified xsi:type="dcterms:W3CDTF">2023-10-11T13:25:51Z</dcterms:modified>
</cp:coreProperties>
</file>