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bany" initials="xb21c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3.xml"/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4948" y="599746"/>
            <a:ext cx="10125591" cy="8712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5" name="矩形 4"/>
          <p:cNvSpPr/>
          <p:nvPr/>
        </p:nvSpPr>
        <p:spPr>
          <a:xfrm>
            <a:off x="1663327" y="934623"/>
            <a:ext cx="1586521" cy="320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BottleneckCSP</a:t>
            </a:r>
            <a:endParaRPr lang="zh-CN" altLang="en-US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70027" y="934623"/>
            <a:ext cx="1642436" cy="320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BottleneckCSP</a:t>
            </a:r>
            <a:endParaRPr lang="zh-CN" altLang="en-US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7745" y="934623"/>
            <a:ext cx="1490666" cy="3207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SPP</a:t>
            </a:r>
            <a:endParaRPr lang="en-US" altLang="zh-CN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cxnSp>
        <p:nvCxnSpPr>
          <p:cNvPr id="8" name="直接箭头连接符 7"/>
          <p:cNvCxnSpPr>
            <a:stCxn id="5" idx="3"/>
            <a:endCxn id="6" idx="1"/>
          </p:cNvCxnSpPr>
          <p:nvPr/>
        </p:nvCxnSpPr>
        <p:spPr>
          <a:xfrm>
            <a:off x="3249848" y="1094996"/>
            <a:ext cx="232017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7212463" y="1094996"/>
            <a:ext cx="11852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94948" y="608963"/>
            <a:ext cx="1423076" cy="33487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74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endParaRPr lang="en-US" altLang="zh-CN" sz="174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5562" y="1789943"/>
            <a:ext cx="10124362" cy="3034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sp>
        <p:nvSpPr>
          <p:cNvPr id="14" name="矩形 13"/>
          <p:cNvSpPr/>
          <p:nvPr/>
        </p:nvSpPr>
        <p:spPr>
          <a:xfrm>
            <a:off x="1337052" y="2564156"/>
            <a:ext cx="2225969" cy="299583"/>
          </a:xfrm>
          <a:prstGeom prst="rect">
            <a:avLst/>
          </a:prstGeom>
          <a:gradFill>
            <a:gsLst>
              <a:gs pos="25000">
                <a:srgbClr val="FFAE41"/>
              </a:gs>
              <a:gs pos="75000">
                <a:srgbClr val="FFDC7A"/>
              </a:gs>
              <a:gs pos="0">
                <a:srgbClr val="FF6B2E"/>
              </a:gs>
              <a:gs pos="100000">
                <a:srgbClr val="FFF6B6"/>
              </a:gs>
            </a:gsLst>
            <a:lin ang="18900000" scaled="1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  <a:sym typeface="+mn-ea"/>
              </a:rPr>
              <a:t>Cpncatenate Function</a:t>
            </a:r>
            <a:endParaRPr lang="en-US" altLang="zh-CN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94948" y="5178658"/>
            <a:ext cx="7961483" cy="11017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468546" y="5642571"/>
                <a:ext cx="1976085" cy="474973"/>
              </a:xfrm>
              <a:prstGeom prst="rect">
                <a:avLst/>
              </a:prstGeom>
              <a:gradFill>
                <a:gsLst>
                  <a:gs pos="0">
                    <a:srgbClr val="89E1EE"/>
                  </a:gs>
                  <a:gs pos="100000">
                    <a:srgbClr val="FFC3D4"/>
                  </a:gs>
                </a:gsLst>
                <a:lin ang="2700000"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55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charset="-122"/>
                    <a:cs typeface="Arial" panose="020B0604020202020204" pitchFamily="34" charset="0"/>
                  </a:rPr>
                  <a:t>Convolutional Layer</a:t>
                </a:r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546" y="5642571"/>
                <a:ext cx="1976085" cy="474973"/>
              </a:xfrm>
              <a:prstGeom prst="rect">
                <a:avLst/>
              </a:prstGeom>
              <a:blipFill rotWithShape="1">
                <a:blip r:embed="rId1"/>
                <a:stretch>
                  <a:fillRect l="-343" t="-1462" r="-302" b="-121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3747556" y="5642571"/>
                <a:ext cx="1976085" cy="474973"/>
              </a:xfrm>
              <a:prstGeom prst="rect">
                <a:avLst/>
              </a:prstGeom>
              <a:gradFill>
                <a:gsLst>
                  <a:gs pos="0">
                    <a:srgbClr val="89E1EE"/>
                  </a:gs>
                  <a:gs pos="100000">
                    <a:srgbClr val="FFC3D4"/>
                  </a:gs>
                </a:gsLst>
                <a:lin ang="2700000"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55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charset="-122"/>
                    <a:cs typeface="Arial" panose="020B0604020202020204" pitchFamily="34" charset="0"/>
                  </a:rPr>
                  <a:t>Convolutional Layer</a:t>
                </a:r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56" y="5642571"/>
                <a:ext cx="1976085" cy="474973"/>
              </a:xfrm>
              <a:prstGeom prst="rect">
                <a:avLst/>
              </a:prstGeom>
              <a:blipFill rotWithShape="1">
                <a:blip r:embed="rId1"/>
                <a:stretch>
                  <a:fillRect l="-343" t="-1462" r="-302" b="-121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6011820" y="5642571"/>
                <a:ext cx="1976085" cy="474973"/>
              </a:xfrm>
              <a:prstGeom prst="rect">
                <a:avLst/>
              </a:prstGeom>
              <a:gradFill>
                <a:gsLst>
                  <a:gs pos="0">
                    <a:srgbClr val="89E1EE"/>
                  </a:gs>
                  <a:gs pos="100000">
                    <a:srgbClr val="FFC3D4"/>
                  </a:gs>
                </a:gsLst>
                <a:lin ang="2700000"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55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charset="-122"/>
                    <a:cs typeface="Arial" panose="020B0604020202020204" pitchFamily="34" charset="0"/>
                  </a:rPr>
                  <a:t>Convolutional Layer</a:t>
                </a:r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820" y="5642571"/>
                <a:ext cx="1976085" cy="474973"/>
              </a:xfrm>
              <a:prstGeom prst="rect">
                <a:avLst/>
              </a:prstGeom>
              <a:blipFill rotWithShape="1">
                <a:blip r:embed="rId1"/>
                <a:stretch>
                  <a:fillRect l="-335" t="-1462" r="-309" b="-121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867989" y="2544493"/>
            <a:ext cx="1490666" cy="320745"/>
          </a:xfrm>
          <a:prstGeom prst="rect">
            <a:avLst/>
          </a:prstGeom>
          <a:gradFill>
            <a:gsLst>
              <a:gs pos="100000">
                <a:srgbClr val="F9F8CA"/>
              </a:gs>
              <a:gs pos="6000">
                <a:srgbClr val="4EAADD"/>
              </a:gs>
            </a:gsLst>
            <a:lin ang="18900000" scaled="1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UpSample</a:t>
            </a:r>
            <a:endParaRPr lang="en-US" altLang="zh-CN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39372" y="2544493"/>
            <a:ext cx="1586521" cy="320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BottleneckCSP</a:t>
            </a:r>
            <a:endParaRPr lang="zh-CN" altLang="en-US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016121" y="2473217"/>
                <a:ext cx="1976085" cy="474973"/>
              </a:xfrm>
              <a:prstGeom prst="rect">
                <a:avLst/>
              </a:prstGeom>
              <a:gradFill>
                <a:gsLst>
                  <a:gs pos="0">
                    <a:srgbClr val="89E1EE"/>
                  </a:gs>
                  <a:gs pos="100000">
                    <a:srgbClr val="FFC3D4"/>
                  </a:gs>
                </a:gsLst>
                <a:lin ang="2700000"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55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charset="-122"/>
                    <a:cs typeface="Arial" panose="020B0604020202020204" pitchFamily="34" charset="0"/>
                  </a:rPr>
                  <a:t>Convolutional Layer</a:t>
                </a:r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121" y="2473217"/>
                <a:ext cx="1976085" cy="474973"/>
              </a:xfrm>
              <a:prstGeom prst="rect">
                <a:avLst/>
              </a:prstGeom>
              <a:blipFill rotWithShape="1">
                <a:blip r:embed="rId1"/>
                <a:stretch>
                  <a:fillRect l="-328" t="-1448" r="-317" b="-122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1663327" y="3395512"/>
            <a:ext cx="1586521" cy="320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BottleneckCSP</a:t>
            </a:r>
            <a:endParaRPr lang="zh-CN" altLang="en-US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3518979" y="3318091"/>
                <a:ext cx="1976085" cy="474973"/>
              </a:xfrm>
              <a:prstGeom prst="rect">
                <a:avLst/>
              </a:prstGeom>
              <a:gradFill>
                <a:gsLst>
                  <a:gs pos="0">
                    <a:srgbClr val="89E1EE"/>
                  </a:gs>
                  <a:gs pos="100000">
                    <a:srgbClr val="FFC3D4"/>
                  </a:gs>
                </a:gsLst>
                <a:lin ang="2700000" scaled="1"/>
              </a:gra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55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charset="-122"/>
                    <a:cs typeface="Arial" panose="020B0604020202020204" pitchFamily="34" charset="0"/>
                  </a:rPr>
                  <a:t>Convolutional Layer</a:t>
                </a:r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3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sz="1550" i="1">
                          <a:solidFill>
                            <a:schemeClr val="tx1"/>
                          </a:solidFill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3</m:t>
                      </m:r>
                    </m:oMath>
                  </m:oMathPara>
                </a14:m>
                <a:endParaRPr lang="en-US" altLang="zh-CN" sz="155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979" y="3318091"/>
                <a:ext cx="1976085" cy="474973"/>
              </a:xfrm>
              <a:prstGeom prst="rect">
                <a:avLst/>
              </a:prstGeom>
              <a:blipFill rotWithShape="1">
                <a:blip r:embed="rId2"/>
                <a:stretch>
                  <a:fillRect l="-344" t="-1382" r="-301" b="-129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/>
          <p:cNvSpPr/>
          <p:nvPr/>
        </p:nvSpPr>
        <p:spPr>
          <a:xfrm>
            <a:off x="5886471" y="3410874"/>
            <a:ext cx="2224324" cy="298010"/>
          </a:xfrm>
          <a:prstGeom prst="rect">
            <a:avLst/>
          </a:prstGeom>
          <a:gradFill>
            <a:gsLst>
              <a:gs pos="25000">
                <a:srgbClr val="FFAE41"/>
              </a:gs>
              <a:gs pos="75000">
                <a:srgbClr val="FFDC7A"/>
              </a:gs>
              <a:gs pos="0">
                <a:srgbClr val="FF6B2E"/>
              </a:gs>
              <a:gs pos="100000">
                <a:srgbClr val="FFF6B6"/>
              </a:gs>
            </a:gsLst>
            <a:lin ang="18900000" scaled="1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Cpncatenate Function</a:t>
            </a:r>
            <a:endParaRPr lang="en-US" altLang="zh-CN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cxnSp>
        <p:nvCxnSpPr>
          <p:cNvPr id="33" name="直接箭头连接符 32"/>
          <p:cNvCxnSpPr>
            <a:stCxn id="5" idx="2"/>
          </p:cNvCxnSpPr>
          <p:nvPr/>
        </p:nvCxnSpPr>
        <p:spPr>
          <a:xfrm>
            <a:off x="2456588" y="1255368"/>
            <a:ext cx="0" cy="86945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5" idx="1"/>
            <a:endCxn id="14" idx="3"/>
          </p:cNvCxnSpPr>
          <p:nvPr/>
        </p:nvCxnSpPr>
        <p:spPr>
          <a:xfrm flipH="1">
            <a:off x="3563220" y="2704866"/>
            <a:ext cx="304769" cy="921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8" idx="1"/>
            <a:endCxn id="25" idx="3"/>
          </p:cNvCxnSpPr>
          <p:nvPr/>
        </p:nvCxnSpPr>
        <p:spPr>
          <a:xfrm flipH="1" flipV="1">
            <a:off x="5358655" y="2704866"/>
            <a:ext cx="657466" cy="61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7" idx="1"/>
            <a:endCxn id="28" idx="3"/>
          </p:cNvCxnSpPr>
          <p:nvPr/>
        </p:nvCxnSpPr>
        <p:spPr>
          <a:xfrm flipH="1">
            <a:off x="7992206" y="2704866"/>
            <a:ext cx="347167" cy="61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9" idx="2"/>
          </p:cNvCxnSpPr>
          <p:nvPr/>
        </p:nvCxnSpPr>
        <p:spPr>
          <a:xfrm>
            <a:off x="2456588" y="3716257"/>
            <a:ext cx="0" cy="42151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2"/>
            <a:endCxn id="31" idx="0"/>
          </p:cNvCxnSpPr>
          <p:nvPr/>
        </p:nvCxnSpPr>
        <p:spPr>
          <a:xfrm flipH="1">
            <a:off x="6998633" y="2948190"/>
            <a:ext cx="5530" cy="46268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9" idx="3"/>
            <a:endCxn id="30" idx="1"/>
          </p:cNvCxnSpPr>
          <p:nvPr/>
        </p:nvCxnSpPr>
        <p:spPr>
          <a:xfrm>
            <a:off x="3249848" y="3555885"/>
            <a:ext cx="26913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4" idx="2"/>
            <a:endCxn id="29" idx="0"/>
          </p:cNvCxnSpPr>
          <p:nvPr/>
        </p:nvCxnSpPr>
        <p:spPr>
          <a:xfrm>
            <a:off x="2450443" y="2864009"/>
            <a:ext cx="6145" cy="5315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3"/>
            <a:endCxn id="31" idx="1"/>
          </p:cNvCxnSpPr>
          <p:nvPr/>
        </p:nvCxnSpPr>
        <p:spPr>
          <a:xfrm>
            <a:off x="5495064" y="3555885"/>
            <a:ext cx="391407" cy="430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206602" y="4315350"/>
            <a:ext cx="1586521" cy="3207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55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  <a:cs typeface="Arial" panose="020B0604020202020204" pitchFamily="34" charset="0"/>
              </a:rPr>
              <a:t>BottleneckCSP</a:t>
            </a:r>
            <a:endParaRPr lang="zh-CN" altLang="en-US" sz="1550">
              <a:solidFill>
                <a:schemeClr val="tx1"/>
              </a:solidFill>
              <a:latin typeface="Arial" panose="020B0604020202020204" pitchFamily="34" charset="0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cxnSp>
        <p:nvCxnSpPr>
          <p:cNvPr id="45" name="直接箭头连接符 44"/>
          <p:cNvCxnSpPr>
            <a:stCxn id="44" idx="2"/>
            <a:endCxn id="24" idx="0"/>
          </p:cNvCxnSpPr>
          <p:nvPr/>
        </p:nvCxnSpPr>
        <p:spPr>
          <a:xfrm>
            <a:off x="6999862" y="4636095"/>
            <a:ext cx="0" cy="10064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18911" y="1789943"/>
            <a:ext cx="724441" cy="33487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74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Neck</a:t>
            </a:r>
            <a:endParaRPr lang="en-US" altLang="zh-CN" sz="174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4948" y="5178658"/>
            <a:ext cx="1423076" cy="33487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74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en-US" altLang="zh-CN" sz="174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112777" y="2131580"/>
            <a:ext cx="8912658" cy="1996976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740"/>
          </a:p>
        </p:txBody>
      </p:sp>
      <p:cxnSp>
        <p:nvCxnSpPr>
          <p:cNvPr id="49" name="直接箭头连接符 48"/>
          <p:cNvCxnSpPr>
            <a:stCxn id="6" idx="2"/>
          </p:cNvCxnSpPr>
          <p:nvPr/>
        </p:nvCxnSpPr>
        <p:spPr>
          <a:xfrm>
            <a:off x="6391552" y="1255368"/>
            <a:ext cx="0" cy="8762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14" idx="0"/>
          </p:cNvCxnSpPr>
          <p:nvPr/>
        </p:nvCxnSpPr>
        <p:spPr>
          <a:xfrm>
            <a:off x="2450443" y="2114990"/>
            <a:ext cx="0" cy="4491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18" idx="0"/>
          </p:cNvCxnSpPr>
          <p:nvPr/>
        </p:nvCxnSpPr>
        <p:spPr>
          <a:xfrm>
            <a:off x="2456588" y="3798594"/>
            <a:ext cx="0" cy="1843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1" idx="2"/>
            <a:endCxn id="44" idx="0"/>
          </p:cNvCxnSpPr>
          <p:nvPr/>
        </p:nvCxnSpPr>
        <p:spPr>
          <a:xfrm>
            <a:off x="6998633" y="3708884"/>
            <a:ext cx="1229" cy="6064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23" idx="0"/>
          </p:cNvCxnSpPr>
          <p:nvPr/>
        </p:nvCxnSpPr>
        <p:spPr>
          <a:xfrm>
            <a:off x="4735598" y="4137773"/>
            <a:ext cx="0" cy="15047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7" idx="2"/>
            <a:endCxn id="27" idx="0"/>
          </p:cNvCxnSpPr>
          <p:nvPr/>
        </p:nvCxnSpPr>
        <p:spPr>
          <a:xfrm flipH="1">
            <a:off x="9132633" y="1255368"/>
            <a:ext cx="10446" cy="12891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N2YzNjBkOTgyNWQ1YTMxYzM3MzMwNWFiODNmOWIzY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39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华文中宋</vt:lpstr>
      <vt:lpstr>Cambria Math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璃璃原上青</cp:lastModifiedBy>
  <cp:revision>155</cp:revision>
  <dcterms:created xsi:type="dcterms:W3CDTF">2019-06-19T02:08:00Z</dcterms:created>
  <dcterms:modified xsi:type="dcterms:W3CDTF">2024-11-02T15:25:26Z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1DE2BEFFD8374452A7B4C487CC6D0604_11</vt:lpwstr>
  </property>
</Properties>
</file>