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che\Desktop\UK%20work\Portfolio%20projects\Project%202%20variance%20analysis\Dashboard%20+%20data%20+%20pivot%20tabl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tables.xlsx]Actual Plan Fo.!actual, plan, forecast</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Actual</a:t>
            </a:r>
            <a:r>
              <a:rPr lang="en-GB" baseline="0"/>
              <a:t> vs Plan and Forecast</a:t>
            </a:r>
          </a:p>
        </c:rich>
      </c:tx>
      <c:layout>
        <c:manualLayout>
          <c:xMode val="edge"/>
          <c:yMode val="edge"/>
          <c:x val="1.2954242473649381E-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F0"/>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B0F0"/>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alpha val="50000"/>
            </a:srgbClr>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00B0F0">
              <a:alpha val="50000"/>
            </a:srgbClr>
          </a:solidFill>
          <a:ln>
            <a:solidFill>
              <a:schemeClr val="tx1">
                <a:alpha val="50000"/>
              </a:schemeClr>
            </a:solid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00B0F0">
              <a:alpha val="50000"/>
            </a:srgbClr>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00B0F0">
              <a:alpha val="50000"/>
            </a:srgbClr>
          </a:solidFill>
          <a:ln>
            <a:solidFill>
              <a:schemeClr val="tx1">
                <a:alpha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26159230096238"/>
          <c:y val="0.16187554680664915"/>
          <c:w val="0.83718285214348209"/>
          <c:h val="0.73072506561679795"/>
        </c:manualLayout>
      </c:layout>
      <c:barChart>
        <c:barDir val="col"/>
        <c:grouping val="clustered"/>
        <c:varyColors val="0"/>
        <c:ser>
          <c:idx val="0"/>
          <c:order val="0"/>
          <c:tx>
            <c:strRef>
              <c:f>'Actual Plan Fo.'!$B$3</c:f>
              <c:strCache>
                <c:ptCount val="1"/>
                <c:pt idx="0">
                  <c:v> Plan</c:v>
                </c:pt>
              </c:strCache>
            </c:strRef>
          </c:tx>
          <c:spPr>
            <a:solidFill>
              <a:schemeClr val="bg1">
                <a:lumMod val="50000"/>
              </a:schemeClr>
            </a:solidFill>
            <a:ln>
              <a:noFill/>
            </a:ln>
            <a:effectLst/>
          </c:spPr>
          <c:invertIfNegative val="0"/>
          <c:cat>
            <c:strRef>
              <c:f>'Actual Plan Fo.'!$A$4:$A$16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'Actual Plan Fo.'!$B$4:$B$16</c:f>
              <c:numCache>
                <c:formatCode>"£"0.0,,"M";\("£"0.0,,"M"\);</c:formatCode>
                <c:ptCount val="12"/>
                <c:pt idx="0">
                  <c:v>86708487.649999842</c:v>
                </c:pt>
                <c:pt idx="1">
                  <c:v>72896037.74000001</c:v>
                </c:pt>
                <c:pt idx="2">
                  <c:v>77824807.839999899</c:v>
                </c:pt>
                <c:pt idx="3">
                  <c:v>75495932.389999881</c:v>
                </c:pt>
                <c:pt idx="4">
                  <c:v>71768203.389999986</c:v>
                </c:pt>
                <c:pt idx="5">
                  <c:v>78703595.149999931</c:v>
                </c:pt>
                <c:pt idx="6">
                  <c:v>76785542.549999937</c:v>
                </c:pt>
                <c:pt idx="7">
                  <c:v>71123330.990000054</c:v>
                </c:pt>
                <c:pt idx="8">
                  <c:v>73104219.439999938</c:v>
                </c:pt>
                <c:pt idx="9">
                  <c:v>72282594.689999983</c:v>
                </c:pt>
                <c:pt idx="10">
                  <c:v>70668429.410000011</c:v>
                </c:pt>
                <c:pt idx="11">
                  <c:v>73041166.669999912</c:v>
                </c:pt>
              </c:numCache>
            </c:numRef>
          </c:val>
          <c:extLst>
            <c:ext xmlns:c16="http://schemas.microsoft.com/office/drawing/2014/chart" uri="{C3380CC4-5D6E-409C-BE32-E72D297353CC}">
              <c16:uniqueId val="{00000000-E161-4621-94EC-DA38364D2CE7}"/>
            </c:ext>
          </c:extLst>
        </c:ser>
        <c:ser>
          <c:idx val="1"/>
          <c:order val="1"/>
          <c:tx>
            <c:strRef>
              <c:f>'Actual Plan Fo.'!$C$3</c:f>
              <c:strCache>
                <c:ptCount val="1"/>
                <c:pt idx="0">
                  <c:v> Forecast</c:v>
                </c:pt>
              </c:strCache>
            </c:strRef>
          </c:tx>
          <c:spPr>
            <a:noFill/>
            <a:ln w="12700">
              <a:solidFill>
                <a:schemeClr val="tx1"/>
              </a:solidFill>
              <a:prstDash val="sysDash"/>
            </a:ln>
            <a:effectLst/>
          </c:spPr>
          <c:invertIfNegative val="0"/>
          <c:cat>
            <c:strRef>
              <c:f>'Actual Plan Fo.'!$A$4:$A$16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'Actual Plan Fo.'!$C$4:$C$16</c:f>
              <c:numCache>
                <c:formatCode>"£"0.0,,"M";\("£"0.0,,"M"\);</c:formatCode>
                <c:ptCount val="12"/>
                <c:pt idx="0">
                  <c:v>58459736.770000011</c:v>
                </c:pt>
                <c:pt idx="1">
                  <c:v>65354616</c:v>
                </c:pt>
                <c:pt idx="2">
                  <c:v>73793454.789999947</c:v>
                </c:pt>
                <c:pt idx="3">
                  <c:v>66731363.579999939</c:v>
                </c:pt>
                <c:pt idx="4">
                  <c:v>72852082.320000067</c:v>
                </c:pt>
                <c:pt idx="5">
                  <c:v>75502547.139999837</c:v>
                </c:pt>
                <c:pt idx="6">
                  <c:v>81083495.25729993</c:v>
                </c:pt>
                <c:pt idx="7">
                  <c:v>81042382.95039995</c:v>
                </c:pt>
                <c:pt idx="8">
                  <c:v>81939912.810599938</c:v>
                </c:pt>
                <c:pt idx="9">
                  <c:v>83500255.860099912</c:v>
                </c:pt>
                <c:pt idx="10">
                  <c:v>76048024.673799962</c:v>
                </c:pt>
                <c:pt idx="11">
                  <c:v>74234528.48209995</c:v>
                </c:pt>
              </c:numCache>
            </c:numRef>
          </c:val>
          <c:extLst>
            <c:ext xmlns:c16="http://schemas.microsoft.com/office/drawing/2014/chart" uri="{C3380CC4-5D6E-409C-BE32-E72D297353CC}">
              <c16:uniqueId val="{00000001-E161-4621-94EC-DA38364D2CE7}"/>
            </c:ext>
          </c:extLst>
        </c:ser>
        <c:ser>
          <c:idx val="2"/>
          <c:order val="2"/>
          <c:tx>
            <c:strRef>
              <c:f>'Actual Plan Fo.'!$D$3</c:f>
              <c:strCache>
                <c:ptCount val="1"/>
                <c:pt idx="0">
                  <c:v> Actual</c:v>
                </c:pt>
              </c:strCache>
            </c:strRef>
          </c:tx>
          <c:spPr>
            <a:solidFill>
              <a:srgbClr val="00B0F0">
                <a:alpha val="50000"/>
              </a:srgbClr>
            </a:solidFill>
            <a:ln>
              <a:solidFill>
                <a:schemeClr val="tx1">
                  <a:alpha val="50000"/>
                </a:schemeClr>
              </a:solidFill>
            </a:ln>
            <a:effectLst/>
          </c:spPr>
          <c:invertIfNegative val="0"/>
          <c:cat>
            <c:strRef>
              <c:f>'Actual Plan Fo.'!$A$4:$A$16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'Actual Plan Fo.'!$D$4:$D$16</c:f>
              <c:numCache>
                <c:formatCode>"£"0.0,,"M";\("£"0.0,,"M"\);</c:formatCode>
                <c:ptCount val="12"/>
                <c:pt idx="0">
                  <c:v>58459736.770000011</c:v>
                </c:pt>
                <c:pt idx="1">
                  <c:v>65354616</c:v>
                </c:pt>
                <c:pt idx="2">
                  <c:v>73793454.789999947</c:v>
                </c:pt>
                <c:pt idx="3">
                  <c:v>66731363.579999939</c:v>
                </c:pt>
                <c:pt idx="4">
                  <c:v>72852082.320000067</c:v>
                </c:pt>
                <c:pt idx="5">
                  <c:v>75502547.139999837</c:v>
                </c:pt>
                <c:pt idx="6">
                  <c:v>73206940.649999946</c:v>
                </c:pt>
                <c:pt idx="7">
                  <c:v>69830420.439999878</c:v>
                </c:pt>
              </c:numCache>
            </c:numRef>
          </c:val>
          <c:extLst>
            <c:ext xmlns:c16="http://schemas.microsoft.com/office/drawing/2014/chart" uri="{C3380CC4-5D6E-409C-BE32-E72D297353CC}">
              <c16:uniqueId val="{00000002-E161-4621-94EC-DA38364D2CE7}"/>
            </c:ext>
          </c:extLst>
        </c:ser>
        <c:dLbls>
          <c:showLegendKey val="0"/>
          <c:showVal val="0"/>
          <c:showCatName val="0"/>
          <c:showSerName val="0"/>
          <c:showPercent val="0"/>
          <c:showBubbleSize val="0"/>
        </c:dLbls>
        <c:gapWidth val="30"/>
        <c:overlap val="100"/>
        <c:axId val="596561743"/>
        <c:axId val="1908977439"/>
      </c:barChart>
      <c:catAx>
        <c:axId val="596561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8977439"/>
        <c:crosses val="autoZero"/>
        <c:auto val="1"/>
        <c:lblAlgn val="ctr"/>
        <c:lblOffset val="100"/>
        <c:noMultiLvlLbl val="0"/>
      </c:catAx>
      <c:valAx>
        <c:axId val="1908977439"/>
        <c:scaling>
          <c:orientation val="minMax"/>
        </c:scaling>
        <c:delete val="0"/>
        <c:axPos val="l"/>
        <c:numFmt formatCode="&quot;£&quot;0.0,,&quot;M&quot;;\(&quot;£&quot;0.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561743"/>
        <c:crosses val="autoZero"/>
        <c:crossBetween val="between"/>
      </c:valAx>
      <c:spPr>
        <a:noFill/>
        <a:ln>
          <a:noFill/>
        </a:ln>
        <a:effectLst/>
      </c:spPr>
    </c:plotArea>
    <c:legend>
      <c:legendPos val="t"/>
      <c:layout>
        <c:manualLayout>
          <c:xMode val="edge"/>
          <c:yMode val="edge"/>
          <c:x val="0.44661685864175626"/>
          <c:y val="4.2083333333333334E-2"/>
          <c:w val="0.35854405765636277"/>
          <c:h val="7.94889892873051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tables.xlsx]Cost Element!Cost element bar</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Cost</a:t>
            </a:r>
            <a:r>
              <a:rPr lang="en-GB" baseline="0"/>
              <a:t> Element YTD</a:t>
            </a:r>
          </a:p>
        </c:rich>
      </c:tx>
      <c:layout>
        <c:manualLayout>
          <c:xMode val="edge"/>
          <c:yMode val="edge"/>
          <c:x val="2.3381889763779563E-2"/>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alpha val="50000"/>
            </a:srgb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00B0F0">
              <a:alpha val="50000"/>
            </a:srgb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12700">
            <a:solidFill>
              <a:schemeClr val="tx1"/>
            </a:solidFill>
            <a:prstDash val="sysDash"/>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00B0F0">
              <a:alpha val="50000"/>
            </a:srgb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6170691163604548"/>
          <c:y val="0.17576443569553807"/>
          <c:w val="0.66223053368328955"/>
          <c:h val="0.716836176727909"/>
        </c:manualLayout>
      </c:layout>
      <c:barChart>
        <c:barDir val="bar"/>
        <c:grouping val="clustered"/>
        <c:varyColors val="0"/>
        <c:ser>
          <c:idx val="0"/>
          <c:order val="0"/>
          <c:tx>
            <c:strRef>
              <c:f>'Cost Element'!$B$3</c:f>
              <c:strCache>
                <c:ptCount val="1"/>
                <c:pt idx="0">
                  <c:v> Plan</c:v>
                </c:pt>
              </c:strCache>
            </c:strRef>
          </c:tx>
          <c:spPr>
            <a:solidFill>
              <a:schemeClr val="bg1">
                <a:lumMod val="50000"/>
              </a:schemeClr>
            </a:solidFill>
            <a:ln>
              <a:noFill/>
            </a:ln>
            <a:effectLst/>
          </c:spPr>
          <c:invertIfNegative val="0"/>
          <c:cat>
            <c:strRef>
              <c:f>'Cost Element'!$A$4:$A$9</c:f>
              <c:strCache>
                <c:ptCount val="5"/>
                <c:pt idx="0">
                  <c:v>Labor</c:v>
                </c:pt>
                <c:pt idx="1">
                  <c:v>Depr &amp; Amort</c:v>
                </c:pt>
                <c:pt idx="2">
                  <c:v>Hardware &amp; Software</c:v>
                </c:pt>
                <c:pt idx="3">
                  <c:v>Other</c:v>
                </c:pt>
                <c:pt idx="4">
                  <c:v>Shared Services</c:v>
                </c:pt>
              </c:strCache>
            </c:strRef>
          </c:cat>
          <c:val>
            <c:numRef>
              <c:f>'Cost Element'!$B$4:$B$9</c:f>
              <c:numCache>
                <c:formatCode>"£"0.0,,"M";\("£"0.0,,"M"\);</c:formatCode>
                <c:ptCount val="5"/>
                <c:pt idx="0">
                  <c:v>312970267.7800011</c:v>
                </c:pt>
                <c:pt idx="1">
                  <c:v>145387258.61999983</c:v>
                </c:pt>
                <c:pt idx="2">
                  <c:v>118153157.16000062</c:v>
                </c:pt>
                <c:pt idx="3">
                  <c:v>33056551.890000269</c:v>
                </c:pt>
                <c:pt idx="4">
                  <c:v>1738702.2500000002</c:v>
                </c:pt>
              </c:numCache>
            </c:numRef>
          </c:val>
          <c:extLst>
            <c:ext xmlns:c16="http://schemas.microsoft.com/office/drawing/2014/chart" uri="{C3380CC4-5D6E-409C-BE32-E72D297353CC}">
              <c16:uniqueId val="{00000000-3338-47A5-BBE7-47861023C2EE}"/>
            </c:ext>
          </c:extLst>
        </c:ser>
        <c:ser>
          <c:idx val="1"/>
          <c:order val="1"/>
          <c:tx>
            <c:strRef>
              <c:f>'Cost Element'!$C$3</c:f>
              <c:strCache>
                <c:ptCount val="1"/>
                <c:pt idx="0">
                  <c:v> Forecast</c:v>
                </c:pt>
              </c:strCache>
            </c:strRef>
          </c:tx>
          <c:spPr>
            <a:noFill/>
            <a:ln w="12700">
              <a:solidFill>
                <a:schemeClr val="tx1"/>
              </a:solidFill>
              <a:prstDash val="sysDash"/>
            </a:ln>
            <a:effectLst/>
          </c:spPr>
          <c:invertIfNegative val="0"/>
          <c:cat>
            <c:strRef>
              <c:f>'Cost Element'!$A$4:$A$9</c:f>
              <c:strCache>
                <c:ptCount val="5"/>
                <c:pt idx="0">
                  <c:v>Labor</c:v>
                </c:pt>
                <c:pt idx="1">
                  <c:v>Depr &amp; Amort</c:v>
                </c:pt>
                <c:pt idx="2">
                  <c:v>Hardware &amp; Software</c:v>
                </c:pt>
                <c:pt idx="3">
                  <c:v>Other</c:v>
                </c:pt>
                <c:pt idx="4">
                  <c:v>Shared Services</c:v>
                </c:pt>
              </c:strCache>
            </c:strRef>
          </c:cat>
          <c:val>
            <c:numRef>
              <c:f>'Cost Element'!$C$4:$C$9</c:f>
              <c:numCache>
                <c:formatCode>"£"0.0,,"M";\("£"0.0,,"M"\);</c:formatCode>
                <c:ptCount val="5"/>
                <c:pt idx="0">
                  <c:v>301712279.80879939</c:v>
                </c:pt>
                <c:pt idx="1">
                  <c:v>137002322.16899997</c:v>
                </c:pt>
                <c:pt idx="2">
                  <c:v>104613519.29360002</c:v>
                </c:pt>
                <c:pt idx="3">
                  <c:v>30585287.49429993</c:v>
                </c:pt>
                <c:pt idx="4">
                  <c:v>906270.04199999198</c:v>
                </c:pt>
              </c:numCache>
            </c:numRef>
          </c:val>
          <c:extLst>
            <c:ext xmlns:c16="http://schemas.microsoft.com/office/drawing/2014/chart" uri="{C3380CC4-5D6E-409C-BE32-E72D297353CC}">
              <c16:uniqueId val="{00000001-3338-47A5-BBE7-47861023C2EE}"/>
            </c:ext>
          </c:extLst>
        </c:ser>
        <c:ser>
          <c:idx val="2"/>
          <c:order val="2"/>
          <c:tx>
            <c:strRef>
              <c:f>'Cost Element'!$D$3</c:f>
              <c:strCache>
                <c:ptCount val="1"/>
                <c:pt idx="0">
                  <c:v> Actual</c:v>
                </c:pt>
              </c:strCache>
            </c:strRef>
          </c:tx>
          <c:spPr>
            <a:solidFill>
              <a:srgbClr val="00B0F0">
                <a:alpha val="50000"/>
              </a:srgbClr>
            </a:solidFill>
            <a:ln>
              <a:noFill/>
            </a:ln>
            <a:effectLst/>
          </c:spPr>
          <c:invertIfNegative val="0"/>
          <c:cat>
            <c:strRef>
              <c:f>'Cost Element'!$A$4:$A$9</c:f>
              <c:strCache>
                <c:ptCount val="5"/>
                <c:pt idx="0">
                  <c:v>Labor</c:v>
                </c:pt>
                <c:pt idx="1">
                  <c:v>Depr &amp; Amort</c:v>
                </c:pt>
                <c:pt idx="2">
                  <c:v>Hardware &amp; Software</c:v>
                </c:pt>
                <c:pt idx="3">
                  <c:v>Other</c:v>
                </c:pt>
                <c:pt idx="4">
                  <c:v>Shared Services</c:v>
                </c:pt>
              </c:strCache>
            </c:strRef>
          </c:cat>
          <c:val>
            <c:numRef>
              <c:f>'Cost Element'!$D$4:$D$9</c:f>
              <c:numCache>
                <c:formatCode>"£"0.0,,"M";\("£"0.0,,"M"\);</c:formatCode>
                <c:ptCount val="5"/>
                <c:pt idx="0">
                  <c:v>290290502.67999959</c:v>
                </c:pt>
                <c:pt idx="1">
                  <c:v>134393397.82000005</c:v>
                </c:pt>
                <c:pt idx="2">
                  <c:v>102628507.61999978</c:v>
                </c:pt>
                <c:pt idx="3">
                  <c:v>27431294.389999878</c:v>
                </c:pt>
                <c:pt idx="4">
                  <c:v>987459.17999999155</c:v>
                </c:pt>
              </c:numCache>
            </c:numRef>
          </c:val>
          <c:extLst>
            <c:ext xmlns:c16="http://schemas.microsoft.com/office/drawing/2014/chart" uri="{C3380CC4-5D6E-409C-BE32-E72D297353CC}">
              <c16:uniqueId val="{00000002-3338-47A5-BBE7-47861023C2EE}"/>
            </c:ext>
          </c:extLst>
        </c:ser>
        <c:dLbls>
          <c:showLegendKey val="0"/>
          <c:showVal val="0"/>
          <c:showCatName val="0"/>
          <c:showSerName val="0"/>
          <c:showPercent val="0"/>
          <c:showBubbleSize val="0"/>
        </c:dLbls>
        <c:gapWidth val="50"/>
        <c:overlap val="100"/>
        <c:axId val="603963919"/>
        <c:axId val="1194526719"/>
      </c:barChart>
      <c:catAx>
        <c:axId val="603963919"/>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526719"/>
        <c:crosses val="autoZero"/>
        <c:auto val="1"/>
        <c:lblAlgn val="ctr"/>
        <c:lblOffset val="100"/>
        <c:noMultiLvlLbl val="0"/>
      </c:catAx>
      <c:valAx>
        <c:axId val="1194526719"/>
        <c:scaling>
          <c:orientation val="minMax"/>
        </c:scaling>
        <c:delete val="0"/>
        <c:axPos val="t"/>
        <c:numFmt formatCode="&quot;£&quot;0.0,,&quot;M&quot;;\(&quot;£&quot;0.0,,&quot;M&quot;\);" sourceLinked="1"/>
        <c:majorTickMark val="out"/>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963919"/>
        <c:crosses val="autoZero"/>
        <c:crossBetween val="between"/>
      </c:valAx>
      <c:spPr>
        <a:noFill/>
        <a:ln>
          <a:noFill/>
        </a:ln>
        <a:effectLst/>
      </c:spPr>
    </c:plotArea>
    <c:legend>
      <c:legendPos val="t"/>
      <c:layout>
        <c:manualLayout>
          <c:xMode val="edge"/>
          <c:yMode val="edge"/>
          <c:x val="0.379090769903762"/>
          <c:y val="4.6712962962962977E-2"/>
          <c:w val="0.60848490813648293"/>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tables.xlsx]IT Area var.!IT area var.</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IT</a:t>
            </a:r>
            <a:r>
              <a:rPr lang="en-GB" baseline="0"/>
              <a:t> Area YTD Variance</a:t>
            </a:r>
            <a:endParaRPr lang="en-GB"/>
          </a:p>
        </c:rich>
      </c:tx>
      <c:layout>
        <c:manualLayout>
          <c:xMode val="edge"/>
          <c:yMode val="edge"/>
          <c:x val="2.6159667541557342E-2"/>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913378244272405"/>
          <c:y val="0.20354221347331583"/>
          <c:w val="0.81419004396317429"/>
          <c:h val="0.74553186060075827"/>
        </c:manualLayout>
      </c:layout>
      <c:barChart>
        <c:barDir val="bar"/>
        <c:grouping val="clustered"/>
        <c:varyColors val="0"/>
        <c:ser>
          <c:idx val="0"/>
          <c:order val="0"/>
          <c:tx>
            <c:strRef>
              <c:f>'IT Area var.'!$B$3</c:f>
              <c:strCache>
                <c:ptCount val="1"/>
                <c:pt idx="0">
                  <c:v> Plan vs Actual var.</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 Area var.'!$A$4:$A$9</c:f>
              <c:strCache>
                <c:ptCount val="5"/>
                <c:pt idx="0">
                  <c:v>BU Support</c:v>
                </c:pt>
                <c:pt idx="1">
                  <c:v>Enablement</c:v>
                </c:pt>
                <c:pt idx="2">
                  <c:v>Functional</c:v>
                </c:pt>
                <c:pt idx="3">
                  <c:v>Governance</c:v>
                </c:pt>
                <c:pt idx="4">
                  <c:v>Infrastructure</c:v>
                </c:pt>
              </c:strCache>
            </c:strRef>
          </c:cat>
          <c:val>
            <c:numRef>
              <c:f>'IT Area var.'!$B$4:$B$9</c:f>
              <c:numCache>
                <c:formatCode>"£"0.0,,"M";\("£"0.0,,"M"\);</c:formatCode>
                <c:ptCount val="5"/>
                <c:pt idx="0">
                  <c:v>17385090.509999752</c:v>
                </c:pt>
                <c:pt idx="1">
                  <c:v>6065695.5200000331</c:v>
                </c:pt>
                <c:pt idx="2">
                  <c:v>21707589.479998916</c:v>
                </c:pt>
                <c:pt idx="3">
                  <c:v>636751.78000017628</c:v>
                </c:pt>
                <c:pt idx="4">
                  <c:v>9779648.7200001776</c:v>
                </c:pt>
              </c:numCache>
            </c:numRef>
          </c:val>
          <c:extLst>
            <c:ext xmlns:c16="http://schemas.microsoft.com/office/drawing/2014/chart" uri="{C3380CC4-5D6E-409C-BE32-E72D297353CC}">
              <c16:uniqueId val="{00000000-C7CF-448B-90B1-DFA632159E99}"/>
            </c:ext>
          </c:extLst>
        </c:ser>
        <c:ser>
          <c:idx val="1"/>
          <c:order val="1"/>
          <c:tx>
            <c:strRef>
              <c:f>'IT Area var.'!$C$3</c:f>
              <c:strCache>
                <c:ptCount val="1"/>
                <c:pt idx="0">
                  <c:v> Plan vs Forecast var.</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 Area var.'!$A$4:$A$9</c:f>
              <c:strCache>
                <c:ptCount val="5"/>
                <c:pt idx="0">
                  <c:v>BU Support</c:v>
                </c:pt>
                <c:pt idx="1">
                  <c:v>Enablement</c:v>
                </c:pt>
                <c:pt idx="2">
                  <c:v>Functional</c:v>
                </c:pt>
                <c:pt idx="3">
                  <c:v>Governance</c:v>
                </c:pt>
                <c:pt idx="4">
                  <c:v>Infrastructure</c:v>
                </c:pt>
              </c:strCache>
            </c:strRef>
          </c:cat>
          <c:val>
            <c:numRef>
              <c:f>'IT Area var.'!$C$4:$C$9</c:f>
              <c:numCache>
                <c:formatCode>"£"0.0,,"M";\("£"0.0,,"M"\);</c:formatCode>
                <c:ptCount val="5"/>
                <c:pt idx="0">
                  <c:v>12579755.956600487</c:v>
                </c:pt>
                <c:pt idx="1">
                  <c:v>4251646.9180999845</c:v>
                </c:pt>
                <c:pt idx="2">
                  <c:v>12906175.60539934</c:v>
                </c:pt>
                <c:pt idx="3">
                  <c:v>201531.4866001308</c:v>
                </c:pt>
                <c:pt idx="4">
                  <c:v>6547148.9255999327</c:v>
                </c:pt>
              </c:numCache>
            </c:numRef>
          </c:val>
          <c:extLst>
            <c:ext xmlns:c16="http://schemas.microsoft.com/office/drawing/2014/chart" uri="{C3380CC4-5D6E-409C-BE32-E72D297353CC}">
              <c16:uniqueId val="{00000001-C7CF-448B-90B1-DFA632159E99}"/>
            </c:ext>
          </c:extLst>
        </c:ser>
        <c:dLbls>
          <c:dLblPos val="outEnd"/>
          <c:showLegendKey val="0"/>
          <c:showVal val="1"/>
          <c:showCatName val="0"/>
          <c:showSerName val="0"/>
          <c:showPercent val="0"/>
          <c:showBubbleSize val="0"/>
        </c:dLbls>
        <c:gapWidth val="50"/>
        <c:axId val="593926719"/>
        <c:axId val="1387674415"/>
      </c:barChart>
      <c:catAx>
        <c:axId val="593926719"/>
        <c:scaling>
          <c:orientation val="maxMin"/>
        </c:scaling>
        <c:delete val="0"/>
        <c:axPos val="l"/>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7674415"/>
        <c:crosses val="autoZero"/>
        <c:auto val="1"/>
        <c:lblAlgn val="ctr"/>
        <c:lblOffset val="100"/>
        <c:noMultiLvlLbl val="0"/>
      </c:catAx>
      <c:valAx>
        <c:axId val="1387674415"/>
        <c:scaling>
          <c:orientation val="minMax"/>
        </c:scaling>
        <c:delete val="1"/>
        <c:axPos val="t"/>
        <c:numFmt formatCode="&quot;£&quot;0.0,,&quot;M&quot;;\(&quot;£&quot;0.0,,&quot;M&quot;\);" sourceLinked="1"/>
        <c:majorTickMark val="out"/>
        <c:minorTickMark val="none"/>
        <c:tickLblPos val="high"/>
        <c:crossAx val="593926719"/>
        <c:crosses val="autoZero"/>
        <c:crossBetween val="between"/>
      </c:valAx>
      <c:spPr>
        <a:noFill/>
        <a:ln>
          <a:noFill/>
        </a:ln>
        <a:effectLst/>
      </c:spPr>
    </c:plotArea>
    <c:legend>
      <c:legendPos val="t"/>
      <c:layout>
        <c:manualLayout>
          <c:xMode val="edge"/>
          <c:yMode val="edge"/>
          <c:x val="0.27824882031654241"/>
          <c:y val="9.7628712903764278E-2"/>
          <c:w val="0.71916404199475081"/>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tables.xlsx]Biz Area Var.!business area var.</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Business</a:t>
            </a:r>
            <a:r>
              <a:rPr lang="en-GB" baseline="0"/>
              <a:t> Area YTD Variance</a:t>
            </a:r>
          </a:p>
        </c:rich>
      </c:tx>
      <c:layout>
        <c:manualLayout>
          <c:xMode val="edge"/>
          <c:yMode val="edge"/>
          <c:x val="3.449300087489067E-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6516557305336835"/>
          <c:y val="0.20354221347331583"/>
          <c:w val="0.71261220472440934"/>
          <c:h val="0.74553186060075827"/>
        </c:manualLayout>
      </c:layout>
      <c:barChart>
        <c:barDir val="bar"/>
        <c:grouping val="clustered"/>
        <c:varyColors val="0"/>
        <c:ser>
          <c:idx val="0"/>
          <c:order val="0"/>
          <c:tx>
            <c:strRef>
              <c:f>'Biz Area Var.'!$B$3</c:f>
              <c:strCache>
                <c:ptCount val="1"/>
                <c:pt idx="0">
                  <c:v> Plan vs Actual var.</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'Biz Area Var.'!$A$4:$A$11</c:f>
              <c:strCache>
                <c:ptCount val="7"/>
                <c:pt idx="0">
                  <c:v>BU</c:v>
                </c:pt>
                <c:pt idx="1">
                  <c:v>Distribution</c:v>
                </c:pt>
                <c:pt idx="2">
                  <c:v>Infrastructure</c:v>
                </c:pt>
                <c:pt idx="3">
                  <c:v>Manufacturing</c:v>
                </c:pt>
                <c:pt idx="4">
                  <c:v>Office &amp; Administrative</c:v>
                </c:pt>
                <c:pt idx="5">
                  <c:v>R&amp;D</c:v>
                </c:pt>
                <c:pt idx="6">
                  <c:v>Services</c:v>
                </c:pt>
              </c:strCache>
            </c:strRef>
          </c:cat>
          <c:val>
            <c:numRef>
              <c:f>'Biz Area Var.'!$B$4:$B$11</c:f>
              <c:numCache>
                <c:formatCode>"£"0.0,,"M";\("£"0.0,,"M"\);</c:formatCode>
                <c:ptCount val="7"/>
                <c:pt idx="0">
                  <c:v>15416596.249999702</c:v>
                </c:pt>
                <c:pt idx="1">
                  <c:v>636925.78000017628</c:v>
                </c:pt>
                <c:pt idx="2">
                  <c:v>11893004.969999909</c:v>
                </c:pt>
                <c:pt idx="3">
                  <c:v>1290619.0699999779</c:v>
                </c:pt>
                <c:pt idx="4">
                  <c:v>4493218.4699997753</c:v>
                </c:pt>
                <c:pt idx="5">
                  <c:v>17905552.670000032</c:v>
                </c:pt>
                <c:pt idx="6">
                  <c:v>3938858.8000000566</c:v>
                </c:pt>
              </c:numCache>
            </c:numRef>
          </c:val>
          <c:extLst>
            <c:ext xmlns:c16="http://schemas.microsoft.com/office/drawing/2014/chart" uri="{C3380CC4-5D6E-409C-BE32-E72D297353CC}">
              <c16:uniqueId val="{00000000-7ECA-486F-9FC8-63B28FE37303}"/>
            </c:ext>
          </c:extLst>
        </c:ser>
        <c:ser>
          <c:idx val="1"/>
          <c:order val="1"/>
          <c:tx>
            <c:strRef>
              <c:f>'Biz Area Var.'!$C$3</c:f>
              <c:strCache>
                <c:ptCount val="1"/>
                <c:pt idx="0">
                  <c:v> Plan vs Forecast var.</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'Biz Area Var.'!$A$4:$A$11</c:f>
              <c:strCache>
                <c:ptCount val="7"/>
                <c:pt idx="0">
                  <c:v>BU</c:v>
                </c:pt>
                <c:pt idx="1">
                  <c:v>Distribution</c:v>
                </c:pt>
                <c:pt idx="2">
                  <c:v>Infrastructure</c:v>
                </c:pt>
                <c:pt idx="3">
                  <c:v>Manufacturing</c:v>
                </c:pt>
                <c:pt idx="4">
                  <c:v>Office &amp; Administrative</c:v>
                </c:pt>
                <c:pt idx="5">
                  <c:v>R&amp;D</c:v>
                </c:pt>
                <c:pt idx="6">
                  <c:v>Services</c:v>
                </c:pt>
              </c:strCache>
            </c:strRef>
          </c:cat>
          <c:val>
            <c:numRef>
              <c:f>'Biz Area Var.'!$C$4:$C$11</c:f>
              <c:numCache>
                <c:formatCode>"£"0.0,,"M";\("£"0.0,,"M"\);</c:formatCode>
                <c:ptCount val="7"/>
                <c:pt idx="0">
                  <c:v>9145960.8121998012</c:v>
                </c:pt>
                <c:pt idx="1">
                  <c:v>201705.4866001308</c:v>
                </c:pt>
                <c:pt idx="2">
                  <c:v>8524740.6359997988</c:v>
                </c:pt>
                <c:pt idx="3">
                  <c:v>30091.187600433826</c:v>
                </c:pt>
                <c:pt idx="4">
                  <c:v>2625929.730599612</c:v>
                </c:pt>
                <c:pt idx="5">
                  <c:v>13683775.83160001</c:v>
                </c:pt>
                <c:pt idx="6">
                  <c:v>2274055.2076999992</c:v>
                </c:pt>
              </c:numCache>
            </c:numRef>
          </c:val>
          <c:extLst>
            <c:ext xmlns:c16="http://schemas.microsoft.com/office/drawing/2014/chart" uri="{C3380CC4-5D6E-409C-BE32-E72D297353CC}">
              <c16:uniqueId val="{00000001-7ECA-486F-9FC8-63B28FE37303}"/>
            </c:ext>
          </c:extLst>
        </c:ser>
        <c:dLbls>
          <c:dLblPos val="outEnd"/>
          <c:showLegendKey val="0"/>
          <c:showVal val="1"/>
          <c:showCatName val="0"/>
          <c:showSerName val="0"/>
          <c:showPercent val="0"/>
          <c:showBubbleSize val="0"/>
        </c:dLbls>
        <c:gapWidth val="50"/>
        <c:axId val="725201455"/>
        <c:axId val="1194535647"/>
      </c:barChart>
      <c:catAx>
        <c:axId val="725201455"/>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535647"/>
        <c:crosses val="autoZero"/>
        <c:auto val="1"/>
        <c:lblAlgn val="ctr"/>
        <c:lblOffset val="100"/>
        <c:noMultiLvlLbl val="0"/>
      </c:catAx>
      <c:valAx>
        <c:axId val="1194535647"/>
        <c:scaling>
          <c:orientation val="minMax"/>
        </c:scaling>
        <c:delete val="1"/>
        <c:axPos val="t"/>
        <c:numFmt formatCode="&quot;£&quot;0.0,,&quot;M&quot;;\(&quot;£&quot;0.0,,&quot;M&quot;\);" sourceLinked="1"/>
        <c:majorTickMark val="none"/>
        <c:minorTickMark val="none"/>
        <c:tickLblPos val="nextTo"/>
        <c:crossAx val="725201455"/>
        <c:crosses val="autoZero"/>
        <c:crossBetween val="between"/>
      </c:valAx>
      <c:spPr>
        <a:noFill/>
        <a:ln>
          <a:noFill/>
        </a:ln>
        <a:effectLst/>
      </c:spPr>
    </c:plotArea>
    <c:legend>
      <c:legendPos val="t"/>
      <c:layout>
        <c:manualLayout>
          <c:xMode val="edge"/>
          <c:yMode val="edge"/>
          <c:x val="0.2777294572511475"/>
          <c:y val="0.10458340195761286"/>
          <c:w val="0.71916404199475081"/>
          <c:h val="7.8125546806649182E-2"/>
        </c:manualLayout>
      </c:layout>
      <c:overlay val="0"/>
      <c:spPr>
        <a:noFill/>
        <a:ln>
          <a:noFill/>
        </a:ln>
        <a:effectLst>
          <a:softEdge rad="0"/>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 data + pivot tables.xlsx]Country Var.!country bar</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Plan</a:t>
            </a:r>
            <a:r>
              <a:rPr lang="en-US" baseline="0"/>
              <a:t> vs Actual Variance YTD</a:t>
            </a:r>
          </a:p>
        </c:rich>
      </c:tx>
      <c:layout>
        <c:manualLayout>
          <c:xMode val="edge"/>
          <c:yMode val="edge"/>
          <c:x val="0.10152808813710983"/>
          <c:y val="5.290036306865981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layout>
            <c:manualLayout>
              <c:x val="-0.25087108013937282"/>
              <c:y val="-2.4630541871921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0.25087108013937282"/>
              <c:y val="-2.46305418719210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0.26407851870237398"/>
              <c:y val="-2.4629254696465178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layout>
            <c:manualLayout>
              <c:x val="-0.26407851870237398"/>
              <c:y val="-2.4629254696465178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layout>
            <c:manualLayout>
              <c:x val="-0.26407851870237398"/>
              <c:y val="-2.4629254696465178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7212520255699427"/>
          <c:y val="3.9458219033080152E-2"/>
          <c:w val="0.62769702403172201"/>
          <c:h val="0.93815535412917428"/>
        </c:manualLayout>
      </c:layout>
      <c:barChart>
        <c:barDir val="bar"/>
        <c:grouping val="clustered"/>
        <c:varyColors val="0"/>
        <c:ser>
          <c:idx val="0"/>
          <c:order val="0"/>
          <c:tx>
            <c:strRef>
              <c:f>'Country Var.'!$B$3</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8783-41F0-AD9A-62BAB61ABB47}"/>
              </c:ext>
            </c:extLst>
          </c:dPt>
          <c:dLbls>
            <c:dLbl>
              <c:idx val="0"/>
              <c:layout>
                <c:manualLayout>
                  <c:x val="-0.26407851870237398"/>
                  <c:y val="-2.462925469646517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83-41F0-AD9A-62BAB61ABB4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 Var.'!$A$4:$A$27</c:f>
              <c:strCache>
                <c:ptCount val="23"/>
                <c:pt idx="0">
                  <c:v>USA</c:v>
                </c:pt>
                <c:pt idx="1">
                  <c:v>Italy</c:v>
                </c:pt>
                <c:pt idx="2">
                  <c:v>Ireland</c:v>
                </c:pt>
                <c:pt idx="3">
                  <c:v>Brazil</c:v>
                </c:pt>
                <c:pt idx="4">
                  <c:v>France</c:v>
                </c:pt>
                <c:pt idx="5">
                  <c:v>New Zealand</c:v>
                </c:pt>
                <c:pt idx="6">
                  <c:v>Canada</c:v>
                </c:pt>
                <c:pt idx="7">
                  <c:v>Mexico</c:v>
                </c:pt>
                <c:pt idx="8">
                  <c:v>Puerto Rico</c:v>
                </c:pt>
                <c:pt idx="9">
                  <c:v>Netherlands</c:v>
                </c:pt>
                <c:pt idx="10">
                  <c:v>Austria</c:v>
                </c:pt>
                <c:pt idx="11">
                  <c:v>China</c:v>
                </c:pt>
                <c:pt idx="12">
                  <c:v>Japan</c:v>
                </c:pt>
                <c:pt idx="13">
                  <c:v>Slovakia</c:v>
                </c:pt>
                <c:pt idx="14">
                  <c:v>Turkey</c:v>
                </c:pt>
                <c:pt idx="15">
                  <c:v>Israel</c:v>
                </c:pt>
                <c:pt idx="16">
                  <c:v>Belgium</c:v>
                </c:pt>
                <c:pt idx="17">
                  <c:v>Hungary</c:v>
                </c:pt>
                <c:pt idx="18">
                  <c:v>Czech Republic</c:v>
                </c:pt>
                <c:pt idx="19">
                  <c:v>Switzerland</c:v>
                </c:pt>
                <c:pt idx="20">
                  <c:v>United Kingdom</c:v>
                </c:pt>
                <c:pt idx="21">
                  <c:v>Spain</c:v>
                </c:pt>
                <c:pt idx="22">
                  <c:v>Germany</c:v>
                </c:pt>
              </c:strCache>
            </c:strRef>
          </c:cat>
          <c:val>
            <c:numRef>
              <c:f>'Country Var.'!$B$4:$B$27</c:f>
              <c:numCache>
                <c:formatCode>"£"0.0,,"M";\("£"0.0,,"M"\);</c:formatCode>
                <c:ptCount val="23"/>
                <c:pt idx="0">
                  <c:v>52863848.33000344</c:v>
                </c:pt>
                <c:pt idx="1">
                  <c:v>1878361.2500000028</c:v>
                </c:pt>
                <c:pt idx="2">
                  <c:v>1320226.2499999972</c:v>
                </c:pt>
                <c:pt idx="3">
                  <c:v>1213052.7799999979</c:v>
                </c:pt>
                <c:pt idx="4">
                  <c:v>1113144.8300000113</c:v>
                </c:pt>
                <c:pt idx="5">
                  <c:v>508595.3300000038</c:v>
                </c:pt>
                <c:pt idx="6">
                  <c:v>416748.27000000142</c:v>
                </c:pt>
                <c:pt idx="7">
                  <c:v>277574.85999999568</c:v>
                </c:pt>
                <c:pt idx="8">
                  <c:v>214159.10000001267</c:v>
                </c:pt>
                <c:pt idx="9">
                  <c:v>182483.10000000027</c:v>
                </c:pt>
                <c:pt idx="10">
                  <c:v>92147.589999999385</c:v>
                </c:pt>
                <c:pt idx="11">
                  <c:v>0</c:v>
                </c:pt>
                <c:pt idx="12">
                  <c:v>0</c:v>
                </c:pt>
                <c:pt idx="13">
                  <c:v>-1918.17</c:v>
                </c:pt>
                <c:pt idx="14">
                  <c:v>-17596.91</c:v>
                </c:pt>
                <c:pt idx="15">
                  <c:v>-20046.16</c:v>
                </c:pt>
                <c:pt idx="16">
                  <c:v>-87005.730000008829</c:v>
                </c:pt>
                <c:pt idx="17">
                  <c:v>-107553.38999999998</c:v>
                </c:pt>
                <c:pt idx="18">
                  <c:v>-131471.44</c:v>
                </c:pt>
                <c:pt idx="19">
                  <c:v>-158779.64999999804</c:v>
                </c:pt>
                <c:pt idx="20">
                  <c:v>-448251.92999997362</c:v>
                </c:pt>
                <c:pt idx="21">
                  <c:v>-1738742.5300000086</c:v>
                </c:pt>
                <c:pt idx="22">
                  <c:v>-1794199.7700000023</c:v>
                </c:pt>
              </c:numCache>
            </c:numRef>
          </c:val>
          <c:extLst>
            <c:ext xmlns:c16="http://schemas.microsoft.com/office/drawing/2014/chart" uri="{C3380CC4-5D6E-409C-BE32-E72D297353CC}">
              <c16:uniqueId val="{00000002-8783-41F0-AD9A-62BAB61ABB47}"/>
            </c:ext>
          </c:extLst>
        </c:ser>
        <c:dLbls>
          <c:dLblPos val="outEnd"/>
          <c:showLegendKey val="0"/>
          <c:showVal val="1"/>
          <c:showCatName val="0"/>
          <c:showSerName val="0"/>
          <c:showPercent val="0"/>
          <c:showBubbleSize val="0"/>
        </c:dLbls>
        <c:gapWidth val="50"/>
        <c:axId val="725205775"/>
        <c:axId val="1196505503"/>
      </c:barChart>
      <c:catAx>
        <c:axId val="725205775"/>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6505503"/>
        <c:crosses val="autoZero"/>
        <c:auto val="1"/>
        <c:lblAlgn val="ctr"/>
        <c:lblOffset val="100"/>
        <c:noMultiLvlLbl val="0"/>
      </c:catAx>
      <c:valAx>
        <c:axId val="1196505503"/>
        <c:scaling>
          <c:orientation val="minMax"/>
        </c:scaling>
        <c:delete val="1"/>
        <c:axPos val="t"/>
        <c:numFmt formatCode="&quot;£&quot;0.0,,&quot;M&quot;;\(&quot;£&quot;0.0,,&quot;M&quot;\);" sourceLinked="1"/>
        <c:majorTickMark val="none"/>
        <c:minorTickMark val="none"/>
        <c:tickLblPos val="nextTo"/>
        <c:crossAx val="725205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162F-646B-EC98-5BCB-767F585B1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D022829-1B9D-A1A2-B2B2-40CD6B52D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83AB1B1-1BF3-38AF-F94B-EC3A0DCC0841}"/>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BE3E0C48-78A1-ABD2-610B-B986105A3D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7D9808-6CCB-B725-F804-52226F3F136A}"/>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9027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297B-B0A2-35FE-E21E-5EFB943DBC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4E699D-2177-391F-B6A8-55783D956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FA9AF6-806A-A827-4DE1-E1CBCED02A05}"/>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68E97A64-E65A-B19F-A058-CA814F20FB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BC3AB4-1EFB-3B25-2C45-ACE47639BE34}"/>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58240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48B70-3FAC-C608-6986-F33672AF4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BB50DD-54A1-4008-AB7C-5BFA1F9432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7F8BDB-D975-713D-CD9B-3B7FA9FA1E38}"/>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E54CFA3A-424A-CF08-44DC-93411642D0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46922F-0C45-DB97-661A-A91FD00D369A}"/>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414673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EE6F-00A4-B5CD-1171-F9B4854261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913ABA-689E-B7AF-4C2B-5511247B70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ABAD8-DA63-D0B2-EFEF-2D643B5B1AD6}"/>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01ED5064-1CB4-22E5-D673-9B41CE5B4E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9851A9-D7BC-BC7E-075F-6342383157E8}"/>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16628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C65-99D7-3AE5-A159-75BC6EFBB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125D0D1-2CA8-ADBD-C09A-A62E7CFB8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4DD7D-47F2-D873-89FE-CDAD4632BF5C}"/>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9CAAAB5E-9AF3-8338-BE4B-3DD27B54AF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619F0B-1DE7-B9BE-AA25-7DC763020116}"/>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192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5FE3-8BDD-D68E-174B-552C4D4661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DC6A49-D5F7-016E-ADA1-337191B82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8E9AB3-50E4-E20C-4904-DB1E045F8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F945BE-8238-CC0D-26F1-4565FCB18EE5}"/>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6" name="Footer Placeholder 5">
            <a:extLst>
              <a:ext uri="{FF2B5EF4-FFF2-40B4-BE49-F238E27FC236}">
                <a16:creationId xmlns:a16="http://schemas.microsoft.com/office/drawing/2014/main" id="{42DEF219-5993-9EC1-BECE-01F0C112B1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CE5AAD-9610-ECD8-2C35-A9FC4694EF14}"/>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99415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2016-FE49-13B5-21FD-7DB0DED804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9332D8-58C9-8BA4-53C3-54B819914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24B4DC-86BA-4DFE-3510-2FDEF0F41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13D12F-F248-C29A-8080-79D859F95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36C25-AD09-1911-AB14-02F91C041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A6C14C-42F1-1251-8DF9-85878C49165A}"/>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8" name="Footer Placeholder 7">
            <a:extLst>
              <a:ext uri="{FF2B5EF4-FFF2-40B4-BE49-F238E27FC236}">
                <a16:creationId xmlns:a16="http://schemas.microsoft.com/office/drawing/2014/main" id="{D421E479-C44F-8379-82AE-8BE655A4F58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77EA690-A7C5-02F7-709F-85E1543AEDF7}"/>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159035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0822-5746-A122-22D9-7F5F74CA82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79F553-FD25-7E2D-E8B1-61EF3A87429A}"/>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4" name="Footer Placeholder 3">
            <a:extLst>
              <a:ext uri="{FF2B5EF4-FFF2-40B4-BE49-F238E27FC236}">
                <a16:creationId xmlns:a16="http://schemas.microsoft.com/office/drawing/2014/main" id="{56A2C1DC-E677-9B70-40E6-5FD4223272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BE1968-3F72-67E4-C3AA-186A13A6BAD8}"/>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301728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E8318-E58B-B204-06BE-8F62F76B9AA5}"/>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3" name="Footer Placeholder 2">
            <a:extLst>
              <a:ext uri="{FF2B5EF4-FFF2-40B4-BE49-F238E27FC236}">
                <a16:creationId xmlns:a16="http://schemas.microsoft.com/office/drawing/2014/main" id="{E50F4E1D-7D52-59E8-D54D-EC9D7D0CF7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031B45-2149-AAA0-E41F-8A67B62CE267}"/>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136781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5F0B-4478-EAE3-CBA5-2A47BC8EC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B6490A-074E-F388-410F-4746D3695E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82E3883-557E-F301-1334-E47869796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FD99C-CA74-C09E-D62D-685F68CAEC73}"/>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6" name="Footer Placeholder 5">
            <a:extLst>
              <a:ext uri="{FF2B5EF4-FFF2-40B4-BE49-F238E27FC236}">
                <a16:creationId xmlns:a16="http://schemas.microsoft.com/office/drawing/2014/main" id="{EB218A92-3DE3-F449-EBCD-F48550B21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528141-9695-21C4-F2F3-3298A478B556}"/>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289667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08AC-3DE8-B8C3-D076-15DB1D2C0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630FC6-51A8-485D-B869-AA0E55791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82DBDE-F526-6152-BFA2-CE5F20AE9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FCCF2-84B8-EA48-A641-D8CD1450AF7D}"/>
              </a:ext>
            </a:extLst>
          </p:cNvPr>
          <p:cNvSpPr>
            <a:spLocks noGrp="1"/>
          </p:cNvSpPr>
          <p:nvPr>
            <p:ph type="dt" sz="half" idx="10"/>
          </p:nvPr>
        </p:nvSpPr>
        <p:spPr/>
        <p:txBody>
          <a:bodyPr/>
          <a:lstStyle/>
          <a:p>
            <a:fld id="{7D400D24-6682-42BC-B3B4-5C57A7FE5464}" type="datetimeFigureOut">
              <a:rPr lang="en-GB" smtClean="0"/>
              <a:t>16/11/2023</a:t>
            </a:fld>
            <a:endParaRPr lang="en-GB"/>
          </a:p>
        </p:txBody>
      </p:sp>
      <p:sp>
        <p:nvSpPr>
          <p:cNvPr id="6" name="Footer Placeholder 5">
            <a:extLst>
              <a:ext uri="{FF2B5EF4-FFF2-40B4-BE49-F238E27FC236}">
                <a16:creationId xmlns:a16="http://schemas.microsoft.com/office/drawing/2014/main" id="{3E3CF5D1-7007-F948-D675-EF7FBBD722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8E092A-D984-18FA-EA96-7FACD35D0EB5}"/>
              </a:ext>
            </a:extLst>
          </p:cNvPr>
          <p:cNvSpPr>
            <a:spLocks noGrp="1"/>
          </p:cNvSpPr>
          <p:nvPr>
            <p:ph type="sldNum" sz="quarter" idx="12"/>
          </p:nvPr>
        </p:nvSpPr>
        <p:spPr/>
        <p:txBody>
          <a:bodyPr/>
          <a:lstStyle/>
          <a:p>
            <a:fld id="{74A698AE-2869-4C55-9361-DE86DA86415F}" type="slidenum">
              <a:rPr lang="en-GB" smtClean="0"/>
              <a:t>‹#›</a:t>
            </a:fld>
            <a:endParaRPr lang="en-GB"/>
          </a:p>
        </p:txBody>
      </p:sp>
    </p:spTree>
    <p:extLst>
      <p:ext uri="{BB962C8B-B14F-4D97-AF65-F5344CB8AC3E}">
        <p14:creationId xmlns:p14="http://schemas.microsoft.com/office/powerpoint/2010/main" val="26602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E8A5C-FF24-D9FA-89E9-6B54DD46F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F72EF5-A0CA-4C42-FD16-82822BF3D6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8AC4FB-E9E3-1C50-857B-C859F1BD2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00D24-6682-42BC-B3B4-5C57A7FE5464}" type="datetimeFigureOut">
              <a:rPr lang="en-GB" smtClean="0"/>
              <a:t>16/11/2023</a:t>
            </a:fld>
            <a:endParaRPr lang="en-GB"/>
          </a:p>
        </p:txBody>
      </p:sp>
      <p:sp>
        <p:nvSpPr>
          <p:cNvPr id="5" name="Footer Placeholder 4">
            <a:extLst>
              <a:ext uri="{FF2B5EF4-FFF2-40B4-BE49-F238E27FC236}">
                <a16:creationId xmlns:a16="http://schemas.microsoft.com/office/drawing/2014/main" id="{08F465B2-E706-85DE-A209-3777CBB75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540BCB-1AFE-4F29-C542-BA5835B3D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698AE-2869-4C55-9361-DE86DA86415F}" type="slidenum">
              <a:rPr lang="en-GB" smtClean="0"/>
              <a:t>‹#›</a:t>
            </a:fld>
            <a:endParaRPr lang="en-GB"/>
          </a:p>
        </p:txBody>
      </p:sp>
    </p:spTree>
    <p:extLst>
      <p:ext uri="{BB962C8B-B14F-4D97-AF65-F5344CB8AC3E}">
        <p14:creationId xmlns:p14="http://schemas.microsoft.com/office/powerpoint/2010/main" val="763886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7E8B-3A09-858E-D687-A491A573D74C}"/>
              </a:ext>
            </a:extLst>
          </p:cNvPr>
          <p:cNvSpPr>
            <a:spLocks noGrp="1"/>
          </p:cNvSpPr>
          <p:nvPr>
            <p:ph type="ctrTitle"/>
          </p:nvPr>
        </p:nvSpPr>
        <p:spPr/>
        <p:txBody>
          <a:bodyPr/>
          <a:lstStyle/>
          <a:p>
            <a:r>
              <a:rPr lang="en-GB" dirty="0"/>
              <a:t>Financial Model: Variance Analysis -- Report</a:t>
            </a:r>
          </a:p>
        </p:txBody>
      </p:sp>
      <p:sp>
        <p:nvSpPr>
          <p:cNvPr id="3" name="Subtitle 2">
            <a:extLst>
              <a:ext uri="{FF2B5EF4-FFF2-40B4-BE49-F238E27FC236}">
                <a16:creationId xmlns:a16="http://schemas.microsoft.com/office/drawing/2014/main" id="{24735F56-C4F9-7B8A-6A35-FB4A348D3EF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1961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Problem / Solving Plan</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948267"/>
            <a:ext cx="5055568" cy="6019800"/>
          </a:xfrm>
        </p:spPr>
        <p:txBody>
          <a:bodyPr>
            <a:normAutofit fontScale="92500" lnSpcReduction="10000"/>
          </a:bodyPr>
          <a:lstStyle/>
          <a:p>
            <a:r>
              <a:rPr lang="en-GB" sz="1800" b="1" dirty="0"/>
              <a:t>Overestimations on budgets</a:t>
            </a:r>
            <a:endParaRPr lang="en-GB" sz="1800" dirty="0"/>
          </a:p>
          <a:p>
            <a:pPr marL="0" indent="0">
              <a:buNone/>
            </a:pPr>
            <a:r>
              <a:rPr lang="en-GB" sz="1800" dirty="0"/>
              <a:t>In some of the IT and Business areas (</a:t>
            </a:r>
            <a:r>
              <a:rPr lang="en-GB" sz="1800" dirty="0" err="1"/>
              <a:t>eg.</a:t>
            </a:r>
            <a:r>
              <a:rPr lang="en-GB" sz="1800" dirty="0"/>
              <a:t> BU Support, Functional, and R&amp;D), there are great variances between forecast and planned expenditure. It suggests that the initial budgetary estimate is overestimated.</a:t>
            </a:r>
          </a:p>
          <a:p>
            <a:pPr marL="0" indent="0">
              <a:buNone/>
            </a:pPr>
            <a:r>
              <a:rPr lang="en-GB" sz="1800" dirty="0"/>
              <a:t>There could be several reasons behind it, such as changes in business conditions or internal operational improvements.</a:t>
            </a:r>
          </a:p>
          <a:p>
            <a:pPr marL="0" indent="0">
              <a:buNone/>
            </a:pPr>
            <a:r>
              <a:rPr lang="en-GB" sz="1800" b="1" dirty="0"/>
              <a:t>Suggestions</a:t>
            </a:r>
          </a:p>
          <a:p>
            <a:pPr marL="0" indent="0">
              <a:buNone/>
            </a:pPr>
            <a:r>
              <a:rPr lang="en-GB" sz="1800" dirty="0"/>
              <a:t>It is suggested that Company X should figure out the factors contributing to it first by collaborating with stakeholders. </a:t>
            </a:r>
          </a:p>
          <a:p>
            <a:pPr marL="0" indent="0">
              <a:buNone/>
            </a:pPr>
            <a:r>
              <a:rPr lang="en-GB" sz="1800" dirty="0"/>
              <a:t>Continuous monitoring is also suggested to see if there is a trend in overestimation in the long run. </a:t>
            </a:r>
          </a:p>
          <a:p>
            <a:pPr marL="0" indent="0">
              <a:buNone/>
            </a:pPr>
            <a:r>
              <a:rPr lang="en-GB" sz="1800" b="1" dirty="0"/>
              <a:t>Implementations:</a:t>
            </a:r>
          </a:p>
          <a:p>
            <a:pPr marL="0" indent="0">
              <a:buNone/>
            </a:pPr>
            <a:r>
              <a:rPr lang="en-GB" sz="1800" dirty="0"/>
              <a:t>Finally, Company X could choose to adjust future budgeting practices. This may involve refining estimation methods or incorporating more current data into initial budget assumptions.</a:t>
            </a:r>
          </a:p>
          <a:p>
            <a:pPr marL="0" indent="0">
              <a:buNone/>
            </a:pPr>
            <a:r>
              <a:rPr lang="en-GB" sz="1800" dirty="0"/>
              <a:t>Note: a budget reduction requires careful analysis to ensure the departments’ essential functions and goals are not compromised.</a:t>
            </a:r>
          </a:p>
        </p:txBody>
      </p:sp>
      <p:sp>
        <p:nvSpPr>
          <p:cNvPr id="4" name="TextBox 3">
            <a:extLst>
              <a:ext uri="{FF2B5EF4-FFF2-40B4-BE49-F238E27FC236}">
                <a16:creationId xmlns:a16="http://schemas.microsoft.com/office/drawing/2014/main" id="{ACAA6986-E4AA-4044-414B-E360C37F0DDF}"/>
              </a:ext>
            </a:extLst>
          </p:cNvPr>
          <p:cNvSpPr txBox="1"/>
          <p:nvPr/>
        </p:nvSpPr>
        <p:spPr>
          <a:xfrm>
            <a:off x="6442601" y="1407874"/>
            <a:ext cx="4946034" cy="369332"/>
          </a:xfrm>
          <a:prstGeom prst="rect">
            <a:avLst/>
          </a:prstGeom>
          <a:noFill/>
        </p:spPr>
        <p:txBody>
          <a:bodyPr wrap="none" rtlCol="0">
            <a:spAutoFit/>
          </a:bodyPr>
          <a:lstStyle/>
          <a:p>
            <a:r>
              <a:rPr lang="en-GB" dirty="0"/>
              <a:t>Define problems from dashboard: overestimation</a:t>
            </a:r>
          </a:p>
        </p:txBody>
      </p:sp>
      <p:sp>
        <p:nvSpPr>
          <p:cNvPr id="8" name="TextBox 7">
            <a:extLst>
              <a:ext uri="{FF2B5EF4-FFF2-40B4-BE49-F238E27FC236}">
                <a16:creationId xmlns:a16="http://schemas.microsoft.com/office/drawing/2014/main" id="{4C931C6C-B24D-473B-D253-5CF5385B6178}"/>
              </a:ext>
            </a:extLst>
          </p:cNvPr>
          <p:cNvSpPr txBox="1"/>
          <p:nvPr/>
        </p:nvSpPr>
        <p:spPr>
          <a:xfrm>
            <a:off x="6480103" y="2638564"/>
            <a:ext cx="4785926" cy="369332"/>
          </a:xfrm>
          <a:prstGeom prst="rect">
            <a:avLst/>
          </a:prstGeom>
          <a:noFill/>
        </p:spPr>
        <p:txBody>
          <a:bodyPr wrap="none" rtlCol="0">
            <a:spAutoFit/>
          </a:bodyPr>
          <a:lstStyle/>
          <a:p>
            <a:r>
              <a:rPr lang="en-GB" dirty="0"/>
              <a:t>Collaborate with stakeholders to find the reasons</a:t>
            </a:r>
          </a:p>
        </p:txBody>
      </p:sp>
      <p:sp>
        <p:nvSpPr>
          <p:cNvPr id="9" name="Arrow: Down 8">
            <a:extLst>
              <a:ext uri="{FF2B5EF4-FFF2-40B4-BE49-F238E27FC236}">
                <a16:creationId xmlns:a16="http://schemas.microsoft.com/office/drawing/2014/main" id="{BDB21D0E-D8C7-450B-940C-37CD7A3DDD1B}"/>
              </a:ext>
            </a:extLst>
          </p:cNvPr>
          <p:cNvSpPr/>
          <p:nvPr/>
        </p:nvSpPr>
        <p:spPr>
          <a:xfrm>
            <a:off x="8614835" y="1985935"/>
            <a:ext cx="516467" cy="5752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F557EE19-9A22-C5C6-070A-1841947ADD0E}"/>
              </a:ext>
            </a:extLst>
          </p:cNvPr>
          <p:cNvSpPr/>
          <p:nvPr/>
        </p:nvSpPr>
        <p:spPr>
          <a:xfrm>
            <a:off x="8614834" y="3141384"/>
            <a:ext cx="516467" cy="5752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452B025-742A-A1F7-81FE-F8C4E079C249}"/>
              </a:ext>
            </a:extLst>
          </p:cNvPr>
          <p:cNvSpPr txBox="1"/>
          <p:nvPr/>
        </p:nvSpPr>
        <p:spPr>
          <a:xfrm>
            <a:off x="7697681" y="3923771"/>
            <a:ext cx="2350772" cy="369332"/>
          </a:xfrm>
          <a:prstGeom prst="rect">
            <a:avLst/>
          </a:prstGeom>
          <a:noFill/>
        </p:spPr>
        <p:txBody>
          <a:bodyPr wrap="none" rtlCol="0">
            <a:spAutoFit/>
          </a:bodyPr>
          <a:lstStyle/>
          <a:p>
            <a:r>
              <a:rPr lang="en-GB" dirty="0"/>
              <a:t>Continuous monitoring</a:t>
            </a:r>
          </a:p>
        </p:txBody>
      </p:sp>
      <p:sp>
        <p:nvSpPr>
          <p:cNvPr id="12" name="Arrow: Down 11">
            <a:extLst>
              <a:ext uri="{FF2B5EF4-FFF2-40B4-BE49-F238E27FC236}">
                <a16:creationId xmlns:a16="http://schemas.microsoft.com/office/drawing/2014/main" id="{AD342C6D-D0B8-39F6-D666-E5D29227A882}"/>
              </a:ext>
            </a:extLst>
          </p:cNvPr>
          <p:cNvSpPr/>
          <p:nvPr/>
        </p:nvSpPr>
        <p:spPr>
          <a:xfrm>
            <a:off x="8614833" y="4517192"/>
            <a:ext cx="516467" cy="5752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92CDD40D-B05F-C74E-C347-DA22668FE334}"/>
              </a:ext>
            </a:extLst>
          </p:cNvPr>
          <p:cNvSpPr txBox="1"/>
          <p:nvPr/>
        </p:nvSpPr>
        <p:spPr>
          <a:xfrm>
            <a:off x="7536682" y="5316513"/>
            <a:ext cx="2757871" cy="369332"/>
          </a:xfrm>
          <a:prstGeom prst="rect">
            <a:avLst/>
          </a:prstGeom>
          <a:noFill/>
        </p:spPr>
        <p:txBody>
          <a:bodyPr wrap="none" rtlCol="0">
            <a:spAutoFit/>
          </a:bodyPr>
          <a:lstStyle/>
          <a:p>
            <a:r>
              <a:rPr lang="en-GB" dirty="0"/>
              <a:t>Adjustment: reduce budget</a:t>
            </a:r>
          </a:p>
        </p:txBody>
      </p:sp>
    </p:spTree>
    <p:extLst>
      <p:ext uri="{BB962C8B-B14F-4D97-AF65-F5344CB8AC3E}">
        <p14:creationId xmlns:p14="http://schemas.microsoft.com/office/powerpoint/2010/main" val="321458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Opportunity / Improving Plan</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785003" y="1456518"/>
            <a:ext cx="5055568" cy="4385708"/>
          </a:xfrm>
        </p:spPr>
        <p:txBody>
          <a:bodyPr>
            <a:normAutofit/>
          </a:bodyPr>
          <a:lstStyle/>
          <a:p>
            <a:r>
              <a:rPr lang="en-GB" sz="1800" b="1" dirty="0"/>
              <a:t>Potential in the USA market</a:t>
            </a:r>
          </a:p>
          <a:p>
            <a:pPr marL="0" indent="0">
              <a:buNone/>
            </a:pPr>
            <a:r>
              <a:rPr lang="en-GB" sz="1800" dirty="0"/>
              <a:t>Compared to other countries, the USA has a noteworthy Plan vs Actual Variance. </a:t>
            </a:r>
          </a:p>
          <a:p>
            <a:pPr marL="0" indent="0">
              <a:buNone/>
            </a:pPr>
            <a:r>
              <a:rPr lang="en-GB" sz="1800" b="1" dirty="0"/>
              <a:t>Suggestions:</a:t>
            </a:r>
          </a:p>
          <a:p>
            <a:pPr marL="0" indent="0">
              <a:buNone/>
            </a:pPr>
            <a:r>
              <a:rPr lang="en-GB" sz="1800" dirty="0"/>
              <a:t>Identify the reason behind it with stakeholders, one-time factors, operational efficiency, external factors or successful strategies.</a:t>
            </a:r>
          </a:p>
          <a:p>
            <a:pPr marL="0" indent="0">
              <a:buNone/>
            </a:pPr>
            <a:r>
              <a:rPr lang="en-GB" sz="1800" dirty="0"/>
              <a:t>Continuous monitoring (or accessing forecast data) to see the sustainability of the positive variance.</a:t>
            </a:r>
          </a:p>
          <a:p>
            <a:pPr marL="0" indent="0">
              <a:buNone/>
            </a:pPr>
            <a:r>
              <a:rPr lang="en-GB" sz="1800" dirty="0"/>
              <a:t>If this positive variance leads to a positive performance figure, it might justify an increase in budget</a:t>
            </a:r>
          </a:p>
        </p:txBody>
      </p:sp>
      <p:sp>
        <p:nvSpPr>
          <p:cNvPr id="4" name="TextBox 3">
            <a:extLst>
              <a:ext uri="{FF2B5EF4-FFF2-40B4-BE49-F238E27FC236}">
                <a16:creationId xmlns:a16="http://schemas.microsoft.com/office/drawing/2014/main" id="{ACAA6986-E4AA-4044-414B-E360C37F0DDF}"/>
              </a:ext>
            </a:extLst>
          </p:cNvPr>
          <p:cNvSpPr txBox="1"/>
          <p:nvPr/>
        </p:nvSpPr>
        <p:spPr>
          <a:xfrm>
            <a:off x="6460963" y="1364986"/>
            <a:ext cx="4472891" cy="369332"/>
          </a:xfrm>
          <a:prstGeom prst="rect">
            <a:avLst/>
          </a:prstGeom>
          <a:noFill/>
        </p:spPr>
        <p:txBody>
          <a:bodyPr wrap="none" rtlCol="0">
            <a:spAutoFit/>
          </a:bodyPr>
          <a:lstStyle/>
          <a:p>
            <a:r>
              <a:rPr lang="en-GB" dirty="0"/>
              <a:t>Define potential from dashboard: USA market</a:t>
            </a:r>
          </a:p>
        </p:txBody>
      </p:sp>
      <p:sp>
        <p:nvSpPr>
          <p:cNvPr id="8" name="TextBox 7">
            <a:extLst>
              <a:ext uri="{FF2B5EF4-FFF2-40B4-BE49-F238E27FC236}">
                <a16:creationId xmlns:a16="http://schemas.microsoft.com/office/drawing/2014/main" id="{4C931C6C-B24D-473B-D253-5CF5385B6178}"/>
              </a:ext>
            </a:extLst>
          </p:cNvPr>
          <p:cNvSpPr txBox="1"/>
          <p:nvPr/>
        </p:nvSpPr>
        <p:spPr>
          <a:xfrm>
            <a:off x="6460963" y="2583656"/>
            <a:ext cx="4785926" cy="369332"/>
          </a:xfrm>
          <a:prstGeom prst="rect">
            <a:avLst/>
          </a:prstGeom>
          <a:noFill/>
        </p:spPr>
        <p:txBody>
          <a:bodyPr wrap="none" rtlCol="0">
            <a:spAutoFit/>
          </a:bodyPr>
          <a:lstStyle/>
          <a:p>
            <a:r>
              <a:rPr lang="en-GB" dirty="0"/>
              <a:t>Collaborate with stakeholders to find the reasons</a:t>
            </a:r>
          </a:p>
        </p:txBody>
      </p:sp>
      <p:sp>
        <p:nvSpPr>
          <p:cNvPr id="9" name="Arrow: Down 8">
            <a:extLst>
              <a:ext uri="{FF2B5EF4-FFF2-40B4-BE49-F238E27FC236}">
                <a16:creationId xmlns:a16="http://schemas.microsoft.com/office/drawing/2014/main" id="{BDB21D0E-D8C7-450B-940C-37CD7A3DDD1B}"/>
              </a:ext>
            </a:extLst>
          </p:cNvPr>
          <p:cNvSpPr/>
          <p:nvPr/>
        </p:nvSpPr>
        <p:spPr>
          <a:xfrm>
            <a:off x="8614835" y="1985935"/>
            <a:ext cx="516467" cy="5752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F557EE19-9A22-C5C6-070A-1841947ADD0E}"/>
              </a:ext>
            </a:extLst>
          </p:cNvPr>
          <p:cNvSpPr/>
          <p:nvPr/>
        </p:nvSpPr>
        <p:spPr>
          <a:xfrm>
            <a:off x="8614834" y="3141384"/>
            <a:ext cx="516467" cy="5752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452B025-742A-A1F7-81FE-F8C4E079C249}"/>
              </a:ext>
            </a:extLst>
          </p:cNvPr>
          <p:cNvSpPr txBox="1"/>
          <p:nvPr/>
        </p:nvSpPr>
        <p:spPr>
          <a:xfrm>
            <a:off x="6993064" y="3932238"/>
            <a:ext cx="3760004" cy="369332"/>
          </a:xfrm>
          <a:prstGeom prst="rect">
            <a:avLst/>
          </a:prstGeom>
          <a:noFill/>
        </p:spPr>
        <p:txBody>
          <a:bodyPr wrap="none" rtlCol="0">
            <a:spAutoFit/>
          </a:bodyPr>
          <a:lstStyle/>
          <a:p>
            <a:r>
              <a:rPr lang="en-GB" dirty="0"/>
              <a:t>Continuous monitoring (or prediction)</a:t>
            </a:r>
          </a:p>
        </p:txBody>
      </p:sp>
      <p:sp>
        <p:nvSpPr>
          <p:cNvPr id="12" name="Arrow: Down 11">
            <a:extLst>
              <a:ext uri="{FF2B5EF4-FFF2-40B4-BE49-F238E27FC236}">
                <a16:creationId xmlns:a16="http://schemas.microsoft.com/office/drawing/2014/main" id="{AD342C6D-D0B8-39F6-D666-E5D29227A882}"/>
              </a:ext>
            </a:extLst>
          </p:cNvPr>
          <p:cNvSpPr/>
          <p:nvPr/>
        </p:nvSpPr>
        <p:spPr>
          <a:xfrm>
            <a:off x="8614833" y="4517192"/>
            <a:ext cx="516467" cy="5752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92CDD40D-B05F-C74E-C347-DA22668FE334}"/>
              </a:ext>
            </a:extLst>
          </p:cNvPr>
          <p:cNvSpPr txBox="1"/>
          <p:nvPr/>
        </p:nvSpPr>
        <p:spPr>
          <a:xfrm>
            <a:off x="7356368" y="5305666"/>
            <a:ext cx="2995115" cy="369332"/>
          </a:xfrm>
          <a:prstGeom prst="rect">
            <a:avLst/>
          </a:prstGeom>
          <a:noFill/>
        </p:spPr>
        <p:txBody>
          <a:bodyPr wrap="none" rtlCol="0">
            <a:spAutoFit/>
          </a:bodyPr>
          <a:lstStyle/>
          <a:p>
            <a:r>
              <a:rPr lang="en-GB" dirty="0"/>
              <a:t>Adjustment: increase budget</a:t>
            </a:r>
          </a:p>
        </p:txBody>
      </p:sp>
    </p:spTree>
    <p:extLst>
      <p:ext uri="{BB962C8B-B14F-4D97-AF65-F5344CB8AC3E}">
        <p14:creationId xmlns:p14="http://schemas.microsoft.com/office/powerpoint/2010/main" val="304488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Monthly Expenditure – Actual, Plan, and Forecast</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4273731" cy="5318443"/>
          </a:xfrm>
        </p:spPr>
        <p:txBody>
          <a:bodyPr>
            <a:normAutofit fontScale="92500" lnSpcReduction="20000"/>
          </a:bodyPr>
          <a:lstStyle/>
          <a:p>
            <a:r>
              <a:rPr lang="en-GB" sz="1800" dirty="0"/>
              <a:t>The budget (Plan) exceeds the Actual in most of the months except May. </a:t>
            </a:r>
          </a:p>
          <a:p>
            <a:r>
              <a:rPr lang="en-GB" sz="1800" dirty="0"/>
              <a:t>In January, there is a big difference between Plan and Actual. But this difference is getting smaller in the next following months. </a:t>
            </a:r>
          </a:p>
          <a:p>
            <a:r>
              <a:rPr lang="en-GB" sz="1800" dirty="0"/>
              <a:t>The Forecast amounts from July to Dec are more than the Actual.</a:t>
            </a:r>
          </a:p>
          <a:p>
            <a:endParaRPr lang="en-GB" sz="1800" dirty="0"/>
          </a:p>
          <a:p>
            <a:pPr marL="0" indent="0">
              <a:buNone/>
            </a:pPr>
            <a:r>
              <a:rPr lang="en-GB" sz="1800" dirty="0"/>
              <a:t>Insights</a:t>
            </a:r>
          </a:p>
          <a:p>
            <a:r>
              <a:rPr lang="en-GB" sz="1800" dirty="0"/>
              <a:t>Company X adhered to the initial budget plan very well and it adjusted the initial monthly budgets flexibly based on the actual performance from January.</a:t>
            </a:r>
          </a:p>
          <a:p>
            <a:pPr marL="0" indent="0">
              <a:buNone/>
            </a:pPr>
            <a:r>
              <a:rPr lang="en-GB" sz="1800" dirty="0"/>
              <a:t>Risks</a:t>
            </a:r>
          </a:p>
          <a:p>
            <a:r>
              <a:rPr lang="en-GB" sz="1800" dirty="0"/>
              <a:t>The Forecast amounts are more than the Plan amounts from Sep. to Dec. Thus, Company X should prepare for situations where the Actual exceeds the Plan.</a:t>
            </a:r>
          </a:p>
          <a:p>
            <a:r>
              <a:rPr lang="en-GB" sz="1800" dirty="0"/>
              <a:t>Company X should prepare for the situation where the amounts of Plan are lower than Actual amounts from Sep to Dec </a:t>
            </a:r>
          </a:p>
          <a:p>
            <a:endParaRPr lang="en-GB" sz="1800" dirty="0"/>
          </a:p>
          <a:p>
            <a:endParaRPr lang="en-GB" sz="1800" dirty="0"/>
          </a:p>
          <a:p>
            <a:endParaRPr lang="en-GB" sz="1800" dirty="0"/>
          </a:p>
          <a:p>
            <a:endParaRPr lang="en-GB" sz="1800" dirty="0"/>
          </a:p>
        </p:txBody>
      </p:sp>
      <p:graphicFrame>
        <p:nvGraphicFramePr>
          <p:cNvPr id="5" name="Chart 4">
            <a:extLst>
              <a:ext uri="{FF2B5EF4-FFF2-40B4-BE49-F238E27FC236}">
                <a16:creationId xmlns:a16="http://schemas.microsoft.com/office/drawing/2014/main" id="{7FCD2F0D-664E-4BDD-8DB2-E6EF4CC81540}"/>
              </a:ext>
            </a:extLst>
          </p:cNvPr>
          <p:cNvGraphicFramePr>
            <a:graphicFrameLocks/>
          </p:cNvGraphicFramePr>
          <p:nvPr>
            <p:extLst>
              <p:ext uri="{D42A27DB-BD31-4B8C-83A1-F6EECF244321}">
                <p14:modId xmlns:p14="http://schemas.microsoft.com/office/powerpoint/2010/main" val="2448095000"/>
              </p:ext>
            </p:extLst>
          </p:nvPr>
        </p:nvGraphicFramePr>
        <p:xfrm>
          <a:off x="5606143" y="1210490"/>
          <a:ext cx="5869577" cy="47635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79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Cost Element YTD</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4273731" cy="5318443"/>
          </a:xfrm>
        </p:spPr>
        <p:txBody>
          <a:bodyPr>
            <a:normAutofit/>
          </a:bodyPr>
          <a:lstStyle/>
          <a:p>
            <a:r>
              <a:rPr lang="en-GB" sz="1800" dirty="0"/>
              <a:t>In the year 2022, </a:t>
            </a:r>
            <a:r>
              <a:rPr lang="en-GB" sz="1800" b="1" dirty="0"/>
              <a:t>Labor</a:t>
            </a:r>
            <a:r>
              <a:rPr lang="en-GB" sz="1800" dirty="0"/>
              <a:t> has spent the most expenditure, with the number around £313M. There is a significant difference in Actual spending between Labor and the second cost element.</a:t>
            </a:r>
          </a:p>
          <a:p>
            <a:r>
              <a:rPr lang="en-GB" sz="1800" b="1" dirty="0" err="1"/>
              <a:t>Depr</a:t>
            </a:r>
            <a:r>
              <a:rPr lang="en-GB" sz="1800" b="1" dirty="0"/>
              <a:t> &amp; Amort </a:t>
            </a:r>
            <a:r>
              <a:rPr lang="en-GB" sz="1800" dirty="0"/>
              <a:t>and </a:t>
            </a:r>
            <a:r>
              <a:rPr lang="en-GB" sz="1800" b="1" dirty="0"/>
              <a:t>Hardware &amp; Software </a:t>
            </a:r>
            <a:r>
              <a:rPr lang="en-GB" sz="1800" dirty="0"/>
              <a:t>have spent £145M and £118M on expenditure.</a:t>
            </a:r>
          </a:p>
          <a:p>
            <a:r>
              <a:rPr lang="en-GB" sz="1800" b="1" dirty="0"/>
              <a:t>Shared Service </a:t>
            </a:r>
            <a:r>
              <a:rPr lang="en-GB" sz="1800" dirty="0"/>
              <a:t>has the least Actual expenditure, which is around £1.7M.</a:t>
            </a:r>
          </a:p>
          <a:p>
            <a:endParaRPr lang="en-GB" sz="1800" dirty="0"/>
          </a:p>
          <a:p>
            <a:pPr marL="0" indent="0">
              <a:buNone/>
            </a:pPr>
            <a:r>
              <a:rPr lang="en-GB" sz="1800" dirty="0"/>
              <a:t>Insights</a:t>
            </a:r>
          </a:p>
          <a:p>
            <a:r>
              <a:rPr lang="en-GB" sz="1800" dirty="0"/>
              <a:t>In all cost elements, the Actual expenditures are smaller than the Plan ones, which means great financial performance in these elements.</a:t>
            </a:r>
          </a:p>
        </p:txBody>
      </p:sp>
      <p:graphicFrame>
        <p:nvGraphicFramePr>
          <p:cNvPr id="6" name="Chart 5">
            <a:extLst>
              <a:ext uri="{FF2B5EF4-FFF2-40B4-BE49-F238E27FC236}">
                <a16:creationId xmlns:a16="http://schemas.microsoft.com/office/drawing/2014/main" id="{E6507717-DB2E-1051-BE11-7A0B2C669D09}"/>
              </a:ext>
            </a:extLst>
          </p:cNvPr>
          <p:cNvGraphicFramePr>
            <a:graphicFrameLocks/>
          </p:cNvGraphicFramePr>
          <p:nvPr>
            <p:extLst>
              <p:ext uri="{D42A27DB-BD31-4B8C-83A1-F6EECF244321}">
                <p14:modId xmlns:p14="http://schemas.microsoft.com/office/powerpoint/2010/main" val="111831778"/>
              </p:ext>
            </p:extLst>
          </p:nvPr>
        </p:nvGraphicFramePr>
        <p:xfrm>
          <a:off x="5686697" y="1242647"/>
          <a:ext cx="5632267" cy="5010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371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YTD Variance in IT Area / Business Area</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4273731" cy="5318443"/>
          </a:xfrm>
        </p:spPr>
        <p:txBody>
          <a:bodyPr>
            <a:normAutofit fontScale="85000" lnSpcReduction="20000"/>
          </a:bodyPr>
          <a:lstStyle/>
          <a:p>
            <a:r>
              <a:rPr lang="en-GB" sz="1800" dirty="0"/>
              <a:t>In the IT Area, </a:t>
            </a:r>
            <a:r>
              <a:rPr lang="en-GB" sz="1800" b="1" dirty="0"/>
              <a:t>Governance</a:t>
            </a:r>
            <a:r>
              <a:rPr lang="en-GB" sz="1800" dirty="0"/>
              <a:t> has a low variance. However, </a:t>
            </a:r>
            <a:r>
              <a:rPr lang="en-GB" sz="1800" b="1" dirty="0"/>
              <a:t>Functional</a:t>
            </a:r>
            <a:r>
              <a:rPr lang="en-GB" sz="1800" dirty="0"/>
              <a:t>, and </a:t>
            </a:r>
            <a:r>
              <a:rPr lang="en-GB" sz="1800" b="1" dirty="0"/>
              <a:t>BU Support </a:t>
            </a:r>
            <a:r>
              <a:rPr lang="en-GB" sz="1800" dirty="0"/>
              <a:t>have large variances in Plan vs Actual.</a:t>
            </a:r>
          </a:p>
          <a:p>
            <a:r>
              <a:rPr lang="en-GB" sz="1800" dirty="0"/>
              <a:t>In the Business Area, </a:t>
            </a:r>
            <a:r>
              <a:rPr lang="en-GB" sz="1800" b="1" dirty="0"/>
              <a:t>Distribution</a:t>
            </a:r>
            <a:r>
              <a:rPr lang="en-GB" sz="1800" dirty="0"/>
              <a:t> and </a:t>
            </a:r>
            <a:r>
              <a:rPr lang="en-GB" sz="1800" b="1" dirty="0"/>
              <a:t>Manufacturing</a:t>
            </a:r>
            <a:r>
              <a:rPr lang="en-GB" sz="1800" dirty="0"/>
              <a:t> have low variances. But </a:t>
            </a:r>
            <a:r>
              <a:rPr lang="en-GB" sz="1800" b="1" dirty="0"/>
              <a:t>BU</a:t>
            </a:r>
            <a:r>
              <a:rPr lang="en-GB" sz="1800" dirty="0"/>
              <a:t>, </a:t>
            </a:r>
            <a:r>
              <a:rPr lang="en-GB" sz="1800" b="1" dirty="0"/>
              <a:t>Infrastructure</a:t>
            </a:r>
            <a:r>
              <a:rPr lang="en-GB" sz="1800" dirty="0"/>
              <a:t>, and </a:t>
            </a:r>
            <a:r>
              <a:rPr lang="en-GB" sz="1800" b="1" dirty="0"/>
              <a:t>R&amp;D</a:t>
            </a:r>
            <a:r>
              <a:rPr lang="en-GB" sz="1800" dirty="0"/>
              <a:t> planned more money than the actual expenditure.</a:t>
            </a:r>
          </a:p>
          <a:p>
            <a:r>
              <a:rPr lang="en-GB" sz="1800" dirty="0"/>
              <a:t>The dark blue bars (Plan vs Actual) are always longer than the light blue bars (Plan vs Forecast). It means the difference between Actual and Forecast is big.</a:t>
            </a:r>
          </a:p>
          <a:p>
            <a:pPr marL="0" indent="0">
              <a:buNone/>
            </a:pPr>
            <a:endParaRPr lang="en-GB" sz="1800" dirty="0"/>
          </a:p>
          <a:p>
            <a:pPr marL="0" indent="0">
              <a:buNone/>
            </a:pPr>
            <a:r>
              <a:rPr lang="en-GB" sz="1800" dirty="0"/>
              <a:t>Insights</a:t>
            </a:r>
          </a:p>
          <a:p>
            <a:r>
              <a:rPr lang="en-GB" sz="1800" dirty="0"/>
              <a:t>In all areas, the Forecast is always more than the Actual, which is a safe prediction for company X.</a:t>
            </a:r>
          </a:p>
          <a:p>
            <a:pPr marL="0" indent="0">
              <a:buNone/>
            </a:pPr>
            <a:r>
              <a:rPr lang="en-GB" sz="1800" dirty="0"/>
              <a:t>Opportunities</a:t>
            </a:r>
          </a:p>
          <a:p>
            <a:r>
              <a:rPr lang="en-GB" sz="1800" dirty="0"/>
              <a:t>BU Support and Functional in IT areas, and R&amp;D and BU Business areas performed better than expected, which might be because of cost-saving strategies. Thus, company X is suggested to invest in those marketing areas continuously.</a:t>
            </a:r>
          </a:p>
          <a:p>
            <a:pPr marL="0" indent="0">
              <a:buNone/>
            </a:pPr>
            <a:r>
              <a:rPr lang="en-GB" sz="1800" dirty="0"/>
              <a:t>Risks</a:t>
            </a:r>
          </a:p>
          <a:p>
            <a:r>
              <a:rPr lang="en-GB" sz="1800" dirty="0"/>
              <a:t>The differences between Actual and Forecast in Functional and BU are big, which might generate inaccuracy when planning budgets.</a:t>
            </a:r>
          </a:p>
          <a:p>
            <a:pPr marL="0" indent="0">
              <a:buNone/>
            </a:pPr>
            <a:endParaRPr lang="en-GB" sz="1800" dirty="0"/>
          </a:p>
        </p:txBody>
      </p:sp>
      <p:graphicFrame>
        <p:nvGraphicFramePr>
          <p:cNvPr id="4" name="Chart 3">
            <a:extLst>
              <a:ext uri="{FF2B5EF4-FFF2-40B4-BE49-F238E27FC236}">
                <a16:creationId xmlns:a16="http://schemas.microsoft.com/office/drawing/2014/main" id="{699CF948-03BF-4352-826F-67BBB7314935}"/>
              </a:ext>
            </a:extLst>
          </p:cNvPr>
          <p:cNvGraphicFramePr>
            <a:graphicFrameLocks/>
          </p:cNvGraphicFramePr>
          <p:nvPr>
            <p:extLst>
              <p:ext uri="{D42A27DB-BD31-4B8C-83A1-F6EECF244321}">
                <p14:modId xmlns:p14="http://schemas.microsoft.com/office/powerpoint/2010/main" val="893368675"/>
              </p:ext>
            </p:extLst>
          </p:nvPr>
        </p:nvGraphicFramePr>
        <p:xfrm>
          <a:off x="5763497" y="1008222"/>
          <a:ext cx="5625138" cy="2765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CD8750F-45AA-4FA8-9ABB-22FB68A79DEF}"/>
              </a:ext>
            </a:extLst>
          </p:cNvPr>
          <p:cNvGraphicFramePr>
            <a:graphicFrameLocks/>
          </p:cNvGraphicFramePr>
          <p:nvPr>
            <p:extLst>
              <p:ext uri="{D42A27DB-BD31-4B8C-83A1-F6EECF244321}">
                <p14:modId xmlns:p14="http://schemas.microsoft.com/office/powerpoint/2010/main" val="1876587148"/>
              </p:ext>
            </p:extLst>
          </p:nvPr>
        </p:nvGraphicFramePr>
        <p:xfrm>
          <a:off x="5763497" y="3869712"/>
          <a:ext cx="5625138" cy="28038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942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88F-F845-2CC6-D328-2A8B4EB72CEB}"/>
              </a:ext>
            </a:extLst>
          </p:cNvPr>
          <p:cNvSpPr>
            <a:spLocks noGrp="1"/>
          </p:cNvSpPr>
          <p:nvPr>
            <p:ph type="title"/>
          </p:nvPr>
        </p:nvSpPr>
        <p:spPr>
          <a:xfrm>
            <a:off x="716280" y="0"/>
            <a:ext cx="10515600" cy="1325563"/>
          </a:xfrm>
        </p:spPr>
        <p:txBody>
          <a:bodyPr>
            <a:normAutofit/>
          </a:bodyPr>
          <a:lstStyle/>
          <a:p>
            <a:r>
              <a:rPr lang="en-GB" sz="4000" dirty="0"/>
              <a:t>Plan vs Actual Variance YTD in Country</a:t>
            </a:r>
          </a:p>
        </p:txBody>
      </p:sp>
      <p:sp>
        <p:nvSpPr>
          <p:cNvPr id="3" name="Content Placeholder 2">
            <a:extLst>
              <a:ext uri="{FF2B5EF4-FFF2-40B4-BE49-F238E27FC236}">
                <a16:creationId xmlns:a16="http://schemas.microsoft.com/office/drawing/2014/main" id="{4665B1DE-73FF-0AE8-0DEA-6BAA798497A9}"/>
              </a:ext>
            </a:extLst>
          </p:cNvPr>
          <p:cNvSpPr>
            <a:spLocks noGrp="1"/>
          </p:cNvSpPr>
          <p:nvPr>
            <p:ph idx="1"/>
          </p:nvPr>
        </p:nvSpPr>
        <p:spPr>
          <a:xfrm>
            <a:off x="803365" y="1210491"/>
            <a:ext cx="4273731" cy="5318443"/>
          </a:xfrm>
        </p:spPr>
        <p:txBody>
          <a:bodyPr>
            <a:normAutofit/>
          </a:bodyPr>
          <a:lstStyle/>
          <a:p>
            <a:r>
              <a:rPr lang="en-GB" sz="1800" dirty="0"/>
              <a:t>USA has a significant Plan vs Actual variance, of around 59.2M.</a:t>
            </a:r>
          </a:p>
          <a:p>
            <a:r>
              <a:rPr lang="en-GB" sz="1800" dirty="0"/>
              <a:t> 10 countries have negative Plan vs Actual variances.</a:t>
            </a:r>
          </a:p>
          <a:p>
            <a:pPr marL="0" indent="0">
              <a:buNone/>
            </a:pPr>
            <a:endParaRPr lang="en-GB" sz="1800" dirty="0"/>
          </a:p>
          <a:p>
            <a:pPr marL="0" indent="0">
              <a:buNone/>
            </a:pPr>
            <a:r>
              <a:rPr lang="en-GB" sz="1800" dirty="0"/>
              <a:t>Opportunities</a:t>
            </a:r>
          </a:p>
          <a:p>
            <a:r>
              <a:rPr lang="en-GB" sz="1800" dirty="0"/>
              <a:t>USA performed better than expected, which could be the reason for increased revenues or cost-saving strategies. Thus, company X is suggested to invest in this market continuously.</a:t>
            </a:r>
          </a:p>
          <a:p>
            <a:pPr marL="0" indent="0">
              <a:buNone/>
            </a:pPr>
            <a:r>
              <a:rPr lang="en-GB" sz="1800" dirty="0"/>
              <a:t>Risk:</a:t>
            </a:r>
          </a:p>
          <a:p>
            <a:r>
              <a:rPr lang="en-GB" sz="1800" dirty="0"/>
              <a:t> Attention should be paid to 10 countries performing worse than expected, especially Spain and Germany. They did not meet the budget plans, which might be because of low revenue, high cost or unforeseen challenges.</a:t>
            </a:r>
          </a:p>
        </p:txBody>
      </p:sp>
      <p:graphicFrame>
        <p:nvGraphicFramePr>
          <p:cNvPr id="6" name="Chart 5">
            <a:extLst>
              <a:ext uri="{FF2B5EF4-FFF2-40B4-BE49-F238E27FC236}">
                <a16:creationId xmlns:a16="http://schemas.microsoft.com/office/drawing/2014/main" id="{CF0365F7-D9D7-4E34-A7C4-1BFDA7083EF7}"/>
              </a:ext>
            </a:extLst>
          </p:cNvPr>
          <p:cNvGraphicFramePr>
            <a:graphicFrameLocks/>
          </p:cNvGraphicFramePr>
          <p:nvPr>
            <p:extLst>
              <p:ext uri="{D42A27DB-BD31-4B8C-83A1-F6EECF244321}">
                <p14:modId xmlns:p14="http://schemas.microsoft.com/office/powerpoint/2010/main" val="2651246759"/>
              </p:ext>
            </p:extLst>
          </p:nvPr>
        </p:nvGraphicFramePr>
        <p:xfrm>
          <a:off x="6783162" y="931469"/>
          <a:ext cx="3301364" cy="5597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3914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836</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Financial Model: Variance Analysis -- Report</vt:lpstr>
      <vt:lpstr>Problem / Solving Plan</vt:lpstr>
      <vt:lpstr>Opportunity / Improving Plan</vt:lpstr>
      <vt:lpstr>Monthly Expenditure – Actual, Plan, and Forecast</vt:lpstr>
      <vt:lpstr>Cost Element YTD</vt:lpstr>
      <vt:lpstr>YTD Variance in IT Area / Business Area</vt:lpstr>
      <vt:lpstr>Plan vs Actual Variance YTD in Country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Yiqing Li</dc:creator>
  <cp:lastModifiedBy>Yiqing Li</cp:lastModifiedBy>
  <cp:revision>5</cp:revision>
  <dcterms:created xsi:type="dcterms:W3CDTF">2023-11-16T12:43:25Z</dcterms:created>
  <dcterms:modified xsi:type="dcterms:W3CDTF">2023-11-16T16:47:52Z</dcterms:modified>
</cp:coreProperties>
</file>