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ache\Desktop\UK%20work\Portfolio%20projects\Project%202%20variance%20analysis\Dashboard%20+%20data%20+%20pivot%20tabl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ache\Desktop\UK%20work\Portfolio%20projects\Project%202%20variance%20analysis\Dashboard%20+%20data%20+%20pivot%20table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ache\Desktop\UK%20work\Portfolio%20projects\Project%202%20variance%20analysis\Dashboard%20+%20data%20+%20pivot%20table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rache\Desktop\UK%20work\Portfolio%20projects\Project%202%20variance%20analysis\Dashboard%20+%20data%20+%20pivot%20table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rache\Desktop\UK%20work\Portfolio%20projects\Project%202%20variance%20analysis\Dashboard%20+%20data%20+%20pivot%20table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 + data + pivot tables.xlsx]Actual Plan Fo.!actual, plan, forecast</c:name>
    <c:fmtId val="1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Actual</a:t>
            </a:r>
            <a:r>
              <a:rPr lang="en-GB" baseline="0"/>
              <a:t> vs Plan and Forecast</a:t>
            </a:r>
          </a:p>
        </c:rich>
      </c:tx>
      <c:layout>
        <c:manualLayout>
          <c:xMode val="edge"/>
          <c:yMode val="edge"/>
          <c:x val="1.2954242473649381E-2"/>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bg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noFill/>
          <a:ln w="12700">
            <a:solidFill>
              <a:schemeClr val="tx1"/>
            </a:solidFill>
            <a:prstDash val="sysDash"/>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00B0F0"/>
          </a:solidFill>
          <a:ln>
            <a:solidFill>
              <a:schemeClr val="tx1">
                <a:alpha val="5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bg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noFill/>
          <a:ln w="12700">
            <a:solidFill>
              <a:schemeClr val="tx1"/>
            </a:solidFill>
            <a:prstDash val="sysDash"/>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00B0F0"/>
          </a:solidFill>
          <a:ln>
            <a:solidFill>
              <a:schemeClr val="tx1">
                <a:alpha val="5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bg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noFill/>
          <a:ln w="12700">
            <a:solidFill>
              <a:schemeClr val="tx1"/>
            </a:solidFill>
            <a:prstDash val="sysDash"/>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rgbClr val="00B0F0">
              <a:alpha val="50000"/>
            </a:srgbClr>
          </a:solidFill>
          <a:ln>
            <a:solidFill>
              <a:schemeClr val="tx1">
                <a:alpha val="5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rgbClr val="00B0F0">
              <a:alpha val="50000"/>
            </a:srgbClr>
          </a:solidFill>
          <a:ln>
            <a:solidFill>
              <a:schemeClr val="tx1">
                <a:alpha val="50000"/>
              </a:schemeClr>
            </a:solidFill>
          </a:ln>
          <a:effectLst/>
        </c:spPr>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bg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noFill/>
          <a:ln w="12700">
            <a:solidFill>
              <a:schemeClr val="tx1"/>
            </a:solidFill>
            <a:prstDash val="sysDash"/>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rgbClr val="00B0F0">
              <a:alpha val="50000"/>
            </a:srgbClr>
          </a:solidFill>
          <a:ln>
            <a:solidFill>
              <a:schemeClr val="tx1">
                <a:alpha val="5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bg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noFill/>
          <a:ln w="12700">
            <a:solidFill>
              <a:schemeClr val="tx1"/>
            </a:solidFill>
            <a:prstDash val="sysDash"/>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rgbClr val="00B0F0">
              <a:alpha val="50000"/>
            </a:srgbClr>
          </a:solidFill>
          <a:ln>
            <a:solidFill>
              <a:schemeClr val="tx1">
                <a:alpha val="5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226159230096238"/>
          <c:y val="0.16187554680664915"/>
          <c:w val="0.83718285214348209"/>
          <c:h val="0.73072506561679795"/>
        </c:manualLayout>
      </c:layout>
      <c:barChart>
        <c:barDir val="col"/>
        <c:grouping val="clustered"/>
        <c:varyColors val="0"/>
        <c:ser>
          <c:idx val="0"/>
          <c:order val="0"/>
          <c:tx>
            <c:strRef>
              <c:f>'Actual Plan Fo.'!$B$3</c:f>
              <c:strCache>
                <c:ptCount val="1"/>
                <c:pt idx="0">
                  <c:v> Plan</c:v>
                </c:pt>
              </c:strCache>
            </c:strRef>
          </c:tx>
          <c:spPr>
            <a:solidFill>
              <a:schemeClr val="bg1">
                <a:lumMod val="50000"/>
              </a:schemeClr>
            </a:solidFill>
            <a:ln>
              <a:noFill/>
            </a:ln>
            <a:effectLst/>
          </c:spPr>
          <c:invertIfNegative val="0"/>
          <c:cat>
            <c:strRef>
              <c:f>'Actual Plan Fo.'!$A$4:$A$16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'Actual Plan Fo.'!$B$4:$B$16</c:f>
              <c:numCache>
                <c:formatCode>"£"0.0,,"M";\("£"0.0,,"M"\);</c:formatCode>
                <c:ptCount val="12"/>
                <c:pt idx="0">
                  <c:v>86708487.649999842</c:v>
                </c:pt>
                <c:pt idx="1">
                  <c:v>72896037.74000001</c:v>
                </c:pt>
                <c:pt idx="2">
                  <c:v>77824807.839999899</c:v>
                </c:pt>
                <c:pt idx="3">
                  <c:v>75495932.389999881</c:v>
                </c:pt>
                <c:pt idx="4">
                  <c:v>71768203.389999986</c:v>
                </c:pt>
                <c:pt idx="5">
                  <c:v>78703595.149999931</c:v>
                </c:pt>
                <c:pt idx="6">
                  <c:v>76785542.549999937</c:v>
                </c:pt>
                <c:pt idx="7">
                  <c:v>71123330.990000054</c:v>
                </c:pt>
                <c:pt idx="8">
                  <c:v>73104219.439999938</c:v>
                </c:pt>
                <c:pt idx="9">
                  <c:v>72282594.689999983</c:v>
                </c:pt>
                <c:pt idx="10">
                  <c:v>70668429.410000011</c:v>
                </c:pt>
                <c:pt idx="11">
                  <c:v>73041166.669999912</c:v>
                </c:pt>
              </c:numCache>
            </c:numRef>
          </c:val>
          <c:extLst>
            <c:ext xmlns:c16="http://schemas.microsoft.com/office/drawing/2014/chart" uri="{C3380CC4-5D6E-409C-BE32-E72D297353CC}">
              <c16:uniqueId val="{00000000-E161-4621-94EC-DA38364D2CE7}"/>
            </c:ext>
          </c:extLst>
        </c:ser>
        <c:ser>
          <c:idx val="1"/>
          <c:order val="1"/>
          <c:tx>
            <c:strRef>
              <c:f>'Actual Plan Fo.'!$C$3</c:f>
              <c:strCache>
                <c:ptCount val="1"/>
                <c:pt idx="0">
                  <c:v> Forecast</c:v>
                </c:pt>
              </c:strCache>
            </c:strRef>
          </c:tx>
          <c:spPr>
            <a:noFill/>
            <a:ln w="12700">
              <a:solidFill>
                <a:schemeClr val="tx1"/>
              </a:solidFill>
              <a:prstDash val="sysDash"/>
            </a:ln>
            <a:effectLst/>
          </c:spPr>
          <c:invertIfNegative val="0"/>
          <c:cat>
            <c:strRef>
              <c:f>'Actual Plan Fo.'!$A$4:$A$16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'Actual Plan Fo.'!$C$4:$C$16</c:f>
              <c:numCache>
                <c:formatCode>"£"0.0,,"M";\("£"0.0,,"M"\);</c:formatCode>
                <c:ptCount val="12"/>
                <c:pt idx="0">
                  <c:v>58459736.770000011</c:v>
                </c:pt>
                <c:pt idx="1">
                  <c:v>65354616</c:v>
                </c:pt>
                <c:pt idx="2">
                  <c:v>73793454.789999947</c:v>
                </c:pt>
                <c:pt idx="3">
                  <c:v>66731363.579999939</c:v>
                </c:pt>
                <c:pt idx="4">
                  <c:v>72852082.320000067</c:v>
                </c:pt>
                <c:pt idx="5">
                  <c:v>75502547.139999837</c:v>
                </c:pt>
                <c:pt idx="6">
                  <c:v>81083495.25729993</c:v>
                </c:pt>
                <c:pt idx="7">
                  <c:v>81042382.95039995</c:v>
                </c:pt>
                <c:pt idx="8">
                  <c:v>81939912.810599938</c:v>
                </c:pt>
                <c:pt idx="9">
                  <c:v>83500255.860099912</c:v>
                </c:pt>
                <c:pt idx="10">
                  <c:v>76048024.673799962</c:v>
                </c:pt>
                <c:pt idx="11">
                  <c:v>74234528.48209995</c:v>
                </c:pt>
              </c:numCache>
            </c:numRef>
          </c:val>
          <c:extLst>
            <c:ext xmlns:c16="http://schemas.microsoft.com/office/drawing/2014/chart" uri="{C3380CC4-5D6E-409C-BE32-E72D297353CC}">
              <c16:uniqueId val="{00000001-E161-4621-94EC-DA38364D2CE7}"/>
            </c:ext>
          </c:extLst>
        </c:ser>
        <c:ser>
          <c:idx val="2"/>
          <c:order val="2"/>
          <c:tx>
            <c:strRef>
              <c:f>'Actual Plan Fo.'!$D$3</c:f>
              <c:strCache>
                <c:ptCount val="1"/>
                <c:pt idx="0">
                  <c:v> Actual</c:v>
                </c:pt>
              </c:strCache>
            </c:strRef>
          </c:tx>
          <c:spPr>
            <a:solidFill>
              <a:srgbClr val="00B0F0">
                <a:alpha val="50000"/>
              </a:srgbClr>
            </a:solidFill>
            <a:ln>
              <a:solidFill>
                <a:schemeClr val="tx1">
                  <a:alpha val="50000"/>
                </a:schemeClr>
              </a:solidFill>
            </a:ln>
            <a:effectLst/>
          </c:spPr>
          <c:invertIfNegative val="0"/>
          <c:cat>
            <c:strRef>
              <c:f>'Actual Plan Fo.'!$A$4:$A$16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'Actual Plan Fo.'!$D$4:$D$16</c:f>
              <c:numCache>
                <c:formatCode>"£"0.0,,"M";\("£"0.0,,"M"\);</c:formatCode>
                <c:ptCount val="12"/>
                <c:pt idx="0">
                  <c:v>58459736.770000011</c:v>
                </c:pt>
                <c:pt idx="1">
                  <c:v>65354616</c:v>
                </c:pt>
                <c:pt idx="2">
                  <c:v>73793454.789999947</c:v>
                </c:pt>
                <c:pt idx="3">
                  <c:v>66731363.579999939</c:v>
                </c:pt>
                <c:pt idx="4">
                  <c:v>72852082.320000067</c:v>
                </c:pt>
                <c:pt idx="5">
                  <c:v>75502547.139999837</c:v>
                </c:pt>
                <c:pt idx="6">
                  <c:v>73206940.649999946</c:v>
                </c:pt>
                <c:pt idx="7">
                  <c:v>69830420.439999878</c:v>
                </c:pt>
              </c:numCache>
            </c:numRef>
          </c:val>
          <c:extLst>
            <c:ext xmlns:c16="http://schemas.microsoft.com/office/drawing/2014/chart" uri="{C3380CC4-5D6E-409C-BE32-E72D297353CC}">
              <c16:uniqueId val="{00000002-E161-4621-94EC-DA38364D2CE7}"/>
            </c:ext>
          </c:extLst>
        </c:ser>
        <c:dLbls>
          <c:showLegendKey val="0"/>
          <c:showVal val="0"/>
          <c:showCatName val="0"/>
          <c:showSerName val="0"/>
          <c:showPercent val="0"/>
          <c:showBubbleSize val="0"/>
        </c:dLbls>
        <c:gapWidth val="30"/>
        <c:overlap val="100"/>
        <c:axId val="596561743"/>
        <c:axId val="1908977439"/>
      </c:barChart>
      <c:catAx>
        <c:axId val="5965617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8977439"/>
        <c:crosses val="autoZero"/>
        <c:auto val="1"/>
        <c:lblAlgn val="ctr"/>
        <c:lblOffset val="100"/>
        <c:noMultiLvlLbl val="0"/>
      </c:catAx>
      <c:valAx>
        <c:axId val="1908977439"/>
        <c:scaling>
          <c:orientation val="minMax"/>
        </c:scaling>
        <c:delete val="0"/>
        <c:axPos val="l"/>
        <c:numFmt formatCode="&quot;£&quot;0.0,,&quot;M&quot;;\(&quot;£&quot;0.0,,&quot;M&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6561743"/>
        <c:crosses val="autoZero"/>
        <c:crossBetween val="between"/>
      </c:valAx>
      <c:spPr>
        <a:noFill/>
        <a:ln>
          <a:noFill/>
        </a:ln>
        <a:effectLst/>
      </c:spPr>
    </c:plotArea>
    <c:legend>
      <c:legendPos val="t"/>
      <c:layout>
        <c:manualLayout>
          <c:xMode val="edge"/>
          <c:yMode val="edge"/>
          <c:x val="0.44661685864175626"/>
          <c:y val="4.2083333333333334E-2"/>
          <c:w val="0.35854405765636277"/>
          <c:h val="7.948898928730519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5">
        <a:lumMod val="40000"/>
        <a:lumOff val="60000"/>
      </a:schemeClr>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 + data + pivot tables.xlsx]Cost Element!Cost element bar</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Cost</a:t>
            </a:r>
            <a:r>
              <a:rPr lang="en-GB" baseline="0"/>
              <a:t> Element YTD</a:t>
            </a:r>
          </a:p>
        </c:rich>
      </c:tx>
      <c:layout>
        <c:manualLayout>
          <c:xMode val="edge"/>
          <c:yMode val="edge"/>
          <c:x val="2.3381889763779563E-2"/>
          <c:y val="4.166666666666666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bg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
        <c:spPr>
          <a:noFill/>
          <a:ln w="12700">
            <a:solidFill>
              <a:schemeClr val="tx1"/>
            </a:solidFill>
            <a:prstDash val="sysDash"/>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bg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noFill/>
          <a:ln w="12700">
            <a:solidFill>
              <a:schemeClr val="tx1"/>
            </a:solidFill>
            <a:prstDash val="sysDash"/>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bg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noFill/>
          <a:ln w="12700">
            <a:solidFill>
              <a:schemeClr val="tx1"/>
            </a:solidFill>
            <a:prstDash val="sysDash"/>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rgbClr val="00B0F0">
              <a:alpha val="50000"/>
            </a:srgb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bg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noFill/>
          <a:ln w="12700">
            <a:solidFill>
              <a:schemeClr val="tx1"/>
            </a:solidFill>
            <a:prstDash val="sysDash"/>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rgbClr val="00B0F0">
              <a:alpha val="50000"/>
            </a:srgb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bg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noFill/>
          <a:ln w="12700">
            <a:solidFill>
              <a:schemeClr val="tx1"/>
            </a:solidFill>
            <a:prstDash val="sysDash"/>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rgbClr val="00B0F0">
              <a:alpha val="50000"/>
            </a:srgb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6170691163604548"/>
          <c:y val="0.17576443569553807"/>
          <c:w val="0.66223053368328955"/>
          <c:h val="0.716836176727909"/>
        </c:manualLayout>
      </c:layout>
      <c:barChart>
        <c:barDir val="bar"/>
        <c:grouping val="clustered"/>
        <c:varyColors val="0"/>
        <c:ser>
          <c:idx val="0"/>
          <c:order val="0"/>
          <c:tx>
            <c:strRef>
              <c:f>'Cost Element'!$B$3</c:f>
              <c:strCache>
                <c:ptCount val="1"/>
                <c:pt idx="0">
                  <c:v> Plan</c:v>
                </c:pt>
              </c:strCache>
            </c:strRef>
          </c:tx>
          <c:spPr>
            <a:solidFill>
              <a:schemeClr val="bg1">
                <a:lumMod val="50000"/>
              </a:schemeClr>
            </a:solidFill>
            <a:ln>
              <a:noFill/>
            </a:ln>
            <a:effectLst/>
          </c:spPr>
          <c:invertIfNegative val="0"/>
          <c:cat>
            <c:strRef>
              <c:f>'Cost Element'!$A$4:$A$9</c:f>
              <c:strCache>
                <c:ptCount val="5"/>
                <c:pt idx="0">
                  <c:v>Labor</c:v>
                </c:pt>
                <c:pt idx="1">
                  <c:v>Depr &amp; Amort</c:v>
                </c:pt>
                <c:pt idx="2">
                  <c:v>Hardware &amp; Software</c:v>
                </c:pt>
                <c:pt idx="3">
                  <c:v>Other</c:v>
                </c:pt>
                <c:pt idx="4">
                  <c:v>Shared Services</c:v>
                </c:pt>
              </c:strCache>
            </c:strRef>
          </c:cat>
          <c:val>
            <c:numRef>
              <c:f>'Cost Element'!$B$4:$B$9</c:f>
              <c:numCache>
                <c:formatCode>"£"0.0,,"M";\("£"0.0,,"M"\);</c:formatCode>
                <c:ptCount val="5"/>
                <c:pt idx="0">
                  <c:v>312970267.7800011</c:v>
                </c:pt>
                <c:pt idx="1">
                  <c:v>145387258.61999983</c:v>
                </c:pt>
                <c:pt idx="2">
                  <c:v>118153157.16000062</c:v>
                </c:pt>
                <c:pt idx="3">
                  <c:v>33056551.890000269</c:v>
                </c:pt>
                <c:pt idx="4">
                  <c:v>1738702.2500000002</c:v>
                </c:pt>
              </c:numCache>
            </c:numRef>
          </c:val>
          <c:extLst>
            <c:ext xmlns:c16="http://schemas.microsoft.com/office/drawing/2014/chart" uri="{C3380CC4-5D6E-409C-BE32-E72D297353CC}">
              <c16:uniqueId val="{00000000-3338-47A5-BBE7-47861023C2EE}"/>
            </c:ext>
          </c:extLst>
        </c:ser>
        <c:ser>
          <c:idx val="1"/>
          <c:order val="1"/>
          <c:tx>
            <c:strRef>
              <c:f>'Cost Element'!$C$3</c:f>
              <c:strCache>
                <c:ptCount val="1"/>
                <c:pt idx="0">
                  <c:v> Forecast</c:v>
                </c:pt>
              </c:strCache>
            </c:strRef>
          </c:tx>
          <c:spPr>
            <a:noFill/>
            <a:ln w="12700">
              <a:solidFill>
                <a:schemeClr val="tx1"/>
              </a:solidFill>
              <a:prstDash val="sysDash"/>
            </a:ln>
            <a:effectLst/>
          </c:spPr>
          <c:invertIfNegative val="0"/>
          <c:cat>
            <c:strRef>
              <c:f>'Cost Element'!$A$4:$A$9</c:f>
              <c:strCache>
                <c:ptCount val="5"/>
                <c:pt idx="0">
                  <c:v>Labor</c:v>
                </c:pt>
                <c:pt idx="1">
                  <c:v>Depr &amp; Amort</c:v>
                </c:pt>
                <c:pt idx="2">
                  <c:v>Hardware &amp; Software</c:v>
                </c:pt>
                <c:pt idx="3">
                  <c:v>Other</c:v>
                </c:pt>
                <c:pt idx="4">
                  <c:v>Shared Services</c:v>
                </c:pt>
              </c:strCache>
            </c:strRef>
          </c:cat>
          <c:val>
            <c:numRef>
              <c:f>'Cost Element'!$C$4:$C$9</c:f>
              <c:numCache>
                <c:formatCode>"£"0.0,,"M";\("£"0.0,,"M"\);</c:formatCode>
                <c:ptCount val="5"/>
                <c:pt idx="0">
                  <c:v>301712279.80879939</c:v>
                </c:pt>
                <c:pt idx="1">
                  <c:v>137002322.16899997</c:v>
                </c:pt>
                <c:pt idx="2">
                  <c:v>104613519.29360002</c:v>
                </c:pt>
                <c:pt idx="3">
                  <c:v>30585287.49429993</c:v>
                </c:pt>
                <c:pt idx="4">
                  <c:v>906270.04199999198</c:v>
                </c:pt>
              </c:numCache>
            </c:numRef>
          </c:val>
          <c:extLst>
            <c:ext xmlns:c16="http://schemas.microsoft.com/office/drawing/2014/chart" uri="{C3380CC4-5D6E-409C-BE32-E72D297353CC}">
              <c16:uniqueId val="{00000001-3338-47A5-BBE7-47861023C2EE}"/>
            </c:ext>
          </c:extLst>
        </c:ser>
        <c:ser>
          <c:idx val="2"/>
          <c:order val="2"/>
          <c:tx>
            <c:strRef>
              <c:f>'Cost Element'!$D$3</c:f>
              <c:strCache>
                <c:ptCount val="1"/>
                <c:pt idx="0">
                  <c:v> Actual</c:v>
                </c:pt>
              </c:strCache>
            </c:strRef>
          </c:tx>
          <c:spPr>
            <a:solidFill>
              <a:srgbClr val="00B0F0">
                <a:alpha val="50000"/>
              </a:srgbClr>
            </a:solidFill>
            <a:ln>
              <a:noFill/>
            </a:ln>
            <a:effectLst/>
          </c:spPr>
          <c:invertIfNegative val="0"/>
          <c:cat>
            <c:strRef>
              <c:f>'Cost Element'!$A$4:$A$9</c:f>
              <c:strCache>
                <c:ptCount val="5"/>
                <c:pt idx="0">
                  <c:v>Labor</c:v>
                </c:pt>
                <c:pt idx="1">
                  <c:v>Depr &amp; Amort</c:v>
                </c:pt>
                <c:pt idx="2">
                  <c:v>Hardware &amp; Software</c:v>
                </c:pt>
                <c:pt idx="3">
                  <c:v>Other</c:v>
                </c:pt>
                <c:pt idx="4">
                  <c:v>Shared Services</c:v>
                </c:pt>
              </c:strCache>
            </c:strRef>
          </c:cat>
          <c:val>
            <c:numRef>
              <c:f>'Cost Element'!$D$4:$D$9</c:f>
              <c:numCache>
                <c:formatCode>"£"0.0,,"M";\("£"0.0,,"M"\);</c:formatCode>
                <c:ptCount val="5"/>
                <c:pt idx="0">
                  <c:v>290290502.67999959</c:v>
                </c:pt>
                <c:pt idx="1">
                  <c:v>134393397.82000005</c:v>
                </c:pt>
                <c:pt idx="2">
                  <c:v>102628507.61999978</c:v>
                </c:pt>
                <c:pt idx="3">
                  <c:v>27431294.389999878</c:v>
                </c:pt>
                <c:pt idx="4">
                  <c:v>987459.17999999155</c:v>
                </c:pt>
              </c:numCache>
            </c:numRef>
          </c:val>
          <c:extLst>
            <c:ext xmlns:c16="http://schemas.microsoft.com/office/drawing/2014/chart" uri="{C3380CC4-5D6E-409C-BE32-E72D297353CC}">
              <c16:uniqueId val="{00000002-3338-47A5-BBE7-47861023C2EE}"/>
            </c:ext>
          </c:extLst>
        </c:ser>
        <c:dLbls>
          <c:showLegendKey val="0"/>
          <c:showVal val="0"/>
          <c:showCatName val="0"/>
          <c:showSerName val="0"/>
          <c:showPercent val="0"/>
          <c:showBubbleSize val="0"/>
        </c:dLbls>
        <c:gapWidth val="50"/>
        <c:overlap val="100"/>
        <c:axId val="603963919"/>
        <c:axId val="1194526719"/>
      </c:barChart>
      <c:catAx>
        <c:axId val="603963919"/>
        <c:scaling>
          <c:orientation val="maxMin"/>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4526719"/>
        <c:crosses val="autoZero"/>
        <c:auto val="1"/>
        <c:lblAlgn val="ctr"/>
        <c:lblOffset val="100"/>
        <c:noMultiLvlLbl val="0"/>
      </c:catAx>
      <c:valAx>
        <c:axId val="1194526719"/>
        <c:scaling>
          <c:orientation val="minMax"/>
        </c:scaling>
        <c:delete val="0"/>
        <c:axPos val="t"/>
        <c:numFmt formatCode="&quot;£&quot;0.0,,&quot;M&quot;;\(&quot;£&quot;0.0,,&quot;M&quot;\);" sourceLinked="1"/>
        <c:majorTickMark val="out"/>
        <c:minorTickMark val="none"/>
        <c:tickLblPos val="high"/>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3963919"/>
        <c:crosses val="autoZero"/>
        <c:crossBetween val="between"/>
      </c:valAx>
      <c:spPr>
        <a:noFill/>
        <a:ln>
          <a:noFill/>
        </a:ln>
        <a:effectLst/>
      </c:spPr>
    </c:plotArea>
    <c:legend>
      <c:legendPos val="t"/>
      <c:layout>
        <c:manualLayout>
          <c:xMode val="edge"/>
          <c:yMode val="edge"/>
          <c:x val="0.379090769903762"/>
          <c:y val="4.6712962962962977E-2"/>
          <c:w val="0.60848490813648293"/>
          <c:h val="7.812554680664918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5">
        <a:lumMod val="40000"/>
        <a:lumOff val="60000"/>
      </a:schemeClr>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 + data + pivot tables.xlsx]IT Area var.!IT area var.</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IT</a:t>
            </a:r>
            <a:r>
              <a:rPr lang="en-GB" baseline="0"/>
              <a:t> Area YTD Variance</a:t>
            </a:r>
            <a:endParaRPr lang="en-GB"/>
          </a:p>
        </c:rich>
      </c:tx>
      <c:layout>
        <c:manualLayout>
          <c:xMode val="edge"/>
          <c:yMode val="edge"/>
          <c:x val="2.6159667541557342E-2"/>
          <c:y val="3.703703703703703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5">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5">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5">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5913378244272405"/>
          <c:y val="0.20354221347331583"/>
          <c:w val="0.81419004396317429"/>
          <c:h val="0.74553186060075827"/>
        </c:manualLayout>
      </c:layout>
      <c:barChart>
        <c:barDir val="bar"/>
        <c:grouping val="clustered"/>
        <c:varyColors val="0"/>
        <c:ser>
          <c:idx val="0"/>
          <c:order val="0"/>
          <c:tx>
            <c:strRef>
              <c:f>'IT Area var.'!$B$3</c:f>
              <c:strCache>
                <c:ptCount val="1"/>
                <c:pt idx="0">
                  <c:v> Plan vs Actual var.</c:v>
                </c:pt>
              </c:strCache>
            </c:strRef>
          </c:tx>
          <c:spPr>
            <a:solidFill>
              <a:schemeClr val="accent5">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'IT Area var.'!$A$4:$A$9</c:f>
              <c:strCache>
                <c:ptCount val="5"/>
                <c:pt idx="0">
                  <c:v>BU Support</c:v>
                </c:pt>
                <c:pt idx="1">
                  <c:v>Enablement</c:v>
                </c:pt>
                <c:pt idx="2">
                  <c:v>Functional</c:v>
                </c:pt>
                <c:pt idx="3">
                  <c:v>Governance</c:v>
                </c:pt>
                <c:pt idx="4">
                  <c:v>Infrastructure</c:v>
                </c:pt>
              </c:strCache>
            </c:strRef>
          </c:cat>
          <c:val>
            <c:numRef>
              <c:f>'IT Area var.'!$B$4:$B$9</c:f>
              <c:numCache>
                <c:formatCode>"£"0.0,,"M";\("£"0.0,,"M"\);</c:formatCode>
                <c:ptCount val="5"/>
                <c:pt idx="0">
                  <c:v>17385090.509999752</c:v>
                </c:pt>
                <c:pt idx="1">
                  <c:v>6065695.5200000331</c:v>
                </c:pt>
                <c:pt idx="2">
                  <c:v>21707589.479998916</c:v>
                </c:pt>
                <c:pt idx="3">
                  <c:v>636751.78000017628</c:v>
                </c:pt>
                <c:pt idx="4">
                  <c:v>9779648.7200001776</c:v>
                </c:pt>
              </c:numCache>
            </c:numRef>
          </c:val>
          <c:extLst>
            <c:ext xmlns:c16="http://schemas.microsoft.com/office/drawing/2014/chart" uri="{C3380CC4-5D6E-409C-BE32-E72D297353CC}">
              <c16:uniqueId val="{00000000-C7CF-448B-90B1-DFA632159E99}"/>
            </c:ext>
          </c:extLst>
        </c:ser>
        <c:ser>
          <c:idx val="1"/>
          <c:order val="1"/>
          <c:tx>
            <c:strRef>
              <c:f>'IT Area var.'!$C$3</c:f>
              <c:strCache>
                <c:ptCount val="1"/>
                <c:pt idx="0">
                  <c:v> Plan vs Forecast var.</c:v>
                </c:pt>
              </c:strCache>
            </c:strRef>
          </c:tx>
          <c:spPr>
            <a:solidFill>
              <a:schemeClr val="accent5">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'IT Area var.'!$A$4:$A$9</c:f>
              <c:strCache>
                <c:ptCount val="5"/>
                <c:pt idx="0">
                  <c:v>BU Support</c:v>
                </c:pt>
                <c:pt idx="1">
                  <c:v>Enablement</c:v>
                </c:pt>
                <c:pt idx="2">
                  <c:v>Functional</c:v>
                </c:pt>
                <c:pt idx="3">
                  <c:v>Governance</c:v>
                </c:pt>
                <c:pt idx="4">
                  <c:v>Infrastructure</c:v>
                </c:pt>
              </c:strCache>
            </c:strRef>
          </c:cat>
          <c:val>
            <c:numRef>
              <c:f>'IT Area var.'!$C$4:$C$9</c:f>
              <c:numCache>
                <c:formatCode>"£"0.0,,"M";\("£"0.0,,"M"\);</c:formatCode>
                <c:ptCount val="5"/>
                <c:pt idx="0">
                  <c:v>12579755.956600487</c:v>
                </c:pt>
                <c:pt idx="1">
                  <c:v>4251646.9180999845</c:v>
                </c:pt>
                <c:pt idx="2">
                  <c:v>12906175.60539934</c:v>
                </c:pt>
                <c:pt idx="3">
                  <c:v>201531.4866001308</c:v>
                </c:pt>
                <c:pt idx="4">
                  <c:v>6547148.9255999327</c:v>
                </c:pt>
              </c:numCache>
            </c:numRef>
          </c:val>
          <c:extLst>
            <c:ext xmlns:c16="http://schemas.microsoft.com/office/drawing/2014/chart" uri="{C3380CC4-5D6E-409C-BE32-E72D297353CC}">
              <c16:uniqueId val="{00000001-C7CF-448B-90B1-DFA632159E99}"/>
            </c:ext>
          </c:extLst>
        </c:ser>
        <c:dLbls>
          <c:dLblPos val="outEnd"/>
          <c:showLegendKey val="0"/>
          <c:showVal val="1"/>
          <c:showCatName val="0"/>
          <c:showSerName val="0"/>
          <c:showPercent val="0"/>
          <c:showBubbleSize val="0"/>
        </c:dLbls>
        <c:gapWidth val="50"/>
        <c:axId val="593926719"/>
        <c:axId val="1387674415"/>
      </c:barChart>
      <c:catAx>
        <c:axId val="593926719"/>
        <c:scaling>
          <c:orientation val="maxMin"/>
        </c:scaling>
        <c:delete val="0"/>
        <c:axPos val="l"/>
        <c:numFmt formatCode="General" sourceLinked="1"/>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7674415"/>
        <c:crosses val="autoZero"/>
        <c:auto val="1"/>
        <c:lblAlgn val="ctr"/>
        <c:lblOffset val="100"/>
        <c:noMultiLvlLbl val="0"/>
      </c:catAx>
      <c:valAx>
        <c:axId val="1387674415"/>
        <c:scaling>
          <c:orientation val="minMax"/>
        </c:scaling>
        <c:delete val="1"/>
        <c:axPos val="t"/>
        <c:numFmt formatCode="&quot;£&quot;0.0,,&quot;M&quot;;\(&quot;£&quot;0.0,,&quot;M&quot;\);" sourceLinked="1"/>
        <c:majorTickMark val="out"/>
        <c:minorTickMark val="none"/>
        <c:tickLblPos val="high"/>
        <c:crossAx val="593926719"/>
        <c:crosses val="autoZero"/>
        <c:crossBetween val="between"/>
      </c:valAx>
      <c:spPr>
        <a:noFill/>
        <a:ln>
          <a:noFill/>
        </a:ln>
        <a:effectLst/>
      </c:spPr>
    </c:plotArea>
    <c:legend>
      <c:legendPos val="t"/>
      <c:layout>
        <c:manualLayout>
          <c:xMode val="edge"/>
          <c:yMode val="edge"/>
          <c:x val="0.27824882031654241"/>
          <c:y val="9.7628712903764278E-2"/>
          <c:w val="0.71916404199475081"/>
          <c:h val="7.812554680664918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5">
        <a:lumMod val="40000"/>
        <a:lumOff val="60000"/>
      </a:schemeClr>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 + data + pivot tables.xlsx]Biz Area Var.!business area var.</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Business</a:t>
            </a:r>
            <a:r>
              <a:rPr lang="en-GB" baseline="0"/>
              <a:t> Area YTD Variance</a:t>
            </a:r>
          </a:p>
        </c:rich>
      </c:tx>
      <c:layout>
        <c:manualLayout>
          <c:xMode val="edge"/>
          <c:yMode val="edge"/>
          <c:x val="3.449300087489067E-2"/>
          <c:y val="3.240740740740740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0070C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0070C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0070C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0070C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0070C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6516557305336835"/>
          <c:y val="0.20354221347331583"/>
          <c:w val="0.71261220472440934"/>
          <c:h val="0.74553186060075827"/>
        </c:manualLayout>
      </c:layout>
      <c:barChart>
        <c:barDir val="bar"/>
        <c:grouping val="clustered"/>
        <c:varyColors val="0"/>
        <c:ser>
          <c:idx val="0"/>
          <c:order val="0"/>
          <c:tx>
            <c:strRef>
              <c:f>'Biz Area Var.'!$B$3</c:f>
              <c:strCache>
                <c:ptCount val="1"/>
                <c:pt idx="0">
                  <c:v> Plan vs Actual var.</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'Biz Area Var.'!$A$4:$A$11</c:f>
              <c:strCache>
                <c:ptCount val="7"/>
                <c:pt idx="0">
                  <c:v>BU</c:v>
                </c:pt>
                <c:pt idx="1">
                  <c:v>Distribution</c:v>
                </c:pt>
                <c:pt idx="2">
                  <c:v>Infrastructure</c:v>
                </c:pt>
                <c:pt idx="3">
                  <c:v>Manufacturing</c:v>
                </c:pt>
                <c:pt idx="4">
                  <c:v>Office &amp; Administrative</c:v>
                </c:pt>
                <c:pt idx="5">
                  <c:v>R&amp;D</c:v>
                </c:pt>
                <c:pt idx="6">
                  <c:v>Services</c:v>
                </c:pt>
              </c:strCache>
            </c:strRef>
          </c:cat>
          <c:val>
            <c:numRef>
              <c:f>'Biz Area Var.'!$B$4:$B$11</c:f>
              <c:numCache>
                <c:formatCode>"£"0.0,,"M";\("£"0.0,,"M"\);</c:formatCode>
                <c:ptCount val="7"/>
                <c:pt idx="0">
                  <c:v>15416596.249999702</c:v>
                </c:pt>
                <c:pt idx="1">
                  <c:v>636925.78000017628</c:v>
                </c:pt>
                <c:pt idx="2">
                  <c:v>11893004.969999909</c:v>
                </c:pt>
                <c:pt idx="3">
                  <c:v>1290619.0699999779</c:v>
                </c:pt>
                <c:pt idx="4">
                  <c:v>4493218.4699997753</c:v>
                </c:pt>
                <c:pt idx="5">
                  <c:v>17905552.670000032</c:v>
                </c:pt>
                <c:pt idx="6">
                  <c:v>3938858.8000000566</c:v>
                </c:pt>
              </c:numCache>
            </c:numRef>
          </c:val>
          <c:extLst>
            <c:ext xmlns:c16="http://schemas.microsoft.com/office/drawing/2014/chart" uri="{C3380CC4-5D6E-409C-BE32-E72D297353CC}">
              <c16:uniqueId val="{00000000-7ECA-486F-9FC8-63B28FE37303}"/>
            </c:ext>
          </c:extLst>
        </c:ser>
        <c:ser>
          <c:idx val="1"/>
          <c:order val="1"/>
          <c:tx>
            <c:strRef>
              <c:f>'Biz Area Var.'!$C$3</c:f>
              <c:strCache>
                <c:ptCount val="1"/>
                <c:pt idx="0">
                  <c:v> Plan vs Forecast var.</c:v>
                </c:pt>
              </c:strCache>
            </c:strRef>
          </c:tx>
          <c:spPr>
            <a:solidFill>
              <a:schemeClr val="accent5">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'Biz Area Var.'!$A$4:$A$11</c:f>
              <c:strCache>
                <c:ptCount val="7"/>
                <c:pt idx="0">
                  <c:v>BU</c:v>
                </c:pt>
                <c:pt idx="1">
                  <c:v>Distribution</c:v>
                </c:pt>
                <c:pt idx="2">
                  <c:v>Infrastructure</c:v>
                </c:pt>
                <c:pt idx="3">
                  <c:v>Manufacturing</c:v>
                </c:pt>
                <c:pt idx="4">
                  <c:v>Office &amp; Administrative</c:v>
                </c:pt>
                <c:pt idx="5">
                  <c:v>R&amp;D</c:v>
                </c:pt>
                <c:pt idx="6">
                  <c:v>Services</c:v>
                </c:pt>
              </c:strCache>
            </c:strRef>
          </c:cat>
          <c:val>
            <c:numRef>
              <c:f>'Biz Area Var.'!$C$4:$C$11</c:f>
              <c:numCache>
                <c:formatCode>"£"0.0,,"M";\("£"0.0,,"M"\);</c:formatCode>
                <c:ptCount val="7"/>
                <c:pt idx="0">
                  <c:v>9145960.8121998012</c:v>
                </c:pt>
                <c:pt idx="1">
                  <c:v>201705.4866001308</c:v>
                </c:pt>
                <c:pt idx="2">
                  <c:v>8524740.6359997988</c:v>
                </c:pt>
                <c:pt idx="3">
                  <c:v>30091.187600433826</c:v>
                </c:pt>
                <c:pt idx="4">
                  <c:v>2625929.730599612</c:v>
                </c:pt>
                <c:pt idx="5">
                  <c:v>13683775.83160001</c:v>
                </c:pt>
                <c:pt idx="6">
                  <c:v>2274055.2076999992</c:v>
                </c:pt>
              </c:numCache>
            </c:numRef>
          </c:val>
          <c:extLst>
            <c:ext xmlns:c16="http://schemas.microsoft.com/office/drawing/2014/chart" uri="{C3380CC4-5D6E-409C-BE32-E72D297353CC}">
              <c16:uniqueId val="{00000001-7ECA-486F-9FC8-63B28FE37303}"/>
            </c:ext>
          </c:extLst>
        </c:ser>
        <c:dLbls>
          <c:dLblPos val="outEnd"/>
          <c:showLegendKey val="0"/>
          <c:showVal val="1"/>
          <c:showCatName val="0"/>
          <c:showSerName val="0"/>
          <c:showPercent val="0"/>
          <c:showBubbleSize val="0"/>
        </c:dLbls>
        <c:gapWidth val="50"/>
        <c:axId val="725201455"/>
        <c:axId val="1194535647"/>
      </c:barChart>
      <c:catAx>
        <c:axId val="725201455"/>
        <c:scaling>
          <c:orientation val="maxMin"/>
        </c:scaling>
        <c:delete val="0"/>
        <c:axPos val="l"/>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4535647"/>
        <c:crosses val="autoZero"/>
        <c:auto val="1"/>
        <c:lblAlgn val="ctr"/>
        <c:lblOffset val="100"/>
        <c:noMultiLvlLbl val="0"/>
      </c:catAx>
      <c:valAx>
        <c:axId val="1194535647"/>
        <c:scaling>
          <c:orientation val="minMax"/>
        </c:scaling>
        <c:delete val="1"/>
        <c:axPos val="t"/>
        <c:numFmt formatCode="&quot;£&quot;0.0,,&quot;M&quot;;\(&quot;£&quot;0.0,,&quot;M&quot;\);" sourceLinked="1"/>
        <c:majorTickMark val="none"/>
        <c:minorTickMark val="none"/>
        <c:tickLblPos val="nextTo"/>
        <c:crossAx val="725201455"/>
        <c:crosses val="autoZero"/>
        <c:crossBetween val="between"/>
      </c:valAx>
      <c:spPr>
        <a:noFill/>
        <a:ln>
          <a:noFill/>
        </a:ln>
        <a:effectLst/>
      </c:spPr>
    </c:plotArea>
    <c:legend>
      <c:legendPos val="t"/>
      <c:layout>
        <c:manualLayout>
          <c:xMode val="edge"/>
          <c:yMode val="edge"/>
          <c:x val="0.2777294572511475"/>
          <c:y val="0.10458340195761286"/>
          <c:w val="0.71916404199475081"/>
          <c:h val="7.8125546806649182E-2"/>
        </c:manualLayout>
      </c:layout>
      <c:overlay val="0"/>
      <c:spPr>
        <a:noFill/>
        <a:ln>
          <a:noFill/>
        </a:ln>
        <a:effectLst>
          <a:softEdge rad="0"/>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5">
        <a:lumMod val="40000"/>
        <a:lumOff val="60000"/>
      </a:schemeClr>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 + data + pivot tables.xlsx]Country Var.!country bar</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Plan</a:t>
            </a:r>
            <a:r>
              <a:rPr lang="en-US" baseline="0"/>
              <a:t> vs Actual Variance YTD</a:t>
            </a:r>
          </a:p>
        </c:rich>
      </c:tx>
      <c:layout>
        <c:manualLayout>
          <c:xMode val="edge"/>
          <c:yMode val="edge"/>
          <c:x val="0.10152808813710983"/>
          <c:y val="5.2900363068659811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dLbl>
          <c:idx val="0"/>
          <c:layout>
            <c:manualLayout>
              <c:x val="-0.25087108013937282"/>
              <c:y val="-2.463054187192107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dLbl>
          <c:idx val="0"/>
          <c:layout>
            <c:manualLayout>
              <c:x val="-0.25087108013937282"/>
              <c:y val="-2.463054187192107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dLbl>
          <c:idx val="0"/>
          <c:layout>
            <c:manualLayout>
              <c:x val="-0.26407851870237398"/>
              <c:y val="-2.4629254696465178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dLbl>
          <c:idx val="0"/>
          <c:layout>
            <c:manualLayout>
              <c:x val="-0.26407851870237398"/>
              <c:y val="-2.4629254696465178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dLbl>
          <c:idx val="0"/>
          <c:layout>
            <c:manualLayout>
              <c:x val="-0.26407851870237398"/>
              <c:y val="-2.4629254696465178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37212520255699427"/>
          <c:y val="3.9458219033080152E-2"/>
          <c:w val="0.62769702403172201"/>
          <c:h val="0.93815535412917428"/>
        </c:manualLayout>
      </c:layout>
      <c:barChart>
        <c:barDir val="bar"/>
        <c:grouping val="clustered"/>
        <c:varyColors val="0"/>
        <c:ser>
          <c:idx val="0"/>
          <c:order val="0"/>
          <c:tx>
            <c:strRef>
              <c:f>'Country Var.'!$B$3</c:f>
              <c:strCache>
                <c:ptCount val="1"/>
                <c:pt idx="0">
                  <c:v>Total</c:v>
                </c:pt>
              </c:strCache>
            </c:strRef>
          </c:tx>
          <c:spPr>
            <a:solidFill>
              <a:schemeClr val="accent1"/>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8783-41F0-AD9A-62BAB61ABB47}"/>
              </c:ext>
            </c:extLst>
          </c:dPt>
          <c:dLbls>
            <c:dLbl>
              <c:idx val="0"/>
              <c:layout>
                <c:manualLayout>
                  <c:x val="-0.26407851870237398"/>
                  <c:y val="-2.462925469646517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783-41F0-AD9A-62BAB61ABB4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'Country Var.'!$A$4:$A$27</c:f>
              <c:strCache>
                <c:ptCount val="23"/>
                <c:pt idx="0">
                  <c:v>USA</c:v>
                </c:pt>
                <c:pt idx="1">
                  <c:v>Italy</c:v>
                </c:pt>
                <c:pt idx="2">
                  <c:v>Ireland</c:v>
                </c:pt>
                <c:pt idx="3">
                  <c:v>Brazil</c:v>
                </c:pt>
                <c:pt idx="4">
                  <c:v>France</c:v>
                </c:pt>
                <c:pt idx="5">
                  <c:v>New Zealand</c:v>
                </c:pt>
                <c:pt idx="6">
                  <c:v>Canada</c:v>
                </c:pt>
                <c:pt idx="7">
                  <c:v>Mexico</c:v>
                </c:pt>
                <c:pt idx="8">
                  <c:v>Puerto Rico</c:v>
                </c:pt>
                <c:pt idx="9">
                  <c:v>Netherlands</c:v>
                </c:pt>
                <c:pt idx="10">
                  <c:v>Austria</c:v>
                </c:pt>
                <c:pt idx="11">
                  <c:v>China</c:v>
                </c:pt>
                <c:pt idx="12">
                  <c:v>Japan</c:v>
                </c:pt>
                <c:pt idx="13">
                  <c:v>Slovakia</c:v>
                </c:pt>
                <c:pt idx="14">
                  <c:v>Turkey</c:v>
                </c:pt>
                <c:pt idx="15">
                  <c:v>Israel</c:v>
                </c:pt>
                <c:pt idx="16">
                  <c:v>Belgium</c:v>
                </c:pt>
                <c:pt idx="17">
                  <c:v>Hungary</c:v>
                </c:pt>
                <c:pt idx="18">
                  <c:v>Czech Republic</c:v>
                </c:pt>
                <c:pt idx="19">
                  <c:v>Switzerland</c:v>
                </c:pt>
                <c:pt idx="20">
                  <c:v>United Kingdom</c:v>
                </c:pt>
                <c:pt idx="21">
                  <c:v>Spain</c:v>
                </c:pt>
                <c:pt idx="22">
                  <c:v>Germany</c:v>
                </c:pt>
              </c:strCache>
            </c:strRef>
          </c:cat>
          <c:val>
            <c:numRef>
              <c:f>'Country Var.'!$B$4:$B$27</c:f>
              <c:numCache>
                <c:formatCode>"£"0.0,,"M";\("£"0.0,,"M"\);</c:formatCode>
                <c:ptCount val="23"/>
                <c:pt idx="0">
                  <c:v>52863848.33000344</c:v>
                </c:pt>
                <c:pt idx="1">
                  <c:v>1878361.2500000028</c:v>
                </c:pt>
                <c:pt idx="2">
                  <c:v>1320226.2499999972</c:v>
                </c:pt>
                <c:pt idx="3">
                  <c:v>1213052.7799999979</c:v>
                </c:pt>
                <c:pt idx="4">
                  <c:v>1113144.8300000113</c:v>
                </c:pt>
                <c:pt idx="5">
                  <c:v>508595.3300000038</c:v>
                </c:pt>
                <c:pt idx="6">
                  <c:v>416748.27000000142</c:v>
                </c:pt>
                <c:pt idx="7">
                  <c:v>277574.85999999568</c:v>
                </c:pt>
                <c:pt idx="8">
                  <c:v>214159.10000001267</c:v>
                </c:pt>
                <c:pt idx="9">
                  <c:v>182483.10000000027</c:v>
                </c:pt>
                <c:pt idx="10">
                  <c:v>92147.589999999385</c:v>
                </c:pt>
                <c:pt idx="11">
                  <c:v>0</c:v>
                </c:pt>
                <c:pt idx="12">
                  <c:v>0</c:v>
                </c:pt>
                <c:pt idx="13">
                  <c:v>-1918.17</c:v>
                </c:pt>
                <c:pt idx="14">
                  <c:v>-17596.91</c:v>
                </c:pt>
                <c:pt idx="15">
                  <c:v>-20046.16</c:v>
                </c:pt>
                <c:pt idx="16">
                  <c:v>-87005.730000008829</c:v>
                </c:pt>
                <c:pt idx="17">
                  <c:v>-107553.38999999998</c:v>
                </c:pt>
                <c:pt idx="18">
                  <c:v>-131471.44</c:v>
                </c:pt>
                <c:pt idx="19">
                  <c:v>-158779.64999999804</c:v>
                </c:pt>
                <c:pt idx="20">
                  <c:v>-448251.92999997362</c:v>
                </c:pt>
                <c:pt idx="21">
                  <c:v>-1738742.5300000086</c:v>
                </c:pt>
                <c:pt idx="22">
                  <c:v>-1794199.7700000023</c:v>
                </c:pt>
              </c:numCache>
            </c:numRef>
          </c:val>
          <c:extLst>
            <c:ext xmlns:c16="http://schemas.microsoft.com/office/drawing/2014/chart" uri="{C3380CC4-5D6E-409C-BE32-E72D297353CC}">
              <c16:uniqueId val="{00000002-8783-41F0-AD9A-62BAB61ABB47}"/>
            </c:ext>
          </c:extLst>
        </c:ser>
        <c:dLbls>
          <c:dLblPos val="outEnd"/>
          <c:showLegendKey val="0"/>
          <c:showVal val="1"/>
          <c:showCatName val="0"/>
          <c:showSerName val="0"/>
          <c:showPercent val="0"/>
          <c:showBubbleSize val="0"/>
        </c:dLbls>
        <c:gapWidth val="50"/>
        <c:axId val="725205775"/>
        <c:axId val="1196505503"/>
      </c:barChart>
      <c:catAx>
        <c:axId val="725205775"/>
        <c:scaling>
          <c:orientation val="maxMin"/>
        </c:scaling>
        <c:delete val="0"/>
        <c:axPos val="l"/>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6505503"/>
        <c:crosses val="autoZero"/>
        <c:auto val="1"/>
        <c:lblAlgn val="ctr"/>
        <c:lblOffset val="100"/>
        <c:noMultiLvlLbl val="0"/>
      </c:catAx>
      <c:valAx>
        <c:axId val="1196505503"/>
        <c:scaling>
          <c:orientation val="minMax"/>
        </c:scaling>
        <c:delete val="1"/>
        <c:axPos val="t"/>
        <c:numFmt formatCode="&quot;£&quot;0.0,,&quot;M&quot;;\(&quot;£&quot;0.0,,&quot;M&quot;\);" sourceLinked="1"/>
        <c:majorTickMark val="none"/>
        <c:minorTickMark val="none"/>
        <c:tickLblPos val="nextTo"/>
        <c:crossAx val="7252057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5">
        <a:lumMod val="40000"/>
        <a:lumOff val="60000"/>
      </a:schemeClr>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0162F-646B-EC98-5BCB-767F585B1A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D022829-1B9D-A1A2-B2B2-40CD6B52D6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83AB1B1-1BF3-38AF-F94B-EC3A0DCC0841}"/>
              </a:ext>
            </a:extLst>
          </p:cNvPr>
          <p:cNvSpPr>
            <a:spLocks noGrp="1"/>
          </p:cNvSpPr>
          <p:nvPr>
            <p:ph type="dt" sz="half" idx="10"/>
          </p:nvPr>
        </p:nvSpPr>
        <p:spPr/>
        <p:txBody>
          <a:bodyPr/>
          <a:lstStyle/>
          <a:p>
            <a:fld id="{7D400D24-6682-42BC-B3B4-5C57A7FE5464}" type="datetimeFigureOut">
              <a:rPr lang="en-GB" smtClean="0"/>
              <a:t>16/11/2023</a:t>
            </a:fld>
            <a:endParaRPr lang="en-GB"/>
          </a:p>
        </p:txBody>
      </p:sp>
      <p:sp>
        <p:nvSpPr>
          <p:cNvPr id="5" name="Footer Placeholder 4">
            <a:extLst>
              <a:ext uri="{FF2B5EF4-FFF2-40B4-BE49-F238E27FC236}">
                <a16:creationId xmlns:a16="http://schemas.microsoft.com/office/drawing/2014/main" id="{BE3E0C48-78A1-ABD2-610B-B986105A3D8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7D9808-6CCB-B725-F804-52226F3F136A}"/>
              </a:ext>
            </a:extLst>
          </p:cNvPr>
          <p:cNvSpPr>
            <a:spLocks noGrp="1"/>
          </p:cNvSpPr>
          <p:nvPr>
            <p:ph type="sldNum" sz="quarter" idx="12"/>
          </p:nvPr>
        </p:nvSpPr>
        <p:spPr/>
        <p:txBody>
          <a:bodyPr/>
          <a:lstStyle/>
          <a:p>
            <a:fld id="{74A698AE-2869-4C55-9361-DE86DA86415F}" type="slidenum">
              <a:rPr lang="en-GB" smtClean="0"/>
              <a:t>‹#›</a:t>
            </a:fld>
            <a:endParaRPr lang="en-GB"/>
          </a:p>
        </p:txBody>
      </p:sp>
    </p:spTree>
    <p:extLst>
      <p:ext uri="{BB962C8B-B14F-4D97-AF65-F5344CB8AC3E}">
        <p14:creationId xmlns:p14="http://schemas.microsoft.com/office/powerpoint/2010/main" val="902799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F297B-B0A2-35FE-E21E-5EFB943DBC9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4E699D-2177-391F-B6A8-55783D956A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DFA9AF6-806A-A827-4DE1-E1CBCED02A05}"/>
              </a:ext>
            </a:extLst>
          </p:cNvPr>
          <p:cNvSpPr>
            <a:spLocks noGrp="1"/>
          </p:cNvSpPr>
          <p:nvPr>
            <p:ph type="dt" sz="half" idx="10"/>
          </p:nvPr>
        </p:nvSpPr>
        <p:spPr/>
        <p:txBody>
          <a:bodyPr/>
          <a:lstStyle/>
          <a:p>
            <a:fld id="{7D400D24-6682-42BC-B3B4-5C57A7FE5464}" type="datetimeFigureOut">
              <a:rPr lang="en-GB" smtClean="0"/>
              <a:t>16/11/2023</a:t>
            </a:fld>
            <a:endParaRPr lang="en-GB"/>
          </a:p>
        </p:txBody>
      </p:sp>
      <p:sp>
        <p:nvSpPr>
          <p:cNvPr id="5" name="Footer Placeholder 4">
            <a:extLst>
              <a:ext uri="{FF2B5EF4-FFF2-40B4-BE49-F238E27FC236}">
                <a16:creationId xmlns:a16="http://schemas.microsoft.com/office/drawing/2014/main" id="{68E97A64-E65A-B19F-A058-CA814F20FB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BC3AB4-1EFB-3B25-2C45-ACE47639BE34}"/>
              </a:ext>
            </a:extLst>
          </p:cNvPr>
          <p:cNvSpPr>
            <a:spLocks noGrp="1"/>
          </p:cNvSpPr>
          <p:nvPr>
            <p:ph type="sldNum" sz="quarter" idx="12"/>
          </p:nvPr>
        </p:nvSpPr>
        <p:spPr/>
        <p:txBody>
          <a:bodyPr/>
          <a:lstStyle/>
          <a:p>
            <a:fld id="{74A698AE-2869-4C55-9361-DE86DA86415F}" type="slidenum">
              <a:rPr lang="en-GB" smtClean="0"/>
              <a:t>‹#›</a:t>
            </a:fld>
            <a:endParaRPr lang="en-GB"/>
          </a:p>
        </p:txBody>
      </p:sp>
    </p:spTree>
    <p:extLst>
      <p:ext uri="{BB962C8B-B14F-4D97-AF65-F5344CB8AC3E}">
        <p14:creationId xmlns:p14="http://schemas.microsoft.com/office/powerpoint/2010/main" val="582406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248B70-3FAC-C608-6986-F33672AF44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DBB50DD-54A1-4008-AB7C-5BFA1F9432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7F8BDB-D975-713D-CD9B-3B7FA9FA1E38}"/>
              </a:ext>
            </a:extLst>
          </p:cNvPr>
          <p:cNvSpPr>
            <a:spLocks noGrp="1"/>
          </p:cNvSpPr>
          <p:nvPr>
            <p:ph type="dt" sz="half" idx="10"/>
          </p:nvPr>
        </p:nvSpPr>
        <p:spPr/>
        <p:txBody>
          <a:bodyPr/>
          <a:lstStyle/>
          <a:p>
            <a:fld id="{7D400D24-6682-42BC-B3B4-5C57A7FE5464}" type="datetimeFigureOut">
              <a:rPr lang="en-GB" smtClean="0"/>
              <a:t>16/11/2023</a:t>
            </a:fld>
            <a:endParaRPr lang="en-GB"/>
          </a:p>
        </p:txBody>
      </p:sp>
      <p:sp>
        <p:nvSpPr>
          <p:cNvPr id="5" name="Footer Placeholder 4">
            <a:extLst>
              <a:ext uri="{FF2B5EF4-FFF2-40B4-BE49-F238E27FC236}">
                <a16:creationId xmlns:a16="http://schemas.microsoft.com/office/drawing/2014/main" id="{E54CFA3A-424A-CF08-44DC-93411642D0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46922F-0C45-DB97-661A-A91FD00D369A}"/>
              </a:ext>
            </a:extLst>
          </p:cNvPr>
          <p:cNvSpPr>
            <a:spLocks noGrp="1"/>
          </p:cNvSpPr>
          <p:nvPr>
            <p:ph type="sldNum" sz="quarter" idx="12"/>
          </p:nvPr>
        </p:nvSpPr>
        <p:spPr/>
        <p:txBody>
          <a:bodyPr/>
          <a:lstStyle/>
          <a:p>
            <a:fld id="{74A698AE-2869-4C55-9361-DE86DA86415F}" type="slidenum">
              <a:rPr lang="en-GB" smtClean="0"/>
              <a:t>‹#›</a:t>
            </a:fld>
            <a:endParaRPr lang="en-GB"/>
          </a:p>
        </p:txBody>
      </p:sp>
    </p:spTree>
    <p:extLst>
      <p:ext uri="{BB962C8B-B14F-4D97-AF65-F5344CB8AC3E}">
        <p14:creationId xmlns:p14="http://schemas.microsoft.com/office/powerpoint/2010/main" val="4146733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8EE6F-00A4-B5CD-1171-F9B48542617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913ABA-689E-B7AF-4C2B-5511247B70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4ABAD8-DA63-D0B2-EFEF-2D643B5B1AD6}"/>
              </a:ext>
            </a:extLst>
          </p:cNvPr>
          <p:cNvSpPr>
            <a:spLocks noGrp="1"/>
          </p:cNvSpPr>
          <p:nvPr>
            <p:ph type="dt" sz="half" idx="10"/>
          </p:nvPr>
        </p:nvSpPr>
        <p:spPr/>
        <p:txBody>
          <a:bodyPr/>
          <a:lstStyle/>
          <a:p>
            <a:fld id="{7D400D24-6682-42BC-B3B4-5C57A7FE5464}" type="datetimeFigureOut">
              <a:rPr lang="en-GB" smtClean="0"/>
              <a:t>16/11/2023</a:t>
            </a:fld>
            <a:endParaRPr lang="en-GB"/>
          </a:p>
        </p:txBody>
      </p:sp>
      <p:sp>
        <p:nvSpPr>
          <p:cNvPr id="5" name="Footer Placeholder 4">
            <a:extLst>
              <a:ext uri="{FF2B5EF4-FFF2-40B4-BE49-F238E27FC236}">
                <a16:creationId xmlns:a16="http://schemas.microsoft.com/office/drawing/2014/main" id="{01ED5064-1CB4-22E5-D673-9B41CE5B4E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9851A9-D7BC-BC7E-075F-6342383157E8}"/>
              </a:ext>
            </a:extLst>
          </p:cNvPr>
          <p:cNvSpPr>
            <a:spLocks noGrp="1"/>
          </p:cNvSpPr>
          <p:nvPr>
            <p:ph type="sldNum" sz="quarter" idx="12"/>
          </p:nvPr>
        </p:nvSpPr>
        <p:spPr/>
        <p:txBody>
          <a:bodyPr/>
          <a:lstStyle/>
          <a:p>
            <a:fld id="{74A698AE-2869-4C55-9361-DE86DA86415F}" type="slidenum">
              <a:rPr lang="en-GB" smtClean="0"/>
              <a:t>‹#›</a:t>
            </a:fld>
            <a:endParaRPr lang="en-GB"/>
          </a:p>
        </p:txBody>
      </p:sp>
    </p:spTree>
    <p:extLst>
      <p:ext uri="{BB962C8B-B14F-4D97-AF65-F5344CB8AC3E}">
        <p14:creationId xmlns:p14="http://schemas.microsoft.com/office/powerpoint/2010/main" val="166282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64C65-99D7-3AE5-A159-75BC6EFBBC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125D0D1-2CA8-ADBD-C09A-A62E7CFB8E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C4DD7D-47F2-D873-89FE-CDAD4632BF5C}"/>
              </a:ext>
            </a:extLst>
          </p:cNvPr>
          <p:cNvSpPr>
            <a:spLocks noGrp="1"/>
          </p:cNvSpPr>
          <p:nvPr>
            <p:ph type="dt" sz="half" idx="10"/>
          </p:nvPr>
        </p:nvSpPr>
        <p:spPr/>
        <p:txBody>
          <a:bodyPr/>
          <a:lstStyle/>
          <a:p>
            <a:fld id="{7D400D24-6682-42BC-B3B4-5C57A7FE5464}" type="datetimeFigureOut">
              <a:rPr lang="en-GB" smtClean="0"/>
              <a:t>16/11/2023</a:t>
            </a:fld>
            <a:endParaRPr lang="en-GB"/>
          </a:p>
        </p:txBody>
      </p:sp>
      <p:sp>
        <p:nvSpPr>
          <p:cNvPr id="5" name="Footer Placeholder 4">
            <a:extLst>
              <a:ext uri="{FF2B5EF4-FFF2-40B4-BE49-F238E27FC236}">
                <a16:creationId xmlns:a16="http://schemas.microsoft.com/office/drawing/2014/main" id="{9CAAAB5E-9AF3-8338-BE4B-3DD27B54AF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B619F0B-1DE7-B9BE-AA25-7DC763020116}"/>
              </a:ext>
            </a:extLst>
          </p:cNvPr>
          <p:cNvSpPr>
            <a:spLocks noGrp="1"/>
          </p:cNvSpPr>
          <p:nvPr>
            <p:ph type="sldNum" sz="quarter" idx="12"/>
          </p:nvPr>
        </p:nvSpPr>
        <p:spPr/>
        <p:txBody>
          <a:bodyPr/>
          <a:lstStyle/>
          <a:p>
            <a:fld id="{74A698AE-2869-4C55-9361-DE86DA86415F}" type="slidenum">
              <a:rPr lang="en-GB" smtClean="0"/>
              <a:t>‹#›</a:t>
            </a:fld>
            <a:endParaRPr lang="en-GB"/>
          </a:p>
        </p:txBody>
      </p:sp>
    </p:spTree>
    <p:extLst>
      <p:ext uri="{BB962C8B-B14F-4D97-AF65-F5344CB8AC3E}">
        <p14:creationId xmlns:p14="http://schemas.microsoft.com/office/powerpoint/2010/main" val="192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E5FE3-8BDD-D68E-174B-552C4D46612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CDC6A49-D5F7-016E-ADA1-337191B828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E8E9AB3-50E4-E20C-4904-DB1E045F86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DF945BE-8238-CC0D-26F1-4565FCB18EE5}"/>
              </a:ext>
            </a:extLst>
          </p:cNvPr>
          <p:cNvSpPr>
            <a:spLocks noGrp="1"/>
          </p:cNvSpPr>
          <p:nvPr>
            <p:ph type="dt" sz="half" idx="10"/>
          </p:nvPr>
        </p:nvSpPr>
        <p:spPr/>
        <p:txBody>
          <a:bodyPr/>
          <a:lstStyle/>
          <a:p>
            <a:fld id="{7D400D24-6682-42BC-B3B4-5C57A7FE5464}" type="datetimeFigureOut">
              <a:rPr lang="en-GB" smtClean="0"/>
              <a:t>16/11/2023</a:t>
            </a:fld>
            <a:endParaRPr lang="en-GB"/>
          </a:p>
        </p:txBody>
      </p:sp>
      <p:sp>
        <p:nvSpPr>
          <p:cNvPr id="6" name="Footer Placeholder 5">
            <a:extLst>
              <a:ext uri="{FF2B5EF4-FFF2-40B4-BE49-F238E27FC236}">
                <a16:creationId xmlns:a16="http://schemas.microsoft.com/office/drawing/2014/main" id="{42DEF219-5993-9EC1-BECE-01F0C112B1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2CE5AAD-9610-ECD8-2C35-A9FC4694EF14}"/>
              </a:ext>
            </a:extLst>
          </p:cNvPr>
          <p:cNvSpPr>
            <a:spLocks noGrp="1"/>
          </p:cNvSpPr>
          <p:nvPr>
            <p:ph type="sldNum" sz="quarter" idx="12"/>
          </p:nvPr>
        </p:nvSpPr>
        <p:spPr/>
        <p:txBody>
          <a:bodyPr/>
          <a:lstStyle/>
          <a:p>
            <a:fld id="{74A698AE-2869-4C55-9361-DE86DA86415F}" type="slidenum">
              <a:rPr lang="en-GB" smtClean="0"/>
              <a:t>‹#›</a:t>
            </a:fld>
            <a:endParaRPr lang="en-GB"/>
          </a:p>
        </p:txBody>
      </p:sp>
    </p:spTree>
    <p:extLst>
      <p:ext uri="{BB962C8B-B14F-4D97-AF65-F5344CB8AC3E}">
        <p14:creationId xmlns:p14="http://schemas.microsoft.com/office/powerpoint/2010/main" val="99415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52016-FE49-13B5-21FD-7DB0DED8046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E9332D8-58C9-8BA4-53C3-54B8199144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24B4DC-86BA-4DFE-3510-2FDEF0F419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913D12F-F248-C29A-8080-79D859F951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B36C25-AD09-1911-AB14-02F91C041D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8A6C14C-42F1-1251-8DF9-85878C49165A}"/>
              </a:ext>
            </a:extLst>
          </p:cNvPr>
          <p:cNvSpPr>
            <a:spLocks noGrp="1"/>
          </p:cNvSpPr>
          <p:nvPr>
            <p:ph type="dt" sz="half" idx="10"/>
          </p:nvPr>
        </p:nvSpPr>
        <p:spPr/>
        <p:txBody>
          <a:bodyPr/>
          <a:lstStyle/>
          <a:p>
            <a:fld id="{7D400D24-6682-42BC-B3B4-5C57A7FE5464}" type="datetimeFigureOut">
              <a:rPr lang="en-GB" smtClean="0"/>
              <a:t>16/11/2023</a:t>
            </a:fld>
            <a:endParaRPr lang="en-GB"/>
          </a:p>
        </p:txBody>
      </p:sp>
      <p:sp>
        <p:nvSpPr>
          <p:cNvPr id="8" name="Footer Placeholder 7">
            <a:extLst>
              <a:ext uri="{FF2B5EF4-FFF2-40B4-BE49-F238E27FC236}">
                <a16:creationId xmlns:a16="http://schemas.microsoft.com/office/drawing/2014/main" id="{D421E479-C44F-8379-82AE-8BE655A4F58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77EA690-A7C5-02F7-709F-85E1543AEDF7}"/>
              </a:ext>
            </a:extLst>
          </p:cNvPr>
          <p:cNvSpPr>
            <a:spLocks noGrp="1"/>
          </p:cNvSpPr>
          <p:nvPr>
            <p:ph type="sldNum" sz="quarter" idx="12"/>
          </p:nvPr>
        </p:nvSpPr>
        <p:spPr/>
        <p:txBody>
          <a:bodyPr/>
          <a:lstStyle/>
          <a:p>
            <a:fld id="{74A698AE-2869-4C55-9361-DE86DA86415F}" type="slidenum">
              <a:rPr lang="en-GB" smtClean="0"/>
              <a:t>‹#›</a:t>
            </a:fld>
            <a:endParaRPr lang="en-GB"/>
          </a:p>
        </p:txBody>
      </p:sp>
    </p:spTree>
    <p:extLst>
      <p:ext uri="{BB962C8B-B14F-4D97-AF65-F5344CB8AC3E}">
        <p14:creationId xmlns:p14="http://schemas.microsoft.com/office/powerpoint/2010/main" val="1590356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A0822-5746-A122-22D9-7F5F74CA82E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579F553-FD25-7E2D-E8B1-61EF3A87429A}"/>
              </a:ext>
            </a:extLst>
          </p:cNvPr>
          <p:cNvSpPr>
            <a:spLocks noGrp="1"/>
          </p:cNvSpPr>
          <p:nvPr>
            <p:ph type="dt" sz="half" idx="10"/>
          </p:nvPr>
        </p:nvSpPr>
        <p:spPr/>
        <p:txBody>
          <a:bodyPr/>
          <a:lstStyle/>
          <a:p>
            <a:fld id="{7D400D24-6682-42BC-B3B4-5C57A7FE5464}" type="datetimeFigureOut">
              <a:rPr lang="en-GB" smtClean="0"/>
              <a:t>16/11/2023</a:t>
            </a:fld>
            <a:endParaRPr lang="en-GB"/>
          </a:p>
        </p:txBody>
      </p:sp>
      <p:sp>
        <p:nvSpPr>
          <p:cNvPr id="4" name="Footer Placeholder 3">
            <a:extLst>
              <a:ext uri="{FF2B5EF4-FFF2-40B4-BE49-F238E27FC236}">
                <a16:creationId xmlns:a16="http://schemas.microsoft.com/office/drawing/2014/main" id="{56A2C1DC-E677-9B70-40E6-5FD42232724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6BE1968-3F72-67E4-C3AA-186A13A6BAD8}"/>
              </a:ext>
            </a:extLst>
          </p:cNvPr>
          <p:cNvSpPr>
            <a:spLocks noGrp="1"/>
          </p:cNvSpPr>
          <p:nvPr>
            <p:ph type="sldNum" sz="quarter" idx="12"/>
          </p:nvPr>
        </p:nvSpPr>
        <p:spPr/>
        <p:txBody>
          <a:bodyPr/>
          <a:lstStyle/>
          <a:p>
            <a:fld id="{74A698AE-2869-4C55-9361-DE86DA86415F}" type="slidenum">
              <a:rPr lang="en-GB" smtClean="0"/>
              <a:t>‹#›</a:t>
            </a:fld>
            <a:endParaRPr lang="en-GB"/>
          </a:p>
        </p:txBody>
      </p:sp>
    </p:spTree>
    <p:extLst>
      <p:ext uri="{BB962C8B-B14F-4D97-AF65-F5344CB8AC3E}">
        <p14:creationId xmlns:p14="http://schemas.microsoft.com/office/powerpoint/2010/main" val="3017281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1E8318-E58B-B204-06BE-8F62F76B9AA5}"/>
              </a:ext>
            </a:extLst>
          </p:cNvPr>
          <p:cNvSpPr>
            <a:spLocks noGrp="1"/>
          </p:cNvSpPr>
          <p:nvPr>
            <p:ph type="dt" sz="half" idx="10"/>
          </p:nvPr>
        </p:nvSpPr>
        <p:spPr/>
        <p:txBody>
          <a:bodyPr/>
          <a:lstStyle/>
          <a:p>
            <a:fld id="{7D400D24-6682-42BC-B3B4-5C57A7FE5464}" type="datetimeFigureOut">
              <a:rPr lang="en-GB" smtClean="0"/>
              <a:t>16/11/2023</a:t>
            </a:fld>
            <a:endParaRPr lang="en-GB"/>
          </a:p>
        </p:txBody>
      </p:sp>
      <p:sp>
        <p:nvSpPr>
          <p:cNvPr id="3" name="Footer Placeholder 2">
            <a:extLst>
              <a:ext uri="{FF2B5EF4-FFF2-40B4-BE49-F238E27FC236}">
                <a16:creationId xmlns:a16="http://schemas.microsoft.com/office/drawing/2014/main" id="{E50F4E1D-7D52-59E8-D54D-EC9D7D0CF77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5031B45-2149-AAA0-E41F-8A67B62CE267}"/>
              </a:ext>
            </a:extLst>
          </p:cNvPr>
          <p:cNvSpPr>
            <a:spLocks noGrp="1"/>
          </p:cNvSpPr>
          <p:nvPr>
            <p:ph type="sldNum" sz="quarter" idx="12"/>
          </p:nvPr>
        </p:nvSpPr>
        <p:spPr/>
        <p:txBody>
          <a:bodyPr/>
          <a:lstStyle/>
          <a:p>
            <a:fld id="{74A698AE-2869-4C55-9361-DE86DA86415F}" type="slidenum">
              <a:rPr lang="en-GB" smtClean="0"/>
              <a:t>‹#›</a:t>
            </a:fld>
            <a:endParaRPr lang="en-GB"/>
          </a:p>
        </p:txBody>
      </p:sp>
    </p:spTree>
    <p:extLst>
      <p:ext uri="{BB962C8B-B14F-4D97-AF65-F5344CB8AC3E}">
        <p14:creationId xmlns:p14="http://schemas.microsoft.com/office/powerpoint/2010/main" val="1367814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15F0B-4478-EAE3-CBA5-2A47BC8EC8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CB6490A-074E-F388-410F-4746D3695E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82E3883-557E-F301-1334-E478697968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AFD99C-CA74-C09E-D62D-685F68CAEC73}"/>
              </a:ext>
            </a:extLst>
          </p:cNvPr>
          <p:cNvSpPr>
            <a:spLocks noGrp="1"/>
          </p:cNvSpPr>
          <p:nvPr>
            <p:ph type="dt" sz="half" idx="10"/>
          </p:nvPr>
        </p:nvSpPr>
        <p:spPr/>
        <p:txBody>
          <a:bodyPr/>
          <a:lstStyle/>
          <a:p>
            <a:fld id="{7D400D24-6682-42BC-B3B4-5C57A7FE5464}" type="datetimeFigureOut">
              <a:rPr lang="en-GB" smtClean="0"/>
              <a:t>16/11/2023</a:t>
            </a:fld>
            <a:endParaRPr lang="en-GB"/>
          </a:p>
        </p:txBody>
      </p:sp>
      <p:sp>
        <p:nvSpPr>
          <p:cNvPr id="6" name="Footer Placeholder 5">
            <a:extLst>
              <a:ext uri="{FF2B5EF4-FFF2-40B4-BE49-F238E27FC236}">
                <a16:creationId xmlns:a16="http://schemas.microsoft.com/office/drawing/2014/main" id="{EB218A92-3DE3-F449-EBCD-F48550B211D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528141-9695-21C4-F2F3-3298A478B556}"/>
              </a:ext>
            </a:extLst>
          </p:cNvPr>
          <p:cNvSpPr>
            <a:spLocks noGrp="1"/>
          </p:cNvSpPr>
          <p:nvPr>
            <p:ph type="sldNum" sz="quarter" idx="12"/>
          </p:nvPr>
        </p:nvSpPr>
        <p:spPr/>
        <p:txBody>
          <a:bodyPr/>
          <a:lstStyle/>
          <a:p>
            <a:fld id="{74A698AE-2869-4C55-9361-DE86DA86415F}" type="slidenum">
              <a:rPr lang="en-GB" smtClean="0"/>
              <a:t>‹#›</a:t>
            </a:fld>
            <a:endParaRPr lang="en-GB"/>
          </a:p>
        </p:txBody>
      </p:sp>
    </p:spTree>
    <p:extLst>
      <p:ext uri="{BB962C8B-B14F-4D97-AF65-F5344CB8AC3E}">
        <p14:creationId xmlns:p14="http://schemas.microsoft.com/office/powerpoint/2010/main" val="2896679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308AC-3DE8-B8C3-D076-15DB1D2C02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5630FC6-51A8-485D-B869-AA0E557914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582DBDE-F526-6152-BFA2-CE5F20AE9E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DFCCF2-84B8-EA48-A641-D8CD1450AF7D}"/>
              </a:ext>
            </a:extLst>
          </p:cNvPr>
          <p:cNvSpPr>
            <a:spLocks noGrp="1"/>
          </p:cNvSpPr>
          <p:nvPr>
            <p:ph type="dt" sz="half" idx="10"/>
          </p:nvPr>
        </p:nvSpPr>
        <p:spPr/>
        <p:txBody>
          <a:bodyPr/>
          <a:lstStyle/>
          <a:p>
            <a:fld id="{7D400D24-6682-42BC-B3B4-5C57A7FE5464}" type="datetimeFigureOut">
              <a:rPr lang="en-GB" smtClean="0"/>
              <a:t>16/11/2023</a:t>
            </a:fld>
            <a:endParaRPr lang="en-GB"/>
          </a:p>
        </p:txBody>
      </p:sp>
      <p:sp>
        <p:nvSpPr>
          <p:cNvPr id="6" name="Footer Placeholder 5">
            <a:extLst>
              <a:ext uri="{FF2B5EF4-FFF2-40B4-BE49-F238E27FC236}">
                <a16:creationId xmlns:a16="http://schemas.microsoft.com/office/drawing/2014/main" id="{3E3CF5D1-7007-F948-D675-EF7FBBD7222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28E092A-D984-18FA-EA96-7FACD35D0EB5}"/>
              </a:ext>
            </a:extLst>
          </p:cNvPr>
          <p:cNvSpPr>
            <a:spLocks noGrp="1"/>
          </p:cNvSpPr>
          <p:nvPr>
            <p:ph type="sldNum" sz="quarter" idx="12"/>
          </p:nvPr>
        </p:nvSpPr>
        <p:spPr/>
        <p:txBody>
          <a:bodyPr/>
          <a:lstStyle/>
          <a:p>
            <a:fld id="{74A698AE-2869-4C55-9361-DE86DA86415F}" type="slidenum">
              <a:rPr lang="en-GB" smtClean="0"/>
              <a:t>‹#›</a:t>
            </a:fld>
            <a:endParaRPr lang="en-GB"/>
          </a:p>
        </p:txBody>
      </p:sp>
    </p:spTree>
    <p:extLst>
      <p:ext uri="{BB962C8B-B14F-4D97-AF65-F5344CB8AC3E}">
        <p14:creationId xmlns:p14="http://schemas.microsoft.com/office/powerpoint/2010/main" val="266021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EE8A5C-FF24-D9FA-89E9-6B54DD46FC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EF72EF5-A0CA-4C42-FD16-82822BF3D6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8AC4FB-E9E3-1C50-857B-C859F1BD2D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400D24-6682-42BC-B3B4-5C57A7FE5464}" type="datetimeFigureOut">
              <a:rPr lang="en-GB" smtClean="0"/>
              <a:t>16/11/2023</a:t>
            </a:fld>
            <a:endParaRPr lang="en-GB"/>
          </a:p>
        </p:txBody>
      </p:sp>
      <p:sp>
        <p:nvSpPr>
          <p:cNvPr id="5" name="Footer Placeholder 4">
            <a:extLst>
              <a:ext uri="{FF2B5EF4-FFF2-40B4-BE49-F238E27FC236}">
                <a16:creationId xmlns:a16="http://schemas.microsoft.com/office/drawing/2014/main" id="{08F465B2-E706-85DE-A209-3777CBB75D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6540BCB-1AFE-4F29-C542-BA5835B3D7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A698AE-2869-4C55-9361-DE86DA86415F}" type="slidenum">
              <a:rPr lang="en-GB" smtClean="0"/>
              <a:t>‹#›</a:t>
            </a:fld>
            <a:endParaRPr lang="en-GB"/>
          </a:p>
        </p:txBody>
      </p:sp>
    </p:spTree>
    <p:extLst>
      <p:ext uri="{BB962C8B-B14F-4D97-AF65-F5344CB8AC3E}">
        <p14:creationId xmlns:p14="http://schemas.microsoft.com/office/powerpoint/2010/main" val="763886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B7E8B-3A09-858E-D687-A491A573D74C}"/>
              </a:ext>
            </a:extLst>
          </p:cNvPr>
          <p:cNvSpPr>
            <a:spLocks noGrp="1"/>
          </p:cNvSpPr>
          <p:nvPr>
            <p:ph type="ctrTitle"/>
          </p:nvPr>
        </p:nvSpPr>
        <p:spPr/>
        <p:txBody>
          <a:bodyPr/>
          <a:lstStyle/>
          <a:p>
            <a:r>
              <a:rPr lang="en-GB" dirty="0"/>
              <a:t>Financial Model: Variance Analysis -- Report</a:t>
            </a:r>
          </a:p>
        </p:txBody>
      </p:sp>
      <p:sp>
        <p:nvSpPr>
          <p:cNvPr id="3" name="Subtitle 2">
            <a:extLst>
              <a:ext uri="{FF2B5EF4-FFF2-40B4-BE49-F238E27FC236}">
                <a16:creationId xmlns:a16="http://schemas.microsoft.com/office/drawing/2014/main" id="{24735F56-C4F9-7B8A-6A35-FB4A348D3EF6}"/>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719613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988F-F845-2CC6-D328-2A8B4EB72CEB}"/>
              </a:ext>
            </a:extLst>
          </p:cNvPr>
          <p:cNvSpPr>
            <a:spLocks noGrp="1"/>
          </p:cNvSpPr>
          <p:nvPr>
            <p:ph type="title"/>
          </p:nvPr>
        </p:nvSpPr>
        <p:spPr>
          <a:xfrm>
            <a:off x="716280" y="0"/>
            <a:ext cx="10515600" cy="1325563"/>
          </a:xfrm>
        </p:spPr>
        <p:txBody>
          <a:bodyPr>
            <a:normAutofit/>
          </a:bodyPr>
          <a:lstStyle/>
          <a:p>
            <a:r>
              <a:rPr lang="en-GB" sz="4000" dirty="0"/>
              <a:t>Overview</a:t>
            </a:r>
          </a:p>
        </p:txBody>
      </p:sp>
      <p:sp>
        <p:nvSpPr>
          <p:cNvPr id="3" name="Content Placeholder 2">
            <a:extLst>
              <a:ext uri="{FF2B5EF4-FFF2-40B4-BE49-F238E27FC236}">
                <a16:creationId xmlns:a16="http://schemas.microsoft.com/office/drawing/2014/main" id="{4665B1DE-73FF-0AE8-0DEA-6BAA798497A9}"/>
              </a:ext>
            </a:extLst>
          </p:cNvPr>
          <p:cNvSpPr>
            <a:spLocks noGrp="1"/>
          </p:cNvSpPr>
          <p:nvPr>
            <p:ph idx="1"/>
          </p:nvPr>
        </p:nvSpPr>
        <p:spPr>
          <a:xfrm>
            <a:off x="803365" y="1210491"/>
            <a:ext cx="8915401" cy="4362995"/>
          </a:xfrm>
        </p:spPr>
        <p:txBody>
          <a:bodyPr>
            <a:normAutofit fontScale="77500" lnSpcReduction="20000"/>
          </a:bodyPr>
          <a:lstStyle/>
          <a:p>
            <a:pPr marL="0" indent="0">
              <a:buNone/>
            </a:pPr>
            <a:r>
              <a:rPr lang="en-GB" sz="2400" dirty="0">
                <a:solidFill>
                  <a:schemeClr val="accent1">
                    <a:lumMod val="75000"/>
                  </a:schemeClr>
                </a:solidFill>
              </a:rPr>
              <a:t>YTD Actual</a:t>
            </a:r>
          </a:p>
          <a:p>
            <a:pPr marL="0" indent="0">
              <a:buNone/>
            </a:pPr>
            <a:r>
              <a:rPr lang="en-GB" sz="2200" b="1" dirty="0"/>
              <a:t>£555.7M</a:t>
            </a:r>
          </a:p>
          <a:p>
            <a:pPr marL="0" indent="0">
              <a:buNone/>
            </a:pPr>
            <a:endParaRPr lang="en-GB" sz="1800" dirty="0"/>
          </a:p>
          <a:p>
            <a:pPr marL="0" indent="0">
              <a:buNone/>
            </a:pPr>
            <a:r>
              <a:rPr lang="en-GB" sz="2400" dirty="0">
                <a:solidFill>
                  <a:schemeClr val="accent1">
                    <a:lumMod val="75000"/>
                  </a:schemeClr>
                </a:solidFill>
              </a:rPr>
              <a:t>Plan vs Actual Variance YTD</a:t>
            </a:r>
          </a:p>
          <a:p>
            <a:pPr marL="0" indent="0">
              <a:buNone/>
            </a:pPr>
            <a:r>
              <a:rPr lang="en-GB" sz="2200" b="1" dirty="0"/>
              <a:t>£55.6M</a:t>
            </a:r>
          </a:p>
          <a:p>
            <a:pPr marL="0" indent="0">
              <a:buNone/>
            </a:pPr>
            <a:endParaRPr lang="en-GB" sz="1800" dirty="0"/>
          </a:p>
          <a:p>
            <a:pPr marL="0" indent="0">
              <a:buNone/>
            </a:pPr>
            <a:r>
              <a:rPr lang="en-GB" sz="2400" dirty="0">
                <a:solidFill>
                  <a:schemeClr val="accent1">
                    <a:lumMod val="75000"/>
                  </a:schemeClr>
                </a:solidFill>
              </a:rPr>
              <a:t>Full Year Forecast</a:t>
            </a:r>
          </a:p>
          <a:p>
            <a:pPr marL="0" indent="0">
              <a:buNone/>
            </a:pPr>
            <a:r>
              <a:rPr lang="en-GB" sz="2200" b="1" dirty="0"/>
              <a:t>£890.5M</a:t>
            </a:r>
          </a:p>
          <a:p>
            <a:pPr marL="0" indent="0">
              <a:buNone/>
            </a:pPr>
            <a:endParaRPr lang="en-GB" sz="1800" dirty="0"/>
          </a:p>
          <a:p>
            <a:pPr marL="0" indent="0">
              <a:buNone/>
            </a:pPr>
            <a:r>
              <a:rPr lang="en-GB" sz="2400" dirty="0">
                <a:solidFill>
                  <a:schemeClr val="accent1">
                    <a:lumMod val="75000"/>
                  </a:schemeClr>
                </a:solidFill>
              </a:rPr>
              <a:t>Full Year Plan vs Forecast</a:t>
            </a:r>
          </a:p>
          <a:p>
            <a:pPr marL="0" indent="0">
              <a:buNone/>
            </a:pPr>
            <a:r>
              <a:rPr lang="en-GB" sz="2200" b="1" dirty="0"/>
              <a:t>£9.9M</a:t>
            </a:r>
          </a:p>
          <a:p>
            <a:pPr marL="0" indent="0">
              <a:buNone/>
            </a:pPr>
            <a:endParaRPr lang="en-GB" sz="2200" b="1" dirty="0"/>
          </a:p>
          <a:p>
            <a:pPr marL="0" indent="0">
              <a:buNone/>
            </a:pPr>
            <a:endParaRPr lang="en-GB" sz="2200" b="1" dirty="0"/>
          </a:p>
          <a:p>
            <a:pPr marL="0" indent="0">
              <a:buNone/>
            </a:pPr>
            <a:r>
              <a:rPr lang="en-GB" sz="2200" b="1" dirty="0"/>
              <a:t>*For the interactive dashboard, please check the Excel dashboard.</a:t>
            </a:r>
          </a:p>
        </p:txBody>
      </p:sp>
    </p:spTree>
    <p:extLst>
      <p:ext uri="{BB962C8B-B14F-4D97-AF65-F5344CB8AC3E}">
        <p14:creationId xmlns:p14="http://schemas.microsoft.com/office/powerpoint/2010/main" val="1560660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988F-F845-2CC6-D328-2A8B4EB72CEB}"/>
              </a:ext>
            </a:extLst>
          </p:cNvPr>
          <p:cNvSpPr>
            <a:spLocks noGrp="1"/>
          </p:cNvSpPr>
          <p:nvPr>
            <p:ph type="title"/>
          </p:nvPr>
        </p:nvSpPr>
        <p:spPr>
          <a:xfrm>
            <a:off x="716280" y="0"/>
            <a:ext cx="10515600" cy="1325563"/>
          </a:xfrm>
        </p:spPr>
        <p:txBody>
          <a:bodyPr>
            <a:normAutofit/>
          </a:bodyPr>
          <a:lstStyle/>
          <a:p>
            <a:r>
              <a:rPr lang="en-GB" sz="4000" dirty="0"/>
              <a:t>Monthly Expenditure – Actual, Plan, and Forecast</a:t>
            </a:r>
          </a:p>
        </p:txBody>
      </p:sp>
      <p:sp>
        <p:nvSpPr>
          <p:cNvPr id="3" name="Content Placeholder 2">
            <a:extLst>
              <a:ext uri="{FF2B5EF4-FFF2-40B4-BE49-F238E27FC236}">
                <a16:creationId xmlns:a16="http://schemas.microsoft.com/office/drawing/2014/main" id="{4665B1DE-73FF-0AE8-0DEA-6BAA798497A9}"/>
              </a:ext>
            </a:extLst>
          </p:cNvPr>
          <p:cNvSpPr>
            <a:spLocks noGrp="1"/>
          </p:cNvSpPr>
          <p:nvPr>
            <p:ph idx="1"/>
          </p:nvPr>
        </p:nvSpPr>
        <p:spPr>
          <a:xfrm>
            <a:off x="803365" y="1210491"/>
            <a:ext cx="4273731" cy="5318443"/>
          </a:xfrm>
        </p:spPr>
        <p:txBody>
          <a:bodyPr>
            <a:normAutofit fontScale="92500" lnSpcReduction="20000"/>
          </a:bodyPr>
          <a:lstStyle/>
          <a:p>
            <a:r>
              <a:rPr lang="en-GB" sz="1800" dirty="0"/>
              <a:t>The budget (Plan) exceeds the Actual in most of the months except May. </a:t>
            </a:r>
          </a:p>
          <a:p>
            <a:r>
              <a:rPr lang="en-GB" sz="1800" dirty="0"/>
              <a:t>In January, there is a big difference between Plan and Actual. But this difference is getting smaller in the next following months. </a:t>
            </a:r>
          </a:p>
          <a:p>
            <a:r>
              <a:rPr lang="en-GB" sz="1800" dirty="0"/>
              <a:t>The Forecast amounts from July to Dec are more than the Actual.</a:t>
            </a:r>
          </a:p>
          <a:p>
            <a:endParaRPr lang="en-GB" sz="1800" dirty="0"/>
          </a:p>
          <a:p>
            <a:pPr marL="0" indent="0">
              <a:buNone/>
            </a:pPr>
            <a:r>
              <a:rPr lang="en-GB" sz="1800" dirty="0"/>
              <a:t>Insights</a:t>
            </a:r>
          </a:p>
          <a:p>
            <a:r>
              <a:rPr lang="en-GB" sz="1800" dirty="0"/>
              <a:t>Company X adhered to the initial budget plan very well and it adjusted the initial monthly budgets flexibly based on the actual performance from January.</a:t>
            </a:r>
          </a:p>
          <a:p>
            <a:pPr marL="0" indent="0">
              <a:buNone/>
            </a:pPr>
            <a:r>
              <a:rPr lang="en-GB" sz="1800" dirty="0"/>
              <a:t>Risks</a:t>
            </a:r>
          </a:p>
          <a:p>
            <a:r>
              <a:rPr lang="en-GB" sz="1800" dirty="0"/>
              <a:t>The Forecast amounts are more than the Plan amounts from Sep. to Dec. Thus, Company X should prepare for situations where the Actual exceeds the Plan.</a:t>
            </a:r>
          </a:p>
          <a:p>
            <a:r>
              <a:rPr lang="en-GB" sz="1800" dirty="0"/>
              <a:t>Company X should prepare for the situation where the amounts of Plan are lower than Actual amounts from Sep to Dec </a:t>
            </a:r>
          </a:p>
          <a:p>
            <a:endParaRPr lang="en-GB" sz="1800" dirty="0"/>
          </a:p>
          <a:p>
            <a:endParaRPr lang="en-GB" sz="1800" dirty="0"/>
          </a:p>
          <a:p>
            <a:endParaRPr lang="en-GB" sz="1800" dirty="0"/>
          </a:p>
          <a:p>
            <a:endParaRPr lang="en-GB" sz="1800" dirty="0"/>
          </a:p>
        </p:txBody>
      </p:sp>
      <p:graphicFrame>
        <p:nvGraphicFramePr>
          <p:cNvPr id="5" name="Chart 4">
            <a:extLst>
              <a:ext uri="{FF2B5EF4-FFF2-40B4-BE49-F238E27FC236}">
                <a16:creationId xmlns:a16="http://schemas.microsoft.com/office/drawing/2014/main" id="{7FCD2F0D-664E-4BDD-8DB2-E6EF4CC81540}"/>
              </a:ext>
            </a:extLst>
          </p:cNvPr>
          <p:cNvGraphicFramePr>
            <a:graphicFrameLocks/>
          </p:cNvGraphicFramePr>
          <p:nvPr>
            <p:extLst>
              <p:ext uri="{D42A27DB-BD31-4B8C-83A1-F6EECF244321}">
                <p14:modId xmlns:p14="http://schemas.microsoft.com/office/powerpoint/2010/main" val="2448095000"/>
              </p:ext>
            </p:extLst>
          </p:nvPr>
        </p:nvGraphicFramePr>
        <p:xfrm>
          <a:off x="5606143" y="1210490"/>
          <a:ext cx="5869577" cy="476358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3795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988F-F845-2CC6-D328-2A8B4EB72CEB}"/>
              </a:ext>
            </a:extLst>
          </p:cNvPr>
          <p:cNvSpPr>
            <a:spLocks noGrp="1"/>
          </p:cNvSpPr>
          <p:nvPr>
            <p:ph type="title"/>
          </p:nvPr>
        </p:nvSpPr>
        <p:spPr>
          <a:xfrm>
            <a:off x="716280" y="0"/>
            <a:ext cx="10515600" cy="1325563"/>
          </a:xfrm>
        </p:spPr>
        <p:txBody>
          <a:bodyPr>
            <a:normAutofit/>
          </a:bodyPr>
          <a:lstStyle/>
          <a:p>
            <a:r>
              <a:rPr lang="en-GB" sz="4000" dirty="0"/>
              <a:t>Cost Element YTD</a:t>
            </a:r>
          </a:p>
        </p:txBody>
      </p:sp>
      <p:sp>
        <p:nvSpPr>
          <p:cNvPr id="3" name="Content Placeholder 2">
            <a:extLst>
              <a:ext uri="{FF2B5EF4-FFF2-40B4-BE49-F238E27FC236}">
                <a16:creationId xmlns:a16="http://schemas.microsoft.com/office/drawing/2014/main" id="{4665B1DE-73FF-0AE8-0DEA-6BAA798497A9}"/>
              </a:ext>
            </a:extLst>
          </p:cNvPr>
          <p:cNvSpPr>
            <a:spLocks noGrp="1"/>
          </p:cNvSpPr>
          <p:nvPr>
            <p:ph idx="1"/>
          </p:nvPr>
        </p:nvSpPr>
        <p:spPr>
          <a:xfrm>
            <a:off x="803365" y="1210491"/>
            <a:ext cx="4273731" cy="5318443"/>
          </a:xfrm>
        </p:spPr>
        <p:txBody>
          <a:bodyPr>
            <a:normAutofit/>
          </a:bodyPr>
          <a:lstStyle/>
          <a:p>
            <a:r>
              <a:rPr lang="en-GB" sz="1800" dirty="0"/>
              <a:t>In the year 2022, </a:t>
            </a:r>
            <a:r>
              <a:rPr lang="en-GB" sz="1800" b="1" dirty="0"/>
              <a:t>Labor</a:t>
            </a:r>
            <a:r>
              <a:rPr lang="en-GB" sz="1800" dirty="0"/>
              <a:t> has spent the most expenditure, with the number around £313M. There is a significant difference in Actual spending between Labor and the second cost element.</a:t>
            </a:r>
          </a:p>
          <a:p>
            <a:r>
              <a:rPr lang="en-GB" sz="1800" b="1" dirty="0" err="1"/>
              <a:t>Depr</a:t>
            </a:r>
            <a:r>
              <a:rPr lang="en-GB" sz="1800" b="1" dirty="0"/>
              <a:t> &amp; Amort </a:t>
            </a:r>
            <a:r>
              <a:rPr lang="en-GB" sz="1800" dirty="0"/>
              <a:t>and </a:t>
            </a:r>
            <a:r>
              <a:rPr lang="en-GB" sz="1800" b="1" dirty="0"/>
              <a:t>Hardware &amp; Software </a:t>
            </a:r>
            <a:r>
              <a:rPr lang="en-GB" sz="1800" dirty="0"/>
              <a:t>have spent £145M and £118M on expenditure.</a:t>
            </a:r>
          </a:p>
          <a:p>
            <a:r>
              <a:rPr lang="en-GB" sz="1800" b="1" dirty="0"/>
              <a:t>Shared Service </a:t>
            </a:r>
            <a:r>
              <a:rPr lang="en-GB" sz="1800" dirty="0"/>
              <a:t>has the least Actual expenditure, which is around £1.7M.</a:t>
            </a:r>
          </a:p>
          <a:p>
            <a:endParaRPr lang="en-GB" sz="1800" dirty="0"/>
          </a:p>
          <a:p>
            <a:pPr marL="0" indent="0">
              <a:buNone/>
            </a:pPr>
            <a:r>
              <a:rPr lang="en-GB" sz="1800" dirty="0"/>
              <a:t>Insights</a:t>
            </a:r>
          </a:p>
          <a:p>
            <a:r>
              <a:rPr lang="en-GB" sz="1800" dirty="0"/>
              <a:t>In all cost elements, the Actual expenditures are smaller than the Plan ones, which means great financial performance in these elements.</a:t>
            </a:r>
          </a:p>
        </p:txBody>
      </p:sp>
      <p:graphicFrame>
        <p:nvGraphicFramePr>
          <p:cNvPr id="6" name="Chart 5">
            <a:extLst>
              <a:ext uri="{FF2B5EF4-FFF2-40B4-BE49-F238E27FC236}">
                <a16:creationId xmlns:a16="http://schemas.microsoft.com/office/drawing/2014/main" id="{E6507717-DB2E-1051-BE11-7A0B2C669D09}"/>
              </a:ext>
            </a:extLst>
          </p:cNvPr>
          <p:cNvGraphicFramePr>
            <a:graphicFrameLocks/>
          </p:cNvGraphicFramePr>
          <p:nvPr>
            <p:extLst>
              <p:ext uri="{D42A27DB-BD31-4B8C-83A1-F6EECF244321}">
                <p14:modId xmlns:p14="http://schemas.microsoft.com/office/powerpoint/2010/main" val="111831778"/>
              </p:ext>
            </p:extLst>
          </p:nvPr>
        </p:nvGraphicFramePr>
        <p:xfrm>
          <a:off x="5686697" y="1242647"/>
          <a:ext cx="5632267" cy="50101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9371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988F-F845-2CC6-D328-2A8B4EB72CEB}"/>
              </a:ext>
            </a:extLst>
          </p:cNvPr>
          <p:cNvSpPr>
            <a:spLocks noGrp="1"/>
          </p:cNvSpPr>
          <p:nvPr>
            <p:ph type="title"/>
          </p:nvPr>
        </p:nvSpPr>
        <p:spPr>
          <a:xfrm>
            <a:off x="716280" y="0"/>
            <a:ext cx="10515600" cy="1325563"/>
          </a:xfrm>
        </p:spPr>
        <p:txBody>
          <a:bodyPr>
            <a:normAutofit/>
          </a:bodyPr>
          <a:lstStyle/>
          <a:p>
            <a:r>
              <a:rPr lang="en-GB" sz="4000" dirty="0"/>
              <a:t>YTD Variance in IT Area / Business Area</a:t>
            </a:r>
          </a:p>
        </p:txBody>
      </p:sp>
      <p:sp>
        <p:nvSpPr>
          <p:cNvPr id="3" name="Content Placeholder 2">
            <a:extLst>
              <a:ext uri="{FF2B5EF4-FFF2-40B4-BE49-F238E27FC236}">
                <a16:creationId xmlns:a16="http://schemas.microsoft.com/office/drawing/2014/main" id="{4665B1DE-73FF-0AE8-0DEA-6BAA798497A9}"/>
              </a:ext>
            </a:extLst>
          </p:cNvPr>
          <p:cNvSpPr>
            <a:spLocks noGrp="1"/>
          </p:cNvSpPr>
          <p:nvPr>
            <p:ph idx="1"/>
          </p:nvPr>
        </p:nvSpPr>
        <p:spPr>
          <a:xfrm>
            <a:off x="803365" y="1210491"/>
            <a:ext cx="4273731" cy="5318443"/>
          </a:xfrm>
        </p:spPr>
        <p:txBody>
          <a:bodyPr>
            <a:normAutofit fontScale="77500" lnSpcReduction="20000"/>
          </a:bodyPr>
          <a:lstStyle/>
          <a:p>
            <a:r>
              <a:rPr lang="en-GB" sz="1800" dirty="0"/>
              <a:t>In the IT Area, </a:t>
            </a:r>
            <a:r>
              <a:rPr lang="en-GB" sz="1800" b="1" dirty="0"/>
              <a:t>Governance</a:t>
            </a:r>
            <a:r>
              <a:rPr lang="en-GB" sz="1800" dirty="0"/>
              <a:t> has a low variance. However, </a:t>
            </a:r>
            <a:r>
              <a:rPr lang="en-GB" sz="1800" b="1" dirty="0"/>
              <a:t>Functional</a:t>
            </a:r>
            <a:r>
              <a:rPr lang="en-GB" sz="1800" dirty="0"/>
              <a:t>, and </a:t>
            </a:r>
            <a:r>
              <a:rPr lang="en-GB" sz="1800" b="1" dirty="0"/>
              <a:t>BU Support </a:t>
            </a:r>
            <a:r>
              <a:rPr lang="en-GB" sz="1800" dirty="0"/>
              <a:t>have large variances in Plan vs Actual.</a:t>
            </a:r>
          </a:p>
          <a:p>
            <a:r>
              <a:rPr lang="en-GB" sz="1800" dirty="0"/>
              <a:t>In the Business Area, </a:t>
            </a:r>
            <a:r>
              <a:rPr lang="en-GB" sz="1800" b="1" dirty="0"/>
              <a:t>Distribution</a:t>
            </a:r>
            <a:r>
              <a:rPr lang="en-GB" sz="1800" dirty="0"/>
              <a:t> and </a:t>
            </a:r>
            <a:r>
              <a:rPr lang="en-GB" sz="1800" b="1" dirty="0"/>
              <a:t>Manufacturing</a:t>
            </a:r>
            <a:r>
              <a:rPr lang="en-GB" sz="1800" dirty="0"/>
              <a:t> have low variances. But </a:t>
            </a:r>
            <a:r>
              <a:rPr lang="en-GB" sz="1800" b="1" dirty="0"/>
              <a:t>BU</a:t>
            </a:r>
            <a:r>
              <a:rPr lang="en-GB" sz="1800" dirty="0"/>
              <a:t>, </a:t>
            </a:r>
            <a:r>
              <a:rPr lang="en-GB" sz="1800" b="1" dirty="0"/>
              <a:t>Infrastructure</a:t>
            </a:r>
            <a:r>
              <a:rPr lang="en-GB" sz="1800" dirty="0"/>
              <a:t>, and </a:t>
            </a:r>
            <a:r>
              <a:rPr lang="en-GB" sz="1800" b="1" dirty="0"/>
              <a:t>R&amp;D</a:t>
            </a:r>
            <a:r>
              <a:rPr lang="en-GB" sz="1800" dirty="0"/>
              <a:t> planned more money than the actual expenditure.</a:t>
            </a:r>
          </a:p>
          <a:p>
            <a:r>
              <a:rPr lang="en-GB" sz="1800" dirty="0"/>
              <a:t>The dark blue bars (Plan vs Actual) are always longer than the light blue bars (Plan vs Forecast). It means the difference between Actual and Forecast is big.</a:t>
            </a:r>
          </a:p>
          <a:p>
            <a:pPr marL="0" indent="0">
              <a:buNone/>
            </a:pPr>
            <a:endParaRPr lang="en-GB" sz="1800" dirty="0"/>
          </a:p>
          <a:p>
            <a:pPr marL="0" indent="0">
              <a:buNone/>
            </a:pPr>
            <a:r>
              <a:rPr lang="en-GB" sz="1800" dirty="0"/>
              <a:t>Insights</a:t>
            </a:r>
          </a:p>
          <a:p>
            <a:r>
              <a:rPr lang="en-GB" sz="1800" dirty="0"/>
              <a:t>Governance Area adhered to the initial budget very well</a:t>
            </a:r>
          </a:p>
          <a:p>
            <a:r>
              <a:rPr lang="en-GB" sz="1800" dirty="0"/>
              <a:t>In all areas, the Forecast is always more than the Actual, which is a safe prediction for company X.</a:t>
            </a:r>
          </a:p>
          <a:p>
            <a:pPr marL="0" indent="0">
              <a:buNone/>
            </a:pPr>
            <a:r>
              <a:rPr lang="en-GB" sz="1800" dirty="0"/>
              <a:t>Opportunities</a:t>
            </a:r>
          </a:p>
          <a:p>
            <a:r>
              <a:rPr lang="en-GB" sz="1800" dirty="0"/>
              <a:t>BU Support and Functional in IT areas, and R&amp;D and BU Business areas performed better than expected, which might be because of cost-saving strategies. Thus, company X is suggested to invest in those marketing areas continuously.</a:t>
            </a:r>
          </a:p>
          <a:p>
            <a:pPr marL="0" indent="0">
              <a:buNone/>
            </a:pPr>
            <a:r>
              <a:rPr lang="en-GB" sz="1800" dirty="0"/>
              <a:t>Risks</a:t>
            </a:r>
          </a:p>
          <a:p>
            <a:r>
              <a:rPr lang="en-GB" sz="1800" dirty="0"/>
              <a:t>The differences between Actual and Forecast in Functional and BU are big, which might generate inaccuracy when planning budgets.</a:t>
            </a:r>
          </a:p>
          <a:p>
            <a:pPr marL="0" indent="0">
              <a:buNone/>
            </a:pPr>
            <a:endParaRPr lang="en-GB" sz="1800" dirty="0"/>
          </a:p>
        </p:txBody>
      </p:sp>
      <p:graphicFrame>
        <p:nvGraphicFramePr>
          <p:cNvPr id="4" name="Chart 3">
            <a:extLst>
              <a:ext uri="{FF2B5EF4-FFF2-40B4-BE49-F238E27FC236}">
                <a16:creationId xmlns:a16="http://schemas.microsoft.com/office/drawing/2014/main" id="{699CF948-03BF-4352-826F-67BBB7314935}"/>
              </a:ext>
            </a:extLst>
          </p:cNvPr>
          <p:cNvGraphicFramePr>
            <a:graphicFrameLocks/>
          </p:cNvGraphicFramePr>
          <p:nvPr>
            <p:extLst>
              <p:ext uri="{D42A27DB-BD31-4B8C-83A1-F6EECF244321}">
                <p14:modId xmlns:p14="http://schemas.microsoft.com/office/powerpoint/2010/main" val="893368675"/>
              </p:ext>
            </p:extLst>
          </p:nvPr>
        </p:nvGraphicFramePr>
        <p:xfrm>
          <a:off x="5763497" y="1008222"/>
          <a:ext cx="5625138" cy="27656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FCD8750F-45AA-4FA8-9ABB-22FB68A79DEF}"/>
              </a:ext>
            </a:extLst>
          </p:cNvPr>
          <p:cNvGraphicFramePr>
            <a:graphicFrameLocks/>
          </p:cNvGraphicFramePr>
          <p:nvPr>
            <p:extLst>
              <p:ext uri="{D42A27DB-BD31-4B8C-83A1-F6EECF244321}">
                <p14:modId xmlns:p14="http://schemas.microsoft.com/office/powerpoint/2010/main" val="1876587148"/>
              </p:ext>
            </p:extLst>
          </p:nvPr>
        </p:nvGraphicFramePr>
        <p:xfrm>
          <a:off x="5763497" y="3869712"/>
          <a:ext cx="5625138" cy="280383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49429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988F-F845-2CC6-D328-2A8B4EB72CEB}"/>
              </a:ext>
            </a:extLst>
          </p:cNvPr>
          <p:cNvSpPr>
            <a:spLocks noGrp="1"/>
          </p:cNvSpPr>
          <p:nvPr>
            <p:ph type="title"/>
          </p:nvPr>
        </p:nvSpPr>
        <p:spPr>
          <a:xfrm>
            <a:off x="716280" y="0"/>
            <a:ext cx="10515600" cy="1325563"/>
          </a:xfrm>
        </p:spPr>
        <p:txBody>
          <a:bodyPr>
            <a:normAutofit/>
          </a:bodyPr>
          <a:lstStyle/>
          <a:p>
            <a:r>
              <a:rPr lang="en-GB" sz="4000" dirty="0"/>
              <a:t>Plan vs Actual Variance YTD in Country</a:t>
            </a:r>
          </a:p>
        </p:txBody>
      </p:sp>
      <p:sp>
        <p:nvSpPr>
          <p:cNvPr id="3" name="Content Placeholder 2">
            <a:extLst>
              <a:ext uri="{FF2B5EF4-FFF2-40B4-BE49-F238E27FC236}">
                <a16:creationId xmlns:a16="http://schemas.microsoft.com/office/drawing/2014/main" id="{4665B1DE-73FF-0AE8-0DEA-6BAA798497A9}"/>
              </a:ext>
            </a:extLst>
          </p:cNvPr>
          <p:cNvSpPr>
            <a:spLocks noGrp="1"/>
          </p:cNvSpPr>
          <p:nvPr>
            <p:ph idx="1"/>
          </p:nvPr>
        </p:nvSpPr>
        <p:spPr>
          <a:xfrm>
            <a:off x="803365" y="1210491"/>
            <a:ext cx="4273731" cy="5318443"/>
          </a:xfrm>
        </p:spPr>
        <p:txBody>
          <a:bodyPr>
            <a:normAutofit/>
          </a:bodyPr>
          <a:lstStyle/>
          <a:p>
            <a:r>
              <a:rPr lang="en-GB" sz="1800" dirty="0"/>
              <a:t>USA has a significant Plan vs Actual variance, of around 59.2M.</a:t>
            </a:r>
          </a:p>
          <a:p>
            <a:r>
              <a:rPr lang="en-GB" sz="1800" dirty="0"/>
              <a:t> 10 countries have negative Plan vs Actual variances.</a:t>
            </a:r>
          </a:p>
          <a:p>
            <a:pPr marL="0" indent="0">
              <a:buNone/>
            </a:pPr>
            <a:endParaRPr lang="en-GB" sz="1800" dirty="0"/>
          </a:p>
          <a:p>
            <a:pPr marL="0" indent="0">
              <a:buNone/>
            </a:pPr>
            <a:r>
              <a:rPr lang="en-GB" sz="1800" dirty="0"/>
              <a:t>Opportunities</a:t>
            </a:r>
          </a:p>
          <a:p>
            <a:r>
              <a:rPr lang="en-GB" sz="1800" dirty="0"/>
              <a:t>USA performed better than expected, which could be the reason for increased revenues or cost-saving strategies. Thus, company X is suggested to invest in this market continuously.</a:t>
            </a:r>
          </a:p>
          <a:p>
            <a:pPr marL="0" indent="0">
              <a:buNone/>
            </a:pPr>
            <a:r>
              <a:rPr lang="en-GB" sz="1800" dirty="0"/>
              <a:t>Risk:</a:t>
            </a:r>
          </a:p>
          <a:p>
            <a:r>
              <a:rPr lang="en-GB" sz="1800" dirty="0"/>
              <a:t> Attention should be paid to 10 countries performing worse than expected, especially Spain and Germany. They did not meet the budget plans, which might be because of low revenue, high cost or unforeseen challenges.</a:t>
            </a:r>
          </a:p>
        </p:txBody>
      </p:sp>
      <p:graphicFrame>
        <p:nvGraphicFramePr>
          <p:cNvPr id="6" name="Chart 5">
            <a:extLst>
              <a:ext uri="{FF2B5EF4-FFF2-40B4-BE49-F238E27FC236}">
                <a16:creationId xmlns:a16="http://schemas.microsoft.com/office/drawing/2014/main" id="{CF0365F7-D9D7-4E34-A7C4-1BFDA7083EF7}"/>
              </a:ext>
            </a:extLst>
          </p:cNvPr>
          <p:cNvGraphicFramePr>
            <a:graphicFrameLocks/>
          </p:cNvGraphicFramePr>
          <p:nvPr>
            <p:extLst>
              <p:ext uri="{D42A27DB-BD31-4B8C-83A1-F6EECF244321}">
                <p14:modId xmlns:p14="http://schemas.microsoft.com/office/powerpoint/2010/main" val="2651246759"/>
              </p:ext>
            </p:extLst>
          </p:nvPr>
        </p:nvGraphicFramePr>
        <p:xfrm>
          <a:off x="6783162" y="931469"/>
          <a:ext cx="3301364" cy="55974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93914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599</Words>
  <Application>Microsoft Office PowerPoint</Application>
  <PresentationFormat>Widescreen</PresentationFormat>
  <Paragraphs>61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Financial Model: Variance Analysis -- Report</vt:lpstr>
      <vt:lpstr>Overview</vt:lpstr>
      <vt:lpstr>Monthly Expenditure – Actual, Plan, and Forecast</vt:lpstr>
      <vt:lpstr>Cost Element YTD</vt:lpstr>
      <vt:lpstr>YTD Variance in IT Area / Business Area</vt:lpstr>
      <vt:lpstr>Plan vs Actual Variance YTD in Country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Yiqing Li</dc:creator>
  <cp:lastModifiedBy>Yiqing Li</cp:lastModifiedBy>
  <cp:revision>2</cp:revision>
  <dcterms:created xsi:type="dcterms:W3CDTF">2023-11-16T12:43:25Z</dcterms:created>
  <dcterms:modified xsi:type="dcterms:W3CDTF">2023-11-16T13:59:33Z</dcterms:modified>
</cp:coreProperties>
</file>