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74" r:id="rId4"/>
    <p:sldId id="258" r:id="rId5"/>
    <p:sldId id="260" r:id="rId6"/>
    <p:sldId id="293" r:id="rId7"/>
    <p:sldId id="294" r:id="rId8"/>
    <p:sldId id="296" r:id="rId9"/>
    <p:sldId id="297" r:id="rId10"/>
    <p:sldId id="298" r:id="rId11"/>
    <p:sldId id="281" r:id="rId12"/>
    <p:sldId id="282" r:id="rId13"/>
    <p:sldId id="283" r:id="rId14"/>
    <p:sldId id="275" r:id="rId15"/>
    <p:sldId id="276" r:id="rId16"/>
    <p:sldId id="277" r:id="rId17"/>
    <p:sldId id="285" r:id="rId18"/>
    <p:sldId id="288" r:id="rId19"/>
    <p:sldId id="290" r:id="rId20"/>
    <p:sldId id="299" r:id="rId21"/>
    <p:sldId id="302" r:id="rId22"/>
    <p:sldId id="289" r:id="rId23"/>
    <p:sldId id="307" r:id="rId24"/>
    <p:sldId id="310" r:id="rId25"/>
    <p:sldId id="311" r:id="rId26"/>
    <p:sldId id="306" r:id="rId27"/>
    <p:sldId id="308" r:id="rId28"/>
    <p:sldId id="315" r:id="rId29"/>
    <p:sldId id="316" r:id="rId30"/>
    <p:sldId id="317" r:id="rId31"/>
    <p:sldId id="318" r:id="rId32"/>
    <p:sldId id="319" r:id="rId33"/>
    <p:sldId id="312" r:id="rId34"/>
    <p:sldId id="313" r:id="rId35"/>
    <p:sldId id="303" r:id="rId36"/>
    <p:sldId id="320" r:id="rId37"/>
    <p:sldId id="321" r:id="rId38"/>
    <p:sldId id="322" r:id="rId39"/>
    <p:sldId id="324" r:id="rId40"/>
    <p:sldId id="325" r:id="rId41"/>
    <p:sldId id="326" r:id="rId42"/>
    <p:sldId id="327" r:id="rId43"/>
    <p:sldId id="328" r:id="rId44"/>
    <p:sldId id="331" r:id="rId45"/>
    <p:sldId id="330" r:id="rId46"/>
    <p:sldId id="332" r:id="rId47"/>
    <p:sldId id="333" r:id="rId48"/>
    <p:sldId id="334" r:id="rId49"/>
    <p:sldId id="336" r:id="rId50"/>
    <p:sldId id="338" r:id="rId51"/>
    <p:sldId id="34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33" autoAdjust="0"/>
    <p:restoredTop sz="94660" autoAdjust="0"/>
  </p:normalViewPr>
  <p:slideViewPr>
    <p:cSldViewPr snapToGrid="0">
      <p:cViewPr varScale="1">
        <p:scale>
          <a:sx n="55" d="100"/>
          <a:sy n="55" d="100"/>
        </p:scale>
        <p:origin x="108" y="576"/>
      </p:cViewPr>
      <p:guideLst>
        <p:guide orient="horz" pos="2160"/>
        <p:guide pos="3840"/>
      </p:guideLst>
    </p:cSldViewPr>
  </p:slideViewPr>
  <p:outlineViewPr>
    <p:cViewPr>
      <p:scale>
        <a:sx n="33" d="100"/>
        <a:sy n="33" d="100"/>
      </p:scale>
      <p:origin x="0" y="1672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EDCFE-6021-4FDC-A96F-BB8EE8B7F742}" type="datetimeFigureOut">
              <a:rPr lang="zh-CN" altLang="en-US" smtClean="0"/>
              <a:pPr/>
              <a:t>2019/2/14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5FE06-F426-40DA-BAFA-D84B7B7BD4BA}" type="slidenum">
              <a:rPr lang="zh-CN" altLang="en-US" smtClean="0"/>
              <a:pPr/>
              <a:t>‹#›</a:t>
            </a:fld>
            <a:endParaRPr lang="zh-CN" altLang="en-US"/>
          </a:p>
        </p:txBody>
      </p:sp>
    </p:spTree>
    <p:extLst>
      <p:ext uri="{BB962C8B-B14F-4D97-AF65-F5344CB8AC3E}">
        <p14:creationId xmlns:p14="http://schemas.microsoft.com/office/powerpoint/2010/main" val="78540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标题 28"/>
          <p:cNvSpPr>
            <a:spLocks noGrp="1"/>
          </p:cNvSpPr>
          <p:nvPr>
            <p:ph type="ctrTitle"/>
          </p:nvPr>
        </p:nvSpPr>
        <p:spPr>
          <a:xfrm>
            <a:off x="508000" y="4853412"/>
            <a:ext cx="112776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10972800" y="6473952"/>
            <a:ext cx="1011936" cy="246888"/>
          </a:xfrm>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549277"/>
            <a:ext cx="2438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549277"/>
            <a:ext cx="83312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3557" name="Rectangle 5"/>
          <p:cNvSpPr>
            <a:spLocks noGrp="1" noChangeArrowheads="1"/>
          </p:cNvSpPr>
          <p:nvPr>
            <p:ph type="ctrTitle" sz="quarter"/>
          </p:nvPr>
        </p:nvSpPr>
        <p:spPr>
          <a:xfrm>
            <a:off x="1318684" y="1827213"/>
            <a:ext cx="9448800" cy="1143000"/>
          </a:xfrm>
        </p:spPr>
        <p:txBody>
          <a:bodyPr anchor="b"/>
          <a:lstStyle>
            <a:lvl1pPr>
              <a:defRPr/>
            </a:lvl1pPr>
          </a:lstStyle>
          <a:p>
            <a:r>
              <a:rPr lang="zh-CN" altLang="en-US"/>
              <a:t>单击此处编辑母版标题样式</a:t>
            </a:r>
          </a:p>
        </p:txBody>
      </p:sp>
      <p:sp>
        <p:nvSpPr>
          <p:cNvPr id="23559" name="Rectangle 7"/>
          <p:cNvSpPr>
            <a:spLocks noGrp="1" noChangeArrowheads="1"/>
          </p:cNvSpPr>
          <p:nvPr>
            <p:ph type="dt" sz="quarter" idx="2"/>
          </p:nvPr>
        </p:nvSpPr>
        <p:spPr bwMode="auto">
          <a:xfrm>
            <a:off x="9620251" y="6442075"/>
            <a:ext cx="2540000" cy="381000"/>
          </a:xfrm>
          <a:prstGeom prst="rect">
            <a:avLst/>
          </a:prstGeom>
          <a:noFill/>
          <a:ln>
            <a:miter lim="800000"/>
          </a:ln>
        </p:spPr>
        <p:txBody>
          <a:bodyPr vert="horz" wrap="none" lIns="92075" tIns="46038" rIns="92075" bIns="46038" numCol="1" anchor="ctr" anchorCtr="0" compatLnSpc="1"/>
          <a:lstStyle>
            <a:lvl1pPr algn="r">
              <a:spcBef>
                <a:spcPct val="0"/>
              </a:spcBef>
              <a:defRPr sz="1400"/>
            </a:lvl1pPr>
          </a:lstStyle>
          <a:p>
            <a:endParaRPr lang="en-US" altLang="zh-CN"/>
          </a:p>
        </p:txBody>
      </p:sp>
      <p:sp>
        <p:nvSpPr>
          <p:cNvPr id="23560" name="Rectangle 8"/>
          <p:cNvSpPr>
            <a:spLocks noGrp="1" noChangeArrowheads="1"/>
          </p:cNvSpPr>
          <p:nvPr>
            <p:ph type="ftr" sz="quarter" idx="3"/>
          </p:nvPr>
        </p:nvSpPr>
        <p:spPr>
          <a:xfrm>
            <a:off x="1727200" y="6365875"/>
            <a:ext cx="5689600" cy="457200"/>
          </a:xfrm>
        </p:spPr>
        <p:txBody>
          <a:bodyPr/>
          <a:lstStyle>
            <a:lvl1pPr>
              <a:defRPr/>
            </a:lvl1pPr>
          </a:lstStyle>
          <a:p>
            <a:endParaRPr lang="en-US" altLang="zh-CN"/>
          </a:p>
        </p:txBody>
      </p:sp>
      <p:sp>
        <p:nvSpPr>
          <p:cNvPr id="23561" name="Rectangle 9"/>
          <p:cNvSpPr>
            <a:spLocks noGrp="1" noChangeArrowheads="1"/>
          </p:cNvSpPr>
          <p:nvPr>
            <p:ph type="sldNum" sz="quarter" idx="4"/>
          </p:nvPr>
        </p:nvSpPr>
        <p:spPr>
          <a:xfrm>
            <a:off x="9599084" y="6148388"/>
            <a:ext cx="2540000" cy="381000"/>
          </a:xfrm>
        </p:spPr>
        <p:txBody>
          <a:bodyPr/>
          <a:lstStyle>
            <a:lvl2pPr lvl="1">
              <a:defRPr>
                <a:latin typeface="+mn-lt"/>
              </a:defRPr>
            </a:lvl2pPr>
          </a:lstStyle>
          <a:p>
            <a:pPr lvl="1"/>
            <a:fld id="{F9D77DAE-5355-483E-9FB0-854C077DB403}" type="slidenum">
              <a:rPr lang="en-US" altLang="zh-CN"/>
              <a:pPr lvl="1"/>
              <a:t>‹#›</a:t>
            </a:fld>
            <a:endParaRPr lang="en-US" altLang="zh-CN"/>
          </a:p>
        </p:txBody>
      </p:sp>
      <p:grpSp>
        <p:nvGrpSpPr>
          <p:cNvPr id="2" name="Group 11"/>
          <p:cNvGrpSpPr/>
          <p:nvPr userDrawn="1"/>
        </p:nvGrpSpPr>
        <p:grpSpPr bwMode="auto">
          <a:xfrm>
            <a:off x="1" y="2452688"/>
            <a:ext cx="12012084" cy="1052512"/>
            <a:chOff x="0" y="1536"/>
            <a:chExt cx="5675" cy="663"/>
          </a:xfrm>
        </p:grpSpPr>
        <p:grpSp>
          <p:nvGrpSpPr>
            <p:cNvPr id="3" name="Group 12"/>
            <p:cNvGrpSpPr/>
            <p:nvPr/>
          </p:nvGrpSpPr>
          <p:grpSpPr bwMode="auto">
            <a:xfrm>
              <a:off x="183" y="1604"/>
              <a:ext cx="448" cy="299"/>
              <a:chOff x="720" y="336"/>
              <a:chExt cx="624" cy="432"/>
            </a:xfrm>
          </p:grpSpPr>
          <p:sp>
            <p:nvSpPr>
              <p:cNvPr id="23565" name="Rectangle 13"/>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23566" name="Rectangle 1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4" name="Group 15"/>
            <p:cNvGrpSpPr/>
            <p:nvPr/>
          </p:nvGrpSpPr>
          <p:grpSpPr bwMode="auto">
            <a:xfrm>
              <a:off x="261" y="1870"/>
              <a:ext cx="465" cy="299"/>
              <a:chOff x="912" y="2640"/>
              <a:chExt cx="672" cy="432"/>
            </a:xfrm>
          </p:grpSpPr>
          <p:sp>
            <p:nvSpPr>
              <p:cNvPr id="23568" name="Rectangle 16"/>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23569" name="Rectangle 17"/>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23570" name="Rectangle 18"/>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23571" name="Rectangle 19"/>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23572" name="Rectangle 20"/>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0168" y="609600"/>
            <a:ext cx="10773833"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0167" y="1981200"/>
            <a:ext cx="10363200" cy="4114800"/>
          </a:xfrm>
        </p:spPr>
        <p:txBody>
          <a:bodyPr/>
          <a:lstStyle/>
          <a:p>
            <a:endParaRPr lang="zh-CN" altLang="en-US"/>
          </a:p>
        </p:txBody>
      </p:sp>
      <p:sp>
        <p:nvSpPr>
          <p:cNvPr id="4" name="页脚占位符 3"/>
          <p:cNvSpPr>
            <a:spLocks noGrp="1"/>
          </p:cNvSpPr>
          <p:nvPr>
            <p:ph type="ftr" sz="quarter" idx="10"/>
          </p:nvPr>
        </p:nvSpPr>
        <p:spPr>
          <a:xfrm>
            <a:off x="910167" y="6365875"/>
            <a:ext cx="5689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9599084" y="6400800"/>
            <a:ext cx="2540000" cy="381000"/>
          </a:xfrm>
        </p:spPr>
        <p:txBody>
          <a:bodyPr/>
          <a:lstStyle>
            <a:lvl2pPr lvl="1">
              <a:defRPr/>
            </a:lvl2pPr>
          </a:lstStyle>
          <a:p>
            <a:pPr lvl="1"/>
            <a:fld id="{6346C3EC-34E6-4589-971D-6B31B803402F}" type="slidenum">
              <a:rPr lang="en-US" altLang="zh-CN"/>
              <a:pPr lvl="1"/>
              <a:t>‹#›</a:t>
            </a:fld>
            <a:endParaRPr lang="en-US" altLang="zh-CN">
              <a:latin typeface="+mn-lt"/>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0168" y="609600"/>
            <a:ext cx="10773833"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016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3367"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910167" y="6365875"/>
            <a:ext cx="5689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9599084" y="6400800"/>
            <a:ext cx="2540000" cy="381000"/>
          </a:xfrm>
        </p:spPr>
        <p:txBody>
          <a:bodyPr/>
          <a:lstStyle>
            <a:lvl2pPr lvl="1">
              <a:defRPr/>
            </a:lvl2pPr>
          </a:lstStyle>
          <a:p>
            <a:pPr lvl="1"/>
            <a:fld id="{EAC9CB54-7358-43A2-A6B3-7FE5DE84F015}" type="slidenum">
              <a:rPr lang="en-US" altLang="zh-CN"/>
              <a:pPr lvl="1"/>
              <a:t>‹#›</a:t>
            </a:fld>
            <a:endParaRPr lang="en-US" altLang="zh-CN">
              <a:latin typeface="+mn-lt"/>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19" name="页脚占位符 18"/>
          <p:cNvSpPr>
            <a:spLocks noGrp="1"/>
          </p:cNvSpPr>
          <p:nvPr>
            <p:ph type="ftr" sz="quarter" idx="11"/>
          </p:nvPr>
        </p:nvSpPr>
        <p:spPr>
          <a:xfrm>
            <a:off x="4775200" y="76201"/>
            <a:ext cx="3860800" cy="288925"/>
          </a:xfrm>
        </p:spPr>
        <p:txBody>
          <a:bodyPr/>
          <a:lstStyle/>
          <a:p>
            <a:endParaRPr lang="zh-CN" altLang="en-US"/>
          </a:p>
        </p:txBody>
      </p:sp>
      <p:sp>
        <p:nvSpPr>
          <p:cNvPr id="16" name="灯片编号占位符 15"/>
          <p:cNvSpPr>
            <a:spLocks noGrp="1"/>
          </p:cNvSpPr>
          <p:nvPr>
            <p:ph type="sldNum" sz="quarter" idx="12"/>
          </p:nvPr>
        </p:nvSpPr>
        <p:spPr>
          <a:xfrm>
            <a:off x="10972800" y="6473952"/>
            <a:ext cx="1011936" cy="246888"/>
          </a:xfrm>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文本占位符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AAC2FD0D-AFAD-46B4-97CC-F51AE22AA94E}" type="slidenum">
              <a:rPr lang="zh-CN" altLang="en-US" smtClean="0"/>
              <a:pPr/>
              <a:t>‹#›</a:t>
            </a:fld>
            <a:endParaRPr lang="zh-CN" altLang="en-US"/>
          </a:p>
        </p:txBody>
      </p:sp>
      <p:sp>
        <p:nvSpPr>
          <p:cNvPr id="8" name="标题 7"/>
          <p:cNvSpPr>
            <a:spLocks noGrp="1"/>
          </p:cNvSpPr>
          <p:nvPr>
            <p:ph type="title"/>
          </p:nvPr>
        </p:nvSpPr>
        <p:spPr>
          <a:xfrm>
            <a:off x="240633" y="2947086"/>
            <a:ext cx="115824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402336" y="457200"/>
            <a:ext cx="115824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406400" y="5410200"/>
            <a:ext cx="114808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972800" y="6477000"/>
            <a:ext cx="1016000" cy="246888"/>
          </a:xfrm>
        </p:spPr>
        <p:txBody>
          <a:bodyPr/>
          <a:lstStyle/>
          <a:p>
            <a:fld id="{AAC2FD0D-AFAD-46B4-97CC-F51AE22AA94E}" type="slidenum">
              <a:rPr lang="zh-CN" altLang="en-US" smtClean="0"/>
              <a:pPr/>
              <a:t>‹#›</a:t>
            </a:fld>
            <a:endParaRPr lang="zh-CN" altLang="en-US"/>
          </a:p>
        </p:txBody>
      </p:sp>
      <p:sp>
        <p:nvSpPr>
          <p:cNvPr id="11" name="直接连接符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36" y="457200"/>
            <a:ext cx="115824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标题 11"/>
          <p:cNvSpPr>
            <a:spLocks noGrp="1"/>
          </p:cNvSpPr>
          <p:nvPr>
            <p:ph type="title"/>
          </p:nvPr>
        </p:nvSpPr>
        <p:spPr>
          <a:xfrm>
            <a:off x="609600" y="5486400"/>
            <a:ext cx="112776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C2FD0D-AFAD-46B4-97CC-F51AE22AA94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20B94E23-C540-4C92-A2C4-E0D959902CF3}" type="datetimeFigureOut">
              <a:rPr lang="zh-CN" altLang="en-US" smtClean="0"/>
              <a:pPr/>
              <a:t>2019/2/14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AAC2FD0D-AFAD-46B4-97CC-F51AE22AA94E}" type="slidenum">
              <a:rPr lang="zh-CN" altLang="en-US" smtClean="0"/>
              <a:pPr/>
              <a:t>‹#›</a:t>
            </a:fld>
            <a:endParaRPr lang="zh-CN" altLang="en-US"/>
          </a:p>
        </p:txBody>
      </p:sp>
      <p:sp>
        <p:nvSpPr>
          <p:cNvPr id="17" name="标题 16"/>
          <p:cNvSpPr>
            <a:spLocks noGrp="1"/>
          </p:cNvSpPr>
          <p:nvPr>
            <p:ph type="title"/>
          </p:nvPr>
        </p:nvSpPr>
        <p:spPr>
          <a:xfrm>
            <a:off x="508000" y="4993760"/>
            <a:ext cx="78232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文本占位符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20B94E23-C540-4C92-A2C4-E0D959902CF3}" type="datetimeFigureOut">
              <a:rPr lang="zh-CN" altLang="en-US" smtClean="0"/>
              <a:pPr/>
              <a:t>2019/2/14</a:t>
            </a:fld>
            <a:endParaRPr lang="zh-CN" altLang="en-US"/>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AC2FD0D-AFAD-46B4-97CC-F51AE22AA94E}" type="slidenum">
              <a:rPr lang="zh-CN" altLang="en-US" smtClean="0"/>
              <a:pPr/>
              <a:t>‹#›</a:t>
            </a:fld>
            <a:endParaRPr lang="zh-CN" altLang="en-US"/>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E2%80%98@%E2%80%9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E2%80%98@%E2%80%9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457200"/>
            <a:ext cx="11582400" cy="838200"/>
          </a:xfrm>
        </p:spPr>
        <p:txBody>
          <a:bodyPr/>
          <a:lstStyle/>
          <a:p>
            <a:r>
              <a:rPr lang="zh-CN" altLang="en-US" dirty="0" smtClean="0"/>
              <a:t>简单的字符串算法</a:t>
            </a:r>
            <a:endParaRPr lang="en-US" altLang="zh-CN" dirty="0" smtClean="0"/>
          </a:p>
        </p:txBody>
      </p:sp>
      <p:sp>
        <p:nvSpPr>
          <p:cNvPr id="9" name="内容占位符 8"/>
          <p:cNvSpPr>
            <a:spLocks noGrp="1"/>
          </p:cNvSpPr>
          <p:nvPr>
            <p:ph idx="1"/>
          </p:nvPr>
        </p:nvSpPr>
        <p:spPr/>
        <p:txBody>
          <a:bodyPr>
            <a:normAutofit/>
          </a:bodyPr>
          <a:lstStyle/>
          <a:p>
            <a:r>
              <a:rPr lang="zh-CN" altLang="en-US" dirty="0" smtClean="0"/>
              <a:t>字符串</a:t>
            </a:r>
            <a:r>
              <a:rPr lang="en-US" altLang="zh-CN" dirty="0" smtClean="0"/>
              <a:t>hash</a:t>
            </a:r>
          </a:p>
          <a:p>
            <a:r>
              <a:rPr lang="zh-CN" altLang="en-US" dirty="0" smtClean="0"/>
              <a:t>最长回文子串</a:t>
            </a:r>
            <a:endParaRPr lang="en-US" altLang="zh-CN" dirty="0" smtClean="0"/>
          </a:p>
          <a:p>
            <a:r>
              <a:rPr lang="zh-CN" altLang="en-US" dirty="0" smtClean="0"/>
              <a:t>后缀数组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en-US" altLang="zh-CN" dirty="0" smtClean="0"/>
              <a:t>Hash</a:t>
            </a:r>
            <a:r>
              <a:rPr lang="zh-CN" altLang="en-US" dirty="0" smtClean="0"/>
              <a:t>判断哪些单词要背</a:t>
            </a:r>
            <a:endParaRPr lang="en-US" altLang="zh-CN" dirty="0" smtClean="0"/>
          </a:p>
          <a:p>
            <a:r>
              <a:rPr lang="zh-CN" altLang="en-US" dirty="0" smtClean="0"/>
              <a:t>贪心使得选取区间最短</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BZOJ3555</a:t>
            </a:r>
            <a:endParaRPr lang="zh-CN" altLang="en-US" dirty="0"/>
          </a:p>
        </p:txBody>
      </p:sp>
      <p:sp>
        <p:nvSpPr>
          <p:cNvPr id="3" name="内容占位符 2"/>
          <p:cNvSpPr>
            <a:spLocks noGrp="1"/>
          </p:cNvSpPr>
          <p:nvPr>
            <p:ph idx="1"/>
          </p:nvPr>
        </p:nvSpPr>
        <p:spPr/>
        <p:txBody>
          <a:bodyPr>
            <a:normAutofit/>
          </a:bodyPr>
          <a:lstStyle/>
          <a:p>
            <a:r>
              <a:rPr lang="en-US" altLang="zh-CN" dirty="0" err="1" smtClean="0"/>
              <a:t>PenguinQQ</a:t>
            </a:r>
            <a:r>
              <a:rPr lang="zh-CN" altLang="en-US" dirty="0" smtClean="0"/>
              <a:t>是中国最大、最具影响力的</a:t>
            </a:r>
            <a:r>
              <a:rPr lang="en-US" altLang="zh-CN" dirty="0" smtClean="0"/>
              <a:t>SNS</a:t>
            </a:r>
            <a:r>
              <a:rPr lang="zh-CN" altLang="en-US" dirty="0" smtClean="0"/>
              <a:t>（</a:t>
            </a:r>
            <a:r>
              <a:rPr lang="en-US" altLang="zh-CN" dirty="0" smtClean="0"/>
              <a:t>Social Networking Services</a:t>
            </a:r>
            <a:r>
              <a:rPr lang="zh-CN" altLang="en-US" dirty="0" smtClean="0"/>
              <a:t>）网站，以实名制为基础，为用户提供日志、群、即时通讯、相册、集市等丰富强大的互联网功能体验，满足用户对社交、资讯、娱乐、交易等多方面的需求。</a:t>
            </a:r>
            <a:br>
              <a:rPr lang="zh-CN" altLang="en-US" dirty="0" smtClean="0"/>
            </a:br>
            <a:r>
              <a:rPr lang="zh-CN" altLang="en-US" dirty="0" smtClean="0"/>
              <a:t>小</a:t>
            </a:r>
            <a:r>
              <a:rPr lang="en-US" altLang="zh-CN" dirty="0" smtClean="0"/>
              <a:t>Q</a:t>
            </a:r>
            <a:r>
              <a:rPr lang="zh-CN" altLang="en-US" dirty="0" smtClean="0"/>
              <a:t>是</a:t>
            </a:r>
            <a:r>
              <a:rPr lang="en-US" altLang="zh-CN" dirty="0" err="1" smtClean="0"/>
              <a:t>PenguinQQ</a:t>
            </a:r>
            <a:r>
              <a:rPr lang="zh-CN" altLang="en-US" dirty="0" smtClean="0"/>
              <a:t>网站的管理员，他最近在进行一项有趣的研究</a:t>
            </a:r>
            <a:r>
              <a:rPr lang="en-US" altLang="zh-CN" dirty="0" smtClean="0"/>
              <a:t>——</a:t>
            </a:r>
            <a:r>
              <a:rPr lang="zh-CN" altLang="en-US" dirty="0" smtClean="0"/>
              <a:t>哪些账户是同一个人注册的。经过长时间的分析，小</a:t>
            </a:r>
            <a:r>
              <a:rPr lang="en-US" altLang="zh-CN" dirty="0" smtClean="0"/>
              <a:t>Q</a:t>
            </a:r>
            <a:r>
              <a:rPr lang="zh-CN" altLang="en-US" dirty="0" smtClean="0"/>
              <a:t>发现同一个人注册的账户名称总是很相似的，例如</a:t>
            </a:r>
            <a:r>
              <a:rPr lang="en-US" altLang="zh-CN" dirty="0" smtClean="0"/>
              <a:t>Penguin1</a:t>
            </a:r>
            <a:r>
              <a:rPr lang="zh-CN" altLang="en-US" dirty="0" smtClean="0"/>
              <a:t>，</a:t>
            </a:r>
            <a:r>
              <a:rPr lang="en-US" altLang="zh-CN" dirty="0" smtClean="0"/>
              <a:t>Penguin2</a:t>
            </a:r>
            <a:r>
              <a:rPr lang="zh-CN" altLang="en-US" dirty="0" smtClean="0"/>
              <a:t>，</a:t>
            </a:r>
            <a:r>
              <a:rPr lang="en-US" altLang="zh-CN" dirty="0" smtClean="0"/>
              <a:t>Penguin3……</a:t>
            </a:r>
            <a:r>
              <a:rPr lang="zh-CN" altLang="en-US" dirty="0" smtClean="0"/>
              <a:t>于是小</a:t>
            </a:r>
            <a:r>
              <a:rPr lang="en-US" altLang="zh-CN" dirty="0" smtClean="0"/>
              <a:t>Q</a:t>
            </a:r>
            <a:r>
              <a:rPr lang="zh-CN" altLang="en-US" dirty="0" smtClean="0"/>
              <a:t>决定先对这种相似的情形进行统计。</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BZOJ3555</a:t>
            </a:r>
            <a:endParaRPr lang="zh-CN" altLang="en-US" dirty="0"/>
          </a:p>
        </p:txBody>
      </p:sp>
      <p:sp>
        <p:nvSpPr>
          <p:cNvPr id="3" name="内容占位符 2"/>
          <p:cNvSpPr>
            <a:spLocks noGrp="1"/>
          </p:cNvSpPr>
          <p:nvPr>
            <p:ph idx="1"/>
          </p:nvPr>
        </p:nvSpPr>
        <p:spPr/>
        <p:txBody>
          <a:bodyPr/>
          <a:lstStyle/>
          <a:p>
            <a:r>
              <a:rPr lang="zh-CN" altLang="en-US" dirty="0" smtClean="0"/>
              <a:t>小</a:t>
            </a:r>
            <a:r>
              <a:rPr lang="en-US" altLang="zh-CN" dirty="0" smtClean="0"/>
              <a:t>Q</a:t>
            </a:r>
            <a:r>
              <a:rPr lang="zh-CN" altLang="en-US" dirty="0" smtClean="0"/>
              <a:t>定义，若两个账户名称是相似的，当且仅当这两个字符串等长且恰好只有一位不同。例如“</a:t>
            </a:r>
            <a:r>
              <a:rPr lang="en-US" altLang="zh-CN" dirty="0" smtClean="0"/>
              <a:t>Penguin1”</a:t>
            </a:r>
            <a:r>
              <a:rPr lang="zh-CN" altLang="en-US" dirty="0" smtClean="0"/>
              <a:t>和“</a:t>
            </a:r>
            <a:r>
              <a:rPr lang="en-US" altLang="zh-CN" dirty="0" smtClean="0"/>
              <a:t>Penguin2”</a:t>
            </a:r>
            <a:r>
              <a:rPr lang="zh-CN" altLang="en-US" dirty="0" smtClean="0"/>
              <a:t>是相似的，但“</a:t>
            </a:r>
            <a:r>
              <a:rPr lang="en-US" altLang="zh-CN" dirty="0" smtClean="0"/>
              <a:t>Penguin1”</a:t>
            </a:r>
            <a:r>
              <a:rPr lang="zh-CN" altLang="en-US" dirty="0" smtClean="0"/>
              <a:t>和“</a:t>
            </a:r>
            <a:r>
              <a:rPr lang="en-US" altLang="zh-CN" dirty="0" smtClean="0"/>
              <a:t>2Penguin”</a:t>
            </a:r>
            <a:r>
              <a:rPr lang="zh-CN" altLang="en-US" dirty="0" smtClean="0"/>
              <a:t>不是相似的。而小</a:t>
            </a:r>
            <a:r>
              <a:rPr lang="en-US" altLang="zh-CN" dirty="0" smtClean="0"/>
              <a:t>Q</a:t>
            </a:r>
            <a:r>
              <a:rPr lang="zh-CN" altLang="en-US" dirty="0" smtClean="0"/>
              <a:t>想知道，在给定的 个账户名称中，有多少对是相似的。</a:t>
            </a:r>
            <a:br>
              <a:rPr lang="zh-CN" altLang="en-US" dirty="0" smtClean="0"/>
            </a:br>
            <a:r>
              <a:rPr lang="zh-CN" altLang="en-US" dirty="0" smtClean="0"/>
              <a:t>为了简化你的工作，小</a:t>
            </a:r>
            <a:r>
              <a:rPr lang="en-US" altLang="zh-CN" dirty="0" smtClean="0"/>
              <a:t>Q</a:t>
            </a:r>
            <a:r>
              <a:rPr lang="zh-CN" altLang="en-US" dirty="0" smtClean="0"/>
              <a:t>给你的 个字符串长度均等于 ，且只包含大小写字母、数字、下划线以及</a:t>
            </a:r>
            <a:r>
              <a:rPr lang="zh-CN" altLang="en-US" dirty="0" smtClean="0">
                <a:hlinkClick r:id="rId2"/>
              </a:rPr>
              <a:t>‘</a:t>
            </a:r>
            <a:r>
              <a:rPr lang="en-US" altLang="zh-CN" dirty="0" smtClean="0">
                <a:hlinkClick r:id="rId2"/>
              </a:rPr>
              <a:t>@’</a:t>
            </a:r>
            <a:r>
              <a:rPr lang="zh-CN" altLang="en-US" dirty="0" smtClean="0"/>
              <a:t>共</a:t>
            </a:r>
            <a:r>
              <a:rPr lang="en-US" altLang="zh-CN" dirty="0" smtClean="0"/>
              <a:t>64</a:t>
            </a:r>
            <a:r>
              <a:rPr lang="zh-CN" altLang="en-US" dirty="0" smtClean="0"/>
              <a:t>种字符，而且不存在两个相同的账户名称。</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b="1" dirty="0" smtClean="0"/>
              <a:t>Input</a:t>
            </a:r>
          </a:p>
          <a:p>
            <a:r>
              <a:rPr lang="zh-CN" altLang="en-US" dirty="0" smtClean="0"/>
              <a:t>第一行包含三个正整数 ， ， 。其中 表示账户名称数量， 表示账户名称长度， 用来表示字符集规模大小，它的值只可能为</a:t>
            </a:r>
            <a:r>
              <a:rPr lang="en-US" altLang="zh-CN" dirty="0" smtClean="0"/>
              <a:t>2</a:t>
            </a:r>
            <a:r>
              <a:rPr lang="zh-CN" altLang="en-US" dirty="0" smtClean="0"/>
              <a:t>或</a:t>
            </a:r>
            <a:r>
              <a:rPr lang="en-US" altLang="zh-CN" dirty="0" smtClean="0"/>
              <a:t>64</a:t>
            </a:r>
            <a:r>
              <a:rPr lang="zh-CN" altLang="en-US" dirty="0" smtClean="0"/>
              <a:t>。</a:t>
            </a:r>
            <a:br>
              <a:rPr lang="zh-CN" altLang="en-US" dirty="0" smtClean="0"/>
            </a:br>
            <a:r>
              <a:rPr lang="zh-CN" altLang="en-US" dirty="0" smtClean="0"/>
              <a:t>若 等于</a:t>
            </a:r>
            <a:r>
              <a:rPr lang="en-US" altLang="zh-CN" dirty="0" smtClean="0"/>
              <a:t>2</a:t>
            </a:r>
            <a:r>
              <a:rPr lang="zh-CN" altLang="en-US" dirty="0" smtClean="0"/>
              <a:t>，账户名称中只包含字符‘</a:t>
            </a:r>
            <a:r>
              <a:rPr lang="en-US" altLang="zh-CN" dirty="0" smtClean="0"/>
              <a:t>0’</a:t>
            </a:r>
            <a:r>
              <a:rPr lang="zh-CN" altLang="en-US" dirty="0" smtClean="0"/>
              <a:t>和‘</a:t>
            </a:r>
            <a:r>
              <a:rPr lang="en-US" altLang="zh-CN" dirty="0" smtClean="0"/>
              <a:t>1’</a:t>
            </a:r>
            <a:r>
              <a:rPr lang="zh-CN" altLang="en-US" dirty="0" smtClean="0"/>
              <a:t>共</a:t>
            </a:r>
            <a:r>
              <a:rPr lang="en-US" altLang="zh-CN" dirty="0" smtClean="0"/>
              <a:t>2</a:t>
            </a:r>
            <a:r>
              <a:rPr lang="zh-CN" altLang="en-US" dirty="0" smtClean="0"/>
              <a:t>种字符；</a:t>
            </a:r>
            <a:br>
              <a:rPr lang="zh-CN" altLang="en-US" dirty="0" smtClean="0"/>
            </a:br>
            <a:r>
              <a:rPr lang="zh-CN" altLang="en-US" dirty="0" smtClean="0"/>
              <a:t>若 等于</a:t>
            </a:r>
            <a:r>
              <a:rPr lang="en-US" altLang="zh-CN" dirty="0" smtClean="0"/>
              <a:t>64</a:t>
            </a:r>
            <a:r>
              <a:rPr lang="zh-CN" altLang="en-US" dirty="0" smtClean="0"/>
              <a:t>，账户名称中可能包含大小写字母、数字、下划线以及</a:t>
            </a:r>
            <a:r>
              <a:rPr lang="zh-CN" altLang="en-US" dirty="0" smtClean="0">
                <a:hlinkClick r:id="rId2"/>
              </a:rPr>
              <a:t>‘</a:t>
            </a:r>
            <a:r>
              <a:rPr lang="en-US" altLang="zh-CN" dirty="0" smtClean="0">
                <a:hlinkClick r:id="rId2"/>
              </a:rPr>
              <a:t>@’</a:t>
            </a:r>
            <a:r>
              <a:rPr lang="zh-CN" altLang="en-US" dirty="0" smtClean="0"/>
              <a:t>共</a:t>
            </a:r>
            <a:r>
              <a:rPr lang="en-US" altLang="zh-CN" dirty="0" smtClean="0"/>
              <a:t>64</a:t>
            </a:r>
            <a:r>
              <a:rPr lang="zh-CN" altLang="en-US" dirty="0" smtClean="0"/>
              <a:t>种字符。</a:t>
            </a:r>
            <a:br>
              <a:rPr lang="zh-CN" altLang="en-US" dirty="0" smtClean="0"/>
            </a:br>
            <a:r>
              <a:rPr lang="zh-CN" altLang="en-US" dirty="0" smtClean="0"/>
              <a:t>随后 行，每行一个长度为 的字符串，用来描述一个账户名称。数据保证 个字符串是两两不同的。</a:t>
            </a:r>
          </a:p>
          <a:p>
            <a:r>
              <a:rPr lang="en-US" altLang="zh-CN" b="1" dirty="0" smtClean="0"/>
              <a:t>Output</a:t>
            </a:r>
          </a:p>
          <a:p>
            <a:r>
              <a:rPr lang="zh-CN" altLang="en-US" dirty="0" smtClean="0"/>
              <a:t>仅一行一个正整数，表示共有多少对相似的账户名称。</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BZOJ2795</a:t>
            </a:r>
            <a:endParaRPr lang="zh-CN" altLang="en-US" dirty="0"/>
          </a:p>
        </p:txBody>
      </p:sp>
      <p:sp>
        <p:nvSpPr>
          <p:cNvPr id="3" name="内容占位符 2"/>
          <p:cNvSpPr>
            <a:spLocks noGrp="1"/>
          </p:cNvSpPr>
          <p:nvPr>
            <p:ph idx="1"/>
          </p:nvPr>
        </p:nvSpPr>
        <p:spPr/>
        <p:txBody>
          <a:bodyPr/>
          <a:lstStyle/>
          <a:p>
            <a:r>
              <a:rPr lang="zh-CN" altLang="en-US" dirty="0" smtClean="0"/>
              <a:t>给出一个由小写英文字母组成的字符串</a:t>
            </a:r>
            <a:r>
              <a:rPr lang="en-US" altLang="zh-CN" dirty="0" smtClean="0"/>
              <a:t>S</a:t>
            </a:r>
            <a:r>
              <a:rPr lang="zh-CN" altLang="en-US" dirty="0" smtClean="0"/>
              <a:t>，再给出</a:t>
            </a:r>
            <a:r>
              <a:rPr lang="en-US" altLang="zh-CN" dirty="0" smtClean="0"/>
              <a:t>q</a:t>
            </a:r>
            <a:r>
              <a:rPr lang="zh-CN" altLang="en-US" dirty="0" smtClean="0"/>
              <a:t>个询问，要求回答</a:t>
            </a:r>
            <a:r>
              <a:rPr lang="en-US" altLang="zh-CN" dirty="0" smtClean="0"/>
              <a:t>S</a:t>
            </a:r>
            <a:r>
              <a:rPr lang="zh-CN" altLang="en-US" dirty="0" smtClean="0"/>
              <a:t>某个子串的最短循环节。</a:t>
            </a:r>
            <a:br>
              <a:rPr lang="zh-CN" altLang="en-US" dirty="0" smtClean="0"/>
            </a:br>
            <a:r>
              <a:rPr lang="zh-CN" altLang="en-US" dirty="0" smtClean="0"/>
              <a:t>如果字符串</a:t>
            </a:r>
            <a:r>
              <a:rPr lang="en-US" altLang="zh-CN" dirty="0" smtClean="0"/>
              <a:t>B</a:t>
            </a:r>
            <a:r>
              <a:rPr lang="zh-CN" altLang="en-US" dirty="0" smtClean="0"/>
              <a:t>是字符串</a:t>
            </a:r>
            <a:r>
              <a:rPr lang="en-US" altLang="zh-CN" dirty="0" smtClean="0"/>
              <a:t>A</a:t>
            </a:r>
            <a:r>
              <a:rPr lang="zh-CN" altLang="en-US" dirty="0" smtClean="0"/>
              <a:t>的循环节，那么</a:t>
            </a:r>
            <a:r>
              <a:rPr lang="en-US" altLang="zh-CN" dirty="0" smtClean="0"/>
              <a:t>A</a:t>
            </a:r>
            <a:r>
              <a:rPr lang="zh-CN" altLang="en-US" dirty="0" smtClean="0"/>
              <a:t>可以由</a:t>
            </a:r>
            <a:r>
              <a:rPr lang="en-US" altLang="zh-CN" dirty="0" smtClean="0"/>
              <a:t>B</a:t>
            </a:r>
            <a:r>
              <a:rPr lang="zh-CN" altLang="en-US" dirty="0" smtClean="0"/>
              <a:t>重复若干次得到。</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b="1" dirty="0" smtClean="0"/>
              <a:t>Input</a:t>
            </a:r>
            <a:endParaRPr lang="zh-CN" altLang="en-US" dirty="0" smtClean="0"/>
          </a:p>
          <a:p>
            <a:r>
              <a:rPr lang="zh-CN" altLang="en-US" dirty="0" smtClean="0"/>
              <a:t>第一行一个正整数</a:t>
            </a:r>
            <a:r>
              <a:rPr lang="en-US" altLang="zh-CN" dirty="0" smtClean="0"/>
              <a:t>n (n&lt;=500,000)</a:t>
            </a:r>
            <a:r>
              <a:rPr lang="zh-CN" altLang="en-US" dirty="0" smtClean="0"/>
              <a:t>，表示</a:t>
            </a:r>
            <a:r>
              <a:rPr lang="en-US" altLang="zh-CN" dirty="0" smtClean="0"/>
              <a:t>S</a:t>
            </a:r>
            <a:r>
              <a:rPr lang="zh-CN" altLang="en-US" dirty="0" smtClean="0"/>
              <a:t>的长度。</a:t>
            </a:r>
            <a:br>
              <a:rPr lang="zh-CN" altLang="en-US" dirty="0" smtClean="0"/>
            </a:br>
            <a:r>
              <a:rPr lang="zh-CN" altLang="en-US" dirty="0" smtClean="0"/>
              <a:t>第二行</a:t>
            </a:r>
            <a:r>
              <a:rPr lang="en-US" altLang="zh-CN" dirty="0" smtClean="0"/>
              <a:t>n</a:t>
            </a:r>
            <a:r>
              <a:rPr lang="zh-CN" altLang="en-US" dirty="0" smtClean="0"/>
              <a:t>个小写英文字母，表示字符串</a:t>
            </a:r>
            <a:r>
              <a:rPr lang="en-US" altLang="zh-CN" dirty="0" smtClean="0"/>
              <a:t>S</a:t>
            </a:r>
            <a:r>
              <a:rPr lang="zh-CN" altLang="en-US" dirty="0" smtClean="0"/>
              <a:t>。</a:t>
            </a:r>
            <a:br>
              <a:rPr lang="zh-CN" altLang="en-US" dirty="0" smtClean="0"/>
            </a:br>
            <a:r>
              <a:rPr lang="zh-CN" altLang="en-US" dirty="0" smtClean="0"/>
              <a:t>第三行一个正整数</a:t>
            </a:r>
            <a:r>
              <a:rPr lang="en-US" altLang="zh-CN" dirty="0" smtClean="0"/>
              <a:t>q (q&lt;=2,000,000)</a:t>
            </a:r>
            <a:r>
              <a:rPr lang="zh-CN" altLang="en-US" dirty="0" smtClean="0"/>
              <a:t>，表示询问个数。</a:t>
            </a:r>
            <a:br>
              <a:rPr lang="zh-CN" altLang="en-US" dirty="0" smtClean="0"/>
            </a:br>
            <a:r>
              <a:rPr lang="zh-CN" altLang="en-US" dirty="0" smtClean="0"/>
              <a:t>下面</a:t>
            </a:r>
            <a:r>
              <a:rPr lang="en-US" altLang="zh-CN" dirty="0" smtClean="0"/>
              <a:t>q</a:t>
            </a:r>
            <a:r>
              <a:rPr lang="zh-CN" altLang="en-US" dirty="0" smtClean="0"/>
              <a:t>行每行两个正整数</a:t>
            </a:r>
            <a:r>
              <a:rPr lang="en-US" altLang="zh-CN" dirty="0" err="1" smtClean="0"/>
              <a:t>a,b</a:t>
            </a:r>
            <a:r>
              <a:rPr lang="en-US" altLang="zh-CN" dirty="0" smtClean="0"/>
              <a:t> (1&lt;=a&lt;=b&lt;=n)</a:t>
            </a:r>
            <a:r>
              <a:rPr lang="zh-CN" altLang="en-US" dirty="0" smtClean="0"/>
              <a:t>，表示询问字符串</a:t>
            </a:r>
            <a:r>
              <a:rPr lang="en-US" altLang="zh-CN" dirty="0" smtClean="0"/>
              <a:t>S[a..b]</a:t>
            </a:r>
            <a:r>
              <a:rPr lang="zh-CN" altLang="en-US" dirty="0" smtClean="0"/>
              <a:t>的最短循环节长度。</a:t>
            </a:r>
          </a:p>
          <a:p>
            <a:pPr>
              <a:buNone/>
            </a:pPr>
            <a:r>
              <a:rPr lang="en-US" altLang="zh-CN" b="1" dirty="0" smtClean="0"/>
              <a:t>Output</a:t>
            </a:r>
          </a:p>
          <a:p>
            <a:r>
              <a:rPr lang="zh-CN" altLang="en-US" dirty="0" smtClean="0"/>
              <a:t>依次输出</a:t>
            </a:r>
            <a:r>
              <a:rPr lang="en-US" altLang="zh-CN" dirty="0" smtClean="0"/>
              <a:t>q</a:t>
            </a:r>
            <a:r>
              <a:rPr lang="zh-CN" altLang="en-US" dirty="0" smtClean="0"/>
              <a:t>行正整数，第</a:t>
            </a:r>
            <a:r>
              <a:rPr lang="en-US" altLang="zh-CN" dirty="0" err="1" smtClean="0"/>
              <a:t>i</a:t>
            </a:r>
            <a:r>
              <a:rPr lang="zh-CN" altLang="en-US" dirty="0" smtClean="0"/>
              <a:t>行的正整数对应第</a:t>
            </a:r>
            <a:r>
              <a:rPr lang="en-US" altLang="zh-CN" dirty="0" err="1" smtClean="0"/>
              <a:t>i</a:t>
            </a:r>
            <a:r>
              <a:rPr lang="zh-CN" altLang="en-US" dirty="0" smtClean="0"/>
              <a:t>个询问的答案。</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8						1</a:t>
            </a:r>
            <a:br>
              <a:rPr lang="en-US" altLang="zh-CN" dirty="0" smtClean="0"/>
            </a:br>
            <a:r>
              <a:rPr lang="en-US" altLang="zh-CN" dirty="0" err="1" smtClean="0"/>
              <a:t>aaabcabc</a:t>
            </a:r>
            <a:r>
              <a:rPr lang="en-US" altLang="zh-CN" dirty="0" smtClean="0"/>
              <a:t>				3</a:t>
            </a:r>
            <a:br>
              <a:rPr lang="en-US" altLang="zh-CN" dirty="0" smtClean="0"/>
            </a:br>
            <a:r>
              <a:rPr lang="en-US" altLang="zh-CN" dirty="0" smtClean="0"/>
              <a:t>3						5</a:t>
            </a:r>
            <a:br>
              <a:rPr lang="en-US" altLang="zh-CN" dirty="0" smtClean="0"/>
            </a:br>
            <a:r>
              <a:rPr lang="en-US" altLang="zh-CN" dirty="0" smtClean="0"/>
              <a:t>1 3</a:t>
            </a:r>
            <a:br>
              <a:rPr lang="en-US" altLang="zh-CN" dirty="0" smtClean="0"/>
            </a:br>
            <a:r>
              <a:rPr lang="en-US" altLang="zh-CN" dirty="0" smtClean="0"/>
              <a:t>3 8</a:t>
            </a:r>
            <a:br>
              <a:rPr lang="en-US" altLang="zh-CN" dirty="0" smtClean="0"/>
            </a:br>
            <a:r>
              <a:rPr lang="en-US" altLang="zh-CN" dirty="0" smtClean="0"/>
              <a:t>4 8</a:t>
            </a:r>
            <a:br>
              <a:rPr lang="en-US" altLang="zh-CN" dirty="0" smtClean="0"/>
            </a:b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BZOJ4264</a:t>
            </a:r>
            <a:endParaRPr lang="zh-CN" altLang="en-US" dirty="0"/>
          </a:p>
        </p:txBody>
      </p:sp>
      <p:sp>
        <p:nvSpPr>
          <p:cNvPr id="3" name="内容占位符 2"/>
          <p:cNvSpPr>
            <a:spLocks noGrp="1"/>
          </p:cNvSpPr>
          <p:nvPr>
            <p:ph idx="1"/>
          </p:nvPr>
        </p:nvSpPr>
        <p:spPr/>
        <p:txBody>
          <a:bodyPr/>
          <a:lstStyle/>
          <a:p>
            <a:r>
              <a:rPr lang="zh-CN" altLang="en-US" dirty="0" smtClean="0"/>
              <a:t>给定一张无向图，求有多少对点</a:t>
            </a:r>
            <a:r>
              <a:rPr lang="en-US" altLang="zh-CN" dirty="0" smtClean="0"/>
              <a:t>(</a:t>
            </a:r>
            <a:r>
              <a:rPr lang="en-US" altLang="zh-CN" dirty="0" err="1" smtClean="0"/>
              <a:t>x,y</a:t>
            </a:r>
            <a:r>
              <a:rPr lang="en-US" altLang="zh-CN" dirty="0" smtClean="0"/>
              <a:t>)(</a:t>
            </a:r>
            <a:r>
              <a:rPr lang="en-US" altLang="zh-CN" dirty="0" err="1" smtClean="0"/>
              <a:t>x≠y</a:t>
            </a:r>
            <a:r>
              <a:rPr lang="en-US" altLang="zh-CN" dirty="0" smtClean="0"/>
              <a:t>)(</a:t>
            </a:r>
            <a:r>
              <a:rPr lang="en-US" altLang="zh-CN" dirty="0" err="1" smtClean="0"/>
              <a:t>x,y</a:t>
            </a:r>
            <a:r>
              <a:rPr lang="en-US" altLang="zh-CN" dirty="0" smtClean="0"/>
              <a:t>)(</a:t>
            </a:r>
            <a:r>
              <a:rPr lang="en-US" altLang="zh-CN" dirty="0" err="1" smtClean="0"/>
              <a:t>x≠y</a:t>
            </a:r>
            <a:r>
              <a:rPr lang="en-US" altLang="zh-CN" dirty="0" smtClean="0"/>
              <a:t>)</a:t>
            </a:r>
            <a:r>
              <a:rPr lang="zh-CN" altLang="en-US" dirty="0" smtClean="0"/>
              <a:t>满足对于任意一点</a:t>
            </a:r>
            <a:r>
              <a:rPr lang="en-US" altLang="zh-CN" dirty="0" smtClean="0"/>
              <a:t>z(</a:t>
            </a:r>
            <a:r>
              <a:rPr lang="en-US" altLang="zh-CN" dirty="0" err="1" smtClean="0"/>
              <a:t>z≠x,z≠y</a:t>
            </a:r>
            <a:r>
              <a:rPr lang="en-US" altLang="zh-CN" dirty="0" smtClean="0"/>
              <a:t>)z(</a:t>
            </a:r>
            <a:r>
              <a:rPr lang="en-US" altLang="zh-CN" dirty="0" err="1" smtClean="0"/>
              <a:t>z≠x,z≠y</a:t>
            </a:r>
            <a:r>
              <a:rPr lang="en-US" altLang="zh-CN" dirty="0" smtClean="0"/>
              <a:t>)</a:t>
            </a:r>
            <a:r>
              <a:rPr lang="zh-CN" altLang="en-US" dirty="0" smtClean="0"/>
              <a:t>满足边</a:t>
            </a:r>
            <a:r>
              <a:rPr lang="en-US" altLang="zh-CN" dirty="0" smtClean="0"/>
              <a:t>(</a:t>
            </a:r>
            <a:r>
              <a:rPr lang="en-US" altLang="zh-CN" dirty="0" err="1" smtClean="0"/>
              <a:t>x,z</a:t>
            </a:r>
            <a:r>
              <a:rPr lang="en-US" altLang="zh-CN" dirty="0" smtClean="0"/>
              <a:t>)(</a:t>
            </a:r>
            <a:r>
              <a:rPr lang="en-US" altLang="zh-CN" dirty="0" err="1" smtClean="0"/>
              <a:t>x,z</a:t>
            </a:r>
            <a:r>
              <a:rPr lang="en-US" altLang="zh-CN" dirty="0" smtClean="0"/>
              <a:t>)</a:t>
            </a:r>
            <a:r>
              <a:rPr lang="zh-CN" altLang="en-US" dirty="0" smtClean="0"/>
              <a:t>和边</a:t>
            </a:r>
            <a:r>
              <a:rPr lang="en-US" altLang="zh-CN" dirty="0" smtClean="0"/>
              <a:t>(</a:t>
            </a:r>
            <a:r>
              <a:rPr lang="en-US" altLang="zh-CN" dirty="0" err="1" smtClean="0"/>
              <a:t>y,z</a:t>
            </a:r>
            <a:r>
              <a:rPr lang="en-US" altLang="zh-CN" dirty="0" smtClean="0"/>
              <a:t>)(</a:t>
            </a:r>
            <a:r>
              <a:rPr lang="en-US" altLang="zh-CN" dirty="0" err="1" smtClean="0"/>
              <a:t>y,z</a:t>
            </a:r>
            <a:r>
              <a:rPr lang="en-US" altLang="zh-CN" dirty="0" smtClean="0"/>
              <a:t>)</a:t>
            </a:r>
            <a:r>
              <a:rPr lang="zh-CN" altLang="en-US" dirty="0" smtClean="0"/>
              <a:t>要么都存在，要么都不存在</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NOI2011</a:t>
            </a:r>
            <a:r>
              <a:rPr lang="zh-CN" altLang="en-US" dirty="0" smtClean="0"/>
              <a:t>解方程</a:t>
            </a:r>
            <a:endParaRPr lang="zh-CN" altLang="en-US" dirty="0"/>
          </a:p>
        </p:txBody>
      </p:sp>
      <p:sp>
        <p:nvSpPr>
          <p:cNvPr id="3" name="内容占位符 2"/>
          <p:cNvSpPr>
            <a:spLocks noGrp="1"/>
          </p:cNvSpPr>
          <p:nvPr>
            <p:ph idx="1"/>
          </p:nvPr>
        </p:nvSpPr>
        <p:spPr/>
        <p:txBody>
          <a:bodyPr/>
          <a:lstStyle/>
          <a:p>
            <a:r>
              <a:rPr lang="zh-CN" altLang="en-US" dirty="0" smtClean="0"/>
              <a:t>已知一个</a:t>
            </a:r>
            <a:r>
              <a:rPr lang="en-US" altLang="zh-CN" dirty="0" smtClean="0"/>
              <a:t>n</a:t>
            </a:r>
            <a:r>
              <a:rPr lang="zh-CN" altLang="en-US" dirty="0" smtClean="0"/>
              <a:t>元高次方程：</a:t>
            </a:r>
            <a:endParaRPr lang="en-US" altLang="zh-CN" dirty="0" smtClean="0"/>
          </a:p>
          <a:p>
            <a:endParaRPr lang="zh-CN" altLang="en-US" dirty="0" smtClean="0"/>
          </a:p>
          <a:p>
            <a:r>
              <a:rPr lang="zh-CN" altLang="en-US" dirty="0" smtClean="0"/>
              <a:t>其中：</a:t>
            </a:r>
            <a:r>
              <a:rPr lang="en-US" altLang="zh-CN" dirty="0" smtClean="0"/>
              <a:t>x</a:t>
            </a:r>
            <a:r>
              <a:rPr lang="en-US" altLang="zh-CN" baseline="-25000" dirty="0" smtClean="0"/>
              <a:t>1</a:t>
            </a:r>
            <a:r>
              <a:rPr lang="en-US" altLang="zh-CN" dirty="0" smtClean="0"/>
              <a:t>, x</a:t>
            </a:r>
            <a:r>
              <a:rPr lang="en-US" altLang="zh-CN" baseline="-25000" dirty="0" smtClean="0"/>
              <a:t>2</a:t>
            </a:r>
            <a:r>
              <a:rPr lang="en-US" altLang="zh-CN" dirty="0" smtClean="0"/>
              <a:t>, …,</a:t>
            </a:r>
            <a:r>
              <a:rPr lang="en-US" altLang="zh-CN" dirty="0" err="1" smtClean="0"/>
              <a:t>x</a:t>
            </a:r>
            <a:r>
              <a:rPr lang="en-US" altLang="zh-CN" baseline="-25000" dirty="0" err="1" smtClean="0"/>
              <a:t>n</a:t>
            </a:r>
            <a:r>
              <a:rPr lang="zh-CN" altLang="en-US" dirty="0" smtClean="0"/>
              <a:t>是未知数，</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a:t>
            </a:r>
            <a:r>
              <a:rPr lang="en-US" altLang="zh-CN" dirty="0" err="1" smtClean="0"/>
              <a:t>k</a:t>
            </a:r>
            <a:r>
              <a:rPr lang="en-US" altLang="zh-CN" baseline="-25000" dirty="0" err="1" smtClean="0"/>
              <a:t>n</a:t>
            </a:r>
            <a:r>
              <a:rPr lang="zh-CN" altLang="en-US" dirty="0" smtClean="0"/>
              <a:t>是系数，</a:t>
            </a:r>
            <a:r>
              <a:rPr lang="en-US" altLang="zh-CN" dirty="0" smtClean="0"/>
              <a:t>p</a:t>
            </a:r>
            <a:r>
              <a:rPr lang="en-US" altLang="zh-CN" baseline="-25000" dirty="0" smtClean="0"/>
              <a:t>1</a:t>
            </a:r>
            <a:r>
              <a:rPr lang="en-US" altLang="zh-CN" dirty="0" smtClean="0"/>
              <a:t>,p</a:t>
            </a:r>
            <a:r>
              <a:rPr lang="en-US" altLang="zh-CN" baseline="-25000" dirty="0" smtClean="0"/>
              <a:t>2</a:t>
            </a:r>
            <a:r>
              <a:rPr lang="en-US" altLang="zh-CN" dirty="0" smtClean="0"/>
              <a:t>,…</a:t>
            </a:r>
            <a:r>
              <a:rPr lang="en-US" altLang="zh-CN" dirty="0" err="1" smtClean="0"/>
              <a:t>p</a:t>
            </a:r>
            <a:r>
              <a:rPr lang="en-US" altLang="zh-CN" baseline="-25000" dirty="0" err="1" smtClean="0"/>
              <a:t>n</a:t>
            </a:r>
            <a:r>
              <a:rPr lang="zh-CN" altLang="en-US" dirty="0" smtClean="0"/>
              <a:t>是指数。且方程中的所有数均为整数。</a:t>
            </a:r>
          </a:p>
          <a:p>
            <a:r>
              <a:rPr lang="zh-CN" altLang="en-US" dirty="0" smtClean="0"/>
              <a:t>假设未知数</a:t>
            </a:r>
            <a:r>
              <a:rPr lang="en-US" altLang="zh-CN" dirty="0" smtClean="0"/>
              <a:t>1≤ x</a:t>
            </a:r>
            <a:r>
              <a:rPr lang="en-US" altLang="zh-CN" baseline="-25000" dirty="0" smtClean="0"/>
              <a:t>i </a:t>
            </a:r>
            <a:r>
              <a:rPr lang="zh-CN" altLang="en-US" dirty="0" smtClean="0"/>
              <a:t>≤</a:t>
            </a:r>
            <a:r>
              <a:rPr lang="en-US" altLang="zh-CN" dirty="0" smtClean="0"/>
              <a:t>M, </a:t>
            </a:r>
            <a:r>
              <a:rPr lang="en-US" altLang="zh-CN" dirty="0" err="1" smtClean="0"/>
              <a:t>i</a:t>
            </a:r>
            <a:r>
              <a:rPr lang="en-US" altLang="zh-CN" dirty="0" smtClean="0"/>
              <a:t>=1,,,n</a:t>
            </a:r>
            <a:r>
              <a:rPr lang="zh-CN" altLang="en-US" dirty="0" smtClean="0"/>
              <a:t>，求这个方程的整数解的个数</a:t>
            </a:r>
          </a:p>
          <a:p>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951548" y="2223135"/>
            <a:ext cx="3833812" cy="40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输入</a:t>
            </a:r>
          </a:p>
          <a:p>
            <a:r>
              <a:rPr lang="zh-CN" altLang="en-US" dirty="0" smtClean="0"/>
              <a:t>文件的第</a:t>
            </a:r>
            <a:r>
              <a:rPr lang="en-US" altLang="zh-CN" dirty="0" smtClean="0"/>
              <a:t>1</a:t>
            </a:r>
            <a:r>
              <a:rPr lang="zh-CN" altLang="en-US" dirty="0" smtClean="0"/>
              <a:t>行包含一个整数</a:t>
            </a:r>
            <a:r>
              <a:rPr lang="en-US" altLang="zh-CN" dirty="0" smtClean="0"/>
              <a:t>n</a:t>
            </a:r>
            <a:r>
              <a:rPr lang="zh-CN" altLang="en-US" dirty="0" smtClean="0"/>
              <a:t>。第</a:t>
            </a:r>
            <a:r>
              <a:rPr lang="en-US" altLang="zh-CN" dirty="0" smtClean="0"/>
              <a:t>2</a:t>
            </a:r>
            <a:r>
              <a:rPr lang="zh-CN" altLang="en-US" dirty="0" smtClean="0"/>
              <a:t>行包含一个整数</a:t>
            </a:r>
            <a:r>
              <a:rPr lang="en-US" altLang="zh-CN" dirty="0" smtClean="0"/>
              <a:t>M</a:t>
            </a:r>
            <a:r>
              <a:rPr lang="zh-CN" altLang="en-US" dirty="0" smtClean="0"/>
              <a:t>。第</a:t>
            </a:r>
            <a:r>
              <a:rPr lang="en-US" altLang="zh-CN" dirty="0" smtClean="0"/>
              <a:t>3</a:t>
            </a:r>
            <a:r>
              <a:rPr lang="zh-CN" altLang="en-US" dirty="0" smtClean="0"/>
              <a:t>行到第</a:t>
            </a:r>
            <a:r>
              <a:rPr lang="en-US" altLang="zh-CN" dirty="0" smtClean="0"/>
              <a:t>n+2</a:t>
            </a:r>
            <a:r>
              <a:rPr lang="zh-CN" altLang="en-US" dirty="0" smtClean="0"/>
              <a:t>行，每行包含两个整数，分别表示</a:t>
            </a:r>
            <a:r>
              <a:rPr lang="en-US" altLang="zh-CN" dirty="0" err="1" smtClean="0"/>
              <a:t>k</a:t>
            </a:r>
            <a:r>
              <a:rPr lang="en-US" altLang="zh-CN" baseline="-25000" dirty="0" err="1" smtClean="0"/>
              <a:t>i</a:t>
            </a:r>
            <a:r>
              <a:rPr lang="zh-CN" altLang="en-US" dirty="0" smtClean="0"/>
              <a:t>和</a:t>
            </a:r>
            <a:r>
              <a:rPr lang="en-US" altLang="zh-CN" dirty="0" smtClean="0"/>
              <a:t>p</a:t>
            </a:r>
            <a:r>
              <a:rPr lang="en-US" altLang="zh-CN" baseline="-25000" dirty="0" smtClean="0"/>
              <a:t>i</a:t>
            </a:r>
            <a:r>
              <a:rPr lang="zh-CN" altLang="en-US" dirty="0" smtClean="0"/>
              <a:t>。两个整数之间用一个空格隔开。第</a:t>
            </a:r>
            <a:r>
              <a:rPr lang="en-US" altLang="zh-CN" dirty="0" smtClean="0"/>
              <a:t>3</a:t>
            </a:r>
            <a:r>
              <a:rPr lang="zh-CN" altLang="en-US" dirty="0" smtClean="0"/>
              <a:t>行的数据对应</a:t>
            </a:r>
            <a:r>
              <a:rPr lang="en-US" altLang="zh-CN" dirty="0" err="1" smtClean="0"/>
              <a:t>i</a:t>
            </a:r>
            <a:r>
              <a:rPr lang="en-US" altLang="zh-CN" dirty="0" smtClean="0"/>
              <a:t>=1</a:t>
            </a:r>
            <a:r>
              <a:rPr lang="zh-CN" altLang="en-US" dirty="0" smtClean="0"/>
              <a:t>，第</a:t>
            </a:r>
            <a:r>
              <a:rPr lang="en-US" altLang="zh-CN" dirty="0" smtClean="0"/>
              <a:t>n+2</a:t>
            </a:r>
            <a:r>
              <a:rPr lang="zh-CN" altLang="en-US" dirty="0" smtClean="0"/>
              <a:t>行的数据对应</a:t>
            </a:r>
            <a:r>
              <a:rPr lang="en-US" altLang="zh-CN" dirty="0" err="1" smtClean="0"/>
              <a:t>i</a:t>
            </a:r>
            <a:r>
              <a:rPr lang="en-US" altLang="zh-CN" dirty="0" smtClean="0"/>
              <a:t>=n</a:t>
            </a:r>
            <a:r>
              <a:rPr lang="zh-CN" altLang="en-US" dirty="0" smtClean="0"/>
              <a:t>。 </a:t>
            </a:r>
          </a:p>
          <a:p>
            <a:r>
              <a:rPr lang="zh-CN" altLang="en-US" b="1" dirty="0" smtClean="0"/>
              <a:t>输出</a:t>
            </a:r>
          </a:p>
          <a:p>
            <a:r>
              <a:rPr lang="zh-CN" altLang="en-US" dirty="0" smtClean="0"/>
              <a:t>文件仅一行，包含一个整数，表示方程的整数解的个数。</a:t>
            </a:r>
          </a:p>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874395" y="5444490"/>
            <a:ext cx="306705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字符串</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顾名思义，字符串</a:t>
            </a:r>
            <a:r>
              <a:rPr lang="en-US" altLang="zh-CN" dirty="0" smtClean="0"/>
              <a:t>hash</a:t>
            </a:r>
            <a:r>
              <a:rPr lang="zh-CN" altLang="en-US" dirty="0" smtClean="0"/>
              <a:t>就是将一个字符串使用某种哈希函数变成一个整数。</a:t>
            </a:r>
            <a:endParaRPr lang="en-US" altLang="zh-CN" dirty="0" smtClean="0"/>
          </a:p>
          <a:p>
            <a:r>
              <a:rPr lang="zh-CN" altLang="en-US" dirty="0" smtClean="0"/>
              <a:t>一般采用乘一个比字符集稍大的小素数</a:t>
            </a:r>
            <a:endParaRPr lang="en-US" altLang="zh-CN" dirty="0" smtClean="0"/>
          </a:p>
          <a:p>
            <a:r>
              <a:rPr lang="zh-CN" altLang="en-US" dirty="0" smtClean="0"/>
              <a:t>膜一个</a:t>
            </a:r>
            <a:r>
              <a:rPr lang="en-US" altLang="zh-CN" dirty="0" smtClean="0"/>
              <a:t>1e9+7</a:t>
            </a:r>
            <a:r>
              <a:rPr lang="zh-CN" altLang="en-US" dirty="0" smtClean="0"/>
              <a:t>左右的大质数</a:t>
            </a:r>
            <a:endParaRPr lang="en-US" altLang="zh-CN" dirty="0" smtClean="0"/>
          </a:p>
          <a:p>
            <a:r>
              <a:rPr lang="zh-CN" altLang="en-US" dirty="0" smtClean="0"/>
              <a:t>有时候可以双</a:t>
            </a:r>
            <a:r>
              <a:rPr lang="en-US" altLang="zh-CN" dirty="0" smtClean="0"/>
              <a:t>hash</a:t>
            </a:r>
            <a:r>
              <a:rPr lang="zh-CN" altLang="en-US" dirty="0" smtClean="0"/>
              <a:t>防止冲突</a:t>
            </a:r>
            <a:endParaRPr lang="en-US" altLang="zh-CN" dirty="0" smtClean="0"/>
          </a:p>
          <a:p>
            <a:r>
              <a:rPr lang="zh-CN" altLang="en-US" dirty="0" smtClean="0"/>
              <a:t>有时候也可以偷懒不取模自然溢出造冲突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BZOJ1567</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Blue Mary</a:t>
            </a:r>
            <a:r>
              <a:rPr lang="zh-CN" altLang="en-US" dirty="0" smtClean="0"/>
              <a:t>最近迷上了玩</a:t>
            </a:r>
            <a:r>
              <a:rPr lang="en-US" altLang="zh-CN" dirty="0" err="1" smtClean="0"/>
              <a:t>Starcraft</a:t>
            </a:r>
            <a:r>
              <a:rPr lang="en-US" altLang="zh-CN" dirty="0" smtClean="0"/>
              <a:t>(</a:t>
            </a:r>
            <a:r>
              <a:rPr lang="zh-CN" altLang="en-US" dirty="0" smtClean="0"/>
              <a:t>星际争霸</a:t>
            </a:r>
            <a:r>
              <a:rPr lang="en-US" altLang="zh-CN" dirty="0" smtClean="0"/>
              <a:t>) </a:t>
            </a:r>
            <a:r>
              <a:rPr lang="zh-CN" altLang="en-US" dirty="0" smtClean="0"/>
              <a:t>的</a:t>
            </a:r>
            <a:r>
              <a:rPr lang="en-US" altLang="zh-CN" dirty="0" smtClean="0"/>
              <a:t>RPG</a:t>
            </a:r>
            <a:r>
              <a:rPr lang="zh-CN" altLang="en-US" dirty="0" smtClean="0"/>
              <a:t>游戏。她正在设法寻找更多的战役地图以进一步提高自己的水平。 由于</a:t>
            </a:r>
            <a:r>
              <a:rPr lang="en-US" altLang="zh-CN" dirty="0" smtClean="0"/>
              <a:t>Blue Mary</a:t>
            </a:r>
            <a:r>
              <a:rPr lang="zh-CN" altLang="en-US" dirty="0" smtClean="0"/>
              <a:t>的技术已经达到了一定的高度</a:t>
            </a:r>
            <a:r>
              <a:rPr lang="en-US" altLang="zh-CN" dirty="0" smtClean="0"/>
              <a:t>,</a:t>
            </a:r>
            <a:r>
              <a:rPr lang="zh-CN" altLang="en-US" dirty="0" smtClean="0"/>
              <a:t>因此，对于用同一种打法能够通过的战役地图，她只需要玩一张，她就能了解这一类战役的打法，然后她就没有兴趣再玩儿这一类地图了。而网上流传的地图有很多都是属于同一种打法，因此</a:t>
            </a:r>
            <a:r>
              <a:rPr lang="en-US" altLang="zh-CN" dirty="0" smtClean="0"/>
              <a:t>Blue Mary</a:t>
            </a:r>
            <a:r>
              <a:rPr lang="zh-CN" altLang="en-US" dirty="0" smtClean="0"/>
              <a:t>需要你写一个程序，来帮助她判断哪些地图是属于同一类的。 具体来说，</a:t>
            </a:r>
            <a:r>
              <a:rPr lang="en-US" altLang="zh-CN" dirty="0" smtClean="0"/>
              <a:t>Blue Mary</a:t>
            </a:r>
            <a:r>
              <a:rPr lang="zh-CN" altLang="en-US" dirty="0" smtClean="0"/>
              <a:t>已经将战役地图编码为</a:t>
            </a:r>
            <a:r>
              <a:rPr lang="en-US" altLang="zh-CN" dirty="0" smtClean="0"/>
              <a:t>n*n</a:t>
            </a:r>
            <a:r>
              <a:rPr lang="zh-CN" altLang="en-US" dirty="0" smtClean="0"/>
              <a:t>的矩阵，矩阵的每个格子里面是一个</a:t>
            </a:r>
            <a:r>
              <a:rPr lang="en-US" altLang="zh-CN" dirty="0" smtClean="0"/>
              <a:t>32</a:t>
            </a:r>
            <a:r>
              <a:rPr lang="zh-CN" altLang="en-US" dirty="0" smtClean="0"/>
              <a:t>位（有符号）正整数。对于两个矩阵，他们的相似程度定义为他们的最大公共正方形矩阵的边长。两个矩阵的相似程度越大，这两张战役地图就越有可能是属于同一类的。</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Input</a:t>
            </a:r>
          </a:p>
          <a:p>
            <a:r>
              <a:rPr lang="zh-CN" altLang="en-US" dirty="0" smtClean="0"/>
              <a:t>第一行包含一个正整数</a:t>
            </a:r>
            <a:r>
              <a:rPr lang="en-US" altLang="zh-CN" dirty="0" smtClean="0"/>
              <a:t>n</a:t>
            </a:r>
            <a:r>
              <a:rPr lang="zh-CN" altLang="en-US" dirty="0" smtClean="0"/>
              <a:t>。 以下</a:t>
            </a:r>
            <a:r>
              <a:rPr lang="en-US" altLang="zh-CN" dirty="0" smtClean="0"/>
              <a:t>n</a:t>
            </a:r>
            <a:r>
              <a:rPr lang="zh-CN" altLang="en-US" dirty="0" smtClean="0"/>
              <a:t>行，每行包含</a:t>
            </a:r>
            <a:r>
              <a:rPr lang="en-US" altLang="zh-CN" dirty="0" smtClean="0"/>
              <a:t>n</a:t>
            </a:r>
            <a:r>
              <a:rPr lang="zh-CN" altLang="en-US" dirty="0" smtClean="0"/>
              <a:t>个正整数，表示第一张战役地图的代表矩阵。 再以下</a:t>
            </a:r>
            <a:r>
              <a:rPr lang="en-US" altLang="zh-CN" dirty="0" smtClean="0"/>
              <a:t>n</a:t>
            </a:r>
            <a:r>
              <a:rPr lang="zh-CN" altLang="en-US" dirty="0" smtClean="0"/>
              <a:t>行，每行包含</a:t>
            </a:r>
            <a:r>
              <a:rPr lang="en-US" altLang="zh-CN" dirty="0" smtClean="0"/>
              <a:t>n</a:t>
            </a:r>
            <a:r>
              <a:rPr lang="zh-CN" altLang="en-US" dirty="0" smtClean="0"/>
              <a:t>个正整数，表示第二张战役地图的代表矩阵。</a:t>
            </a:r>
          </a:p>
          <a:p>
            <a:r>
              <a:rPr lang="en-US" altLang="zh-CN" b="1" dirty="0" smtClean="0"/>
              <a:t>Output</a:t>
            </a:r>
          </a:p>
          <a:p>
            <a:r>
              <a:rPr lang="zh-CN" altLang="en-US" dirty="0" smtClean="0"/>
              <a:t>仅包含一行。这一行仅有一个正整数，表示这两个矩阵的相似程度。</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最长回文子串：</a:t>
            </a:r>
            <a:endParaRPr lang="zh-CN" altLang="en-US" dirty="0"/>
          </a:p>
        </p:txBody>
      </p:sp>
      <p:sp>
        <p:nvSpPr>
          <p:cNvPr id="3" name="内容占位符 2"/>
          <p:cNvSpPr>
            <a:spLocks noGrp="1"/>
          </p:cNvSpPr>
          <p:nvPr>
            <p:ph idx="1"/>
          </p:nvPr>
        </p:nvSpPr>
        <p:spPr/>
        <p:txBody>
          <a:bodyPr/>
          <a:lstStyle/>
          <a:p>
            <a:r>
              <a:rPr lang="zh-CN" altLang="en-US" dirty="0" smtClean="0"/>
              <a:t>顾名思义，最长回文子串就是最长的一个满足回文性质的子串</a:t>
            </a:r>
            <a:endParaRPr lang="en-US" altLang="zh-CN" dirty="0" smtClean="0"/>
          </a:p>
          <a:p>
            <a:r>
              <a:rPr lang="zh-CN" altLang="en-US" dirty="0" smtClean="0"/>
              <a:t>回文串就是正着读和倒着读一样的字符串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暴力</a:t>
            </a:r>
            <a:endParaRPr lang="zh-CN" altLang="en-US" dirty="0"/>
          </a:p>
        </p:txBody>
      </p:sp>
      <p:sp>
        <p:nvSpPr>
          <p:cNvPr id="3" name="内容占位符 2"/>
          <p:cNvSpPr>
            <a:spLocks noGrp="1"/>
          </p:cNvSpPr>
          <p:nvPr>
            <p:ph idx="1"/>
          </p:nvPr>
        </p:nvSpPr>
        <p:spPr/>
        <p:txBody>
          <a:bodyPr/>
          <a:lstStyle/>
          <a:p>
            <a:r>
              <a:rPr lang="zh-CN" altLang="en-US" dirty="0" smtClean="0"/>
              <a:t>每次</a:t>
            </a:r>
            <a:r>
              <a:rPr lang="en-US" altLang="zh-CN" dirty="0" smtClean="0"/>
              <a:t>n^2</a:t>
            </a:r>
            <a:r>
              <a:rPr lang="zh-CN" altLang="en-US" dirty="0" smtClean="0"/>
              <a:t>复杂度枚举左右端点，再用</a:t>
            </a:r>
            <a:r>
              <a:rPr lang="en-US" altLang="zh-CN" dirty="0" smtClean="0"/>
              <a:t>O(n)</a:t>
            </a:r>
            <a:r>
              <a:rPr lang="zh-CN" altLang="en-US" dirty="0" smtClean="0"/>
              <a:t>判断是否是回文串。</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尝试优化暴力</a:t>
            </a:r>
            <a:endParaRPr lang="zh-CN" altLang="en-US" dirty="0"/>
          </a:p>
        </p:txBody>
      </p:sp>
      <p:sp>
        <p:nvSpPr>
          <p:cNvPr id="3" name="内容占位符 2"/>
          <p:cNvSpPr>
            <a:spLocks noGrp="1"/>
          </p:cNvSpPr>
          <p:nvPr>
            <p:ph idx="1"/>
          </p:nvPr>
        </p:nvSpPr>
        <p:spPr/>
        <p:txBody>
          <a:bodyPr/>
          <a:lstStyle/>
          <a:p>
            <a:r>
              <a:rPr lang="zh-CN" altLang="en-US" dirty="0" smtClean="0"/>
              <a:t>从枚举左右端点改成枚举中间点</a:t>
            </a:r>
            <a:endParaRPr lang="en-US" altLang="zh-CN" dirty="0" smtClean="0"/>
          </a:p>
          <a:p>
            <a:r>
              <a:rPr lang="zh-CN" altLang="en-US" dirty="0" smtClean="0"/>
              <a:t>然后逐渐向两边扩展，直到两边不一样时停下</a:t>
            </a:r>
            <a:endParaRPr lang="en-US" altLang="zh-CN" dirty="0" smtClean="0"/>
          </a:p>
          <a:p>
            <a:r>
              <a:rPr lang="zh-CN" altLang="en-US" dirty="0" smtClean="0"/>
              <a:t>当前扩展的区间就是以这个中间点为中心的最长回文子串</a:t>
            </a:r>
            <a:endParaRPr lang="en-US" altLang="zh-CN" dirty="0" smtClean="0"/>
          </a:p>
          <a:p>
            <a:r>
              <a:rPr lang="zh-CN" altLang="en-US" dirty="0" smtClean="0"/>
              <a:t>总时间复杂度</a:t>
            </a:r>
            <a:r>
              <a:rPr lang="en-US" altLang="zh-CN" dirty="0" smtClean="0"/>
              <a:t>O(n^2)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回文串长度是偶数怎么办？</a:t>
            </a:r>
            <a:endParaRPr lang="zh-CN" altLang="en-US" dirty="0"/>
          </a:p>
        </p:txBody>
      </p:sp>
      <p:sp>
        <p:nvSpPr>
          <p:cNvPr id="3" name="内容占位符 2"/>
          <p:cNvSpPr>
            <a:spLocks noGrp="1"/>
          </p:cNvSpPr>
          <p:nvPr>
            <p:ph idx="1"/>
          </p:nvPr>
        </p:nvSpPr>
        <p:spPr/>
        <p:txBody>
          <a:bodyPr/>
          <a:lstStyle/>
          <a:p>
            <a:r>
              <a:rPr lang="pt-BR" altLang="zh-CN" b="1" dirty="0" smtClean="0"/>
              <a:t>a a a b b a a a a </a:t>
            </a:r>
          </a:p>
          <a:p>
            <a:r>
              <a:rPr lang="pt-BR" altLang="zh-CN" b="1" dirty="0" smtClean="0"/>
              <a:t>#a#a#a#b#b#a#a#a#a# </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更优美的暴力</a:t>
            </a:r>
            <a:endParaRPr lang="zh-CN" altLang="en-US" dirty="0"/>
          </a:p>
        </p:txBody>
      </p:sp>
      <p:sp>
        <p:nvSpPr>
          <p:cNvPr id="3" name="内容占位符 2"/>
          <p:cNvSpPr>
            <a:spLocks noGrp="1"/>
          </p:cNvSpPr>
          <p:nvPr>
            <p:ph idx="1"/>
          </p:nvPr>
        </p:nvSpPr>
        <p:spPr/>
        <p:txBody>
          <a:bodyPr/>
          <a:lstStyle/>
          <a:p>
            <a:r>
              <a:rPr lang="zh-CN" altLang="en-US" dirty="0" smtClean="0"/>
              <a:t>枚举中点，然后二分</a:t>
            </a:r>
            <a:r>
              <a:rPr lang="en-US" altLang="zh-CN" dirty="0" smtClean="0"/>
              <a:t>+</a:t>
            </a:r>
            <a:r>
              <a:rPr lang="zh-CN" altLang="en-US" dirty="0" smtClean="0"/>
              <a:t>哈希求能匹配的最长距离</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可以</a:t>
            </a:r>
            <a:r>
              <a:rPr lang="en-US" altLang="zh-CN" dirty="0" smtClean="0"/>
              <a:t>O(n)</a:t>
            </a:r>
            <a:r>
              <a:rPr lang="zh-CN" altLang="en-US" dirty="0" smtClean="0"/>
              <a:t>求最长回文子串</a:t>
            </a:r>
          </a:p>
          <a:p>
            <a:r>
              <a:rPr lang="zh-CN" altLang="en-US" dirty="0" smtClean="0"/>
              <a:t>用一个辅助数组</a:t>
            </a:r>
            <a:r>
              <a:rPr lang="en-US" altLang="zh-CN" dirty="0" smtClean="0"/>
              <a:t>P</a:t>
            </a:r>
            <a:r>
              <a:rPr lang="zh-CN" altLang="en-US" dirty="0" smtClean="0"/>
              <a:t>记录以每个字符为中心的最长回文半径。 </a:t>
            </a:r>
            <a:r>
              <a:rPr lang="en-US" altLang="zh-CN" dirty="0" smtClean="0"/>
              <a:t>P[</a:t>
            </a:r>
            <a:r>
              <a:rPr lang="en-US" altLang="zh-CN" dirty="0" err="1" smtClean="0"/>
              <a:t>i</a:t>
            </a:r>
            <a:r>
              <a:rPr lang="en-US" altLang="zh-CN" dirty="0" smtClean="0"/>
              <a:t>]</a:t>
            </a:r>
            <a:r>
              <a:rPr lang="zh-CN" altLang="en-US" dirty="0" smtClean="0"/>
              <a:t>最小为</a:t>
            </a:r>
            <a:r>
              <a:rPr lang="en-US" altLang="zh-CN" dirty="0" smtClean="0"/>
              <a:t>1</a:t>
            </a:r>
            <a:r>
              <a:rPr lang="zh-CN" altLang="en-US" dirty="0" smtClean="0"/>
              <a:t>， 此时回文串为</a:t>
            </a:r>
            <a:r>
              <a:rPr lang="en-US" altLang="zh-CN" dirty="0" err="1" smtClean="0"/>
              <a:t>Str</a:t>
            </a:r>
            <a:r>
              <a:rPr lang="en-US" altLang="zh-CN" dirty="0" smtClean="0"/>
              <a:t>[</a:t>
            </a:r>
            <a:r>
              <a:rPr lang="en-US" altLang="zh-CN" dirty="0" err="1" smtClean="0"/>
              <a:t>i</a:t>
            </a:r>
            <a:r>
              <a:rPr lang="en-US" altLang="zh-CN" dirty="0" smtClean="0"/>
              <a:t>] </a:t>
            </a:r>
            <a:r>
              <a:rPr lang="zh-CN" altLang="en-US" dirty="0" smtClean="0"/>
              <a:t>本身。 我们可以对上述例子写出其</a:t>
            </a:r>
            <a:r>
              <a:rPr lang="en-US" altLang="zh-CN" dirty="0" smtClean="0"/>
              <a:t>P</a:t>
            </a:r>
            <a:r>
              <a:rPr lang="zh-CN" altLang="en-US" dirty="0" smtClean="0"/>
              <a:t>数组，如下 </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76300" y="3710940"/>
            <a:ext cx="6324600" cy="14478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891540" y="5354955"/>
            <a:ext cx="72390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考虑怎么快速求得这个</a:t>
            </a:r>
            <a:r>
              <a:rPr lang="en-US" altLang="zh-CN" dirty="0" smtClean="0"/>
              <a:t>p</a:t>
            </a:r>
            <a:r>
              <a:rPr lang="zh-CN" altLang="en-US" dirty="0" smtClean="0"/>
              <a:t>数组</a:t>
            </a:r>
            <a:endParaRPr lang="zh-CN" altLang="en-US" dirty="0"/>
          </a:p>
        </p:txBody>
      </p:sp>
      <p:sp>
        <p:nvSpPr>
          <p:cNvPr id="3" name="内容占位符 2"/>
          <p:cNvSpPr>
            <a:spLocks noGrp="1"/>
          </p:cNvSpPr>
          <p:nvPr>
            <p:ph idx="1"/>
          </p:nvPr>
        </p:nvSpPr>
        <p:spPr/>
        <p:txBody>
          <a:bodyPr/>
          <a:lstStyle/>
          <a:p>
            <a:r>
              <a:rPr lang="en-US" altLang="zh-CN" dirty="0" err="1" smtClean="0"/>
              <a:t>MaxId</a:t>
            </a:r>
            <a:r>
              <a:rPr lang="zh-CN" altLang="en-US" dirty="0" smtClean="0"/>
              <a:t>：之前所有求出的回文串所能到达的最右端点 </a:t>
            </a:r>
          </a:p>
          <a:p>
            <a:r>
              <a:rPr lang="en-US" altLang="zh-CN" dirty="0" smtClean="0"/>
              <a:t>id</a:t>
            </a:r>
            <a:r>
              <a:rPr lang="zh-CN" altLang="en-US" dirty="0" smtClean="0"/>
              <a:t>：能到达最右端点的那个字符串的中心位置 </a:t>
            </a:r>
          </a:p>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740093" y="3429953"/>
            <a:ext cx="9401175"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算法分析</a:t>
            </a:r>
            <a:endParaRPr lang="zh-CN" altLang="en-US" dirty="0"/>
          </a:p>
        </p:txBody>
      </p:sp>
      <p:sp>
        <p:nvSpPr>
          <p:cNvPr id="3" name="内容占位符 2"/>
          <p:cNvSpPr>
            <a:spLocks noGrp="1"/>
          </p:cNvSpPr>
          <p:nvPr>
            <p:ph idx="1"/>
          </p:nvPr>
        </p:nvSpPr>
        <p:spPr/>
        <p:txBody>
          <a:bodyPr/>
          <a:lstStyle/>
          <a:p>
            <a:r>
              <a:rPr lang="zh-CN" altLang="en-US" dirty="0" smtClean="0"/>
              <a:t>由于回文串的对称性，</a:t>
            </a:r>
            <a:r>
              <a:rPr lang="en-US" altLang="zh-CN" dirty="0" smtClean="0"/>
              <a:t>p[</a:t>
            </a:r>
            <a:r>
              <a:rPr lang="en-US" altLang="zh-CN" dirty="0" err="1" smtClean="0"/>
              <a:t>i</a:t>
            </a:r>
            <a:r>
              <a:rPr lang="en-US" altLang="zh-CN" dirty="0" smtClean="0"/>
              <a:t>]</a:t>
            </a:r>
            <a:r>
              <a:rPr lang="zh-CN" altLang="en-US" dirty="0" smtClean="0"/>
              <a:t>根据</a:t>
            </a:r>
            <a:r>
              <a:rPr lang="en-US" altLang="zh-CN" dirty="0" smtClean="0"/>
              <a:t>p[j]</a:t>
            </a:r>
            <a:r>
              <a:rPr lang="zh-CN" altLang="en-US" dirty="0" smtClean="0"/>
              <a:t>有一个初始值</a:t>
            </a:r>
            <a:endParaRPr lang="en-US" altLang="zh-CN" dirty="0" smtClean="0"/>
          </a:p>
          <a:p>
            <a:r>
              <a:rPr lang="zh-CN" altLang="en-US" dirty="0" smtClean="0"/>
              <a:t>如果</a:t>
            </a:r>
            <a:r>
              <a:rPr lang="en-US" altLang="zh-CN" dirty="0" err="1" smtClean="0"/>
              <a:t>i</a:t>
            </a:r>
            <a:r>
              <a:rPr lang="zh-CN" altLang="en-US" dirty="0" smtClean="0"/>
              <a:t>的初始值没有达到</a:t>
            </a:r>
            <a:r>
              <a:rPr lang="en-US" altLang="zh-CN" dirty="0" err="1" smtClean="0"/>
              <a:t>MaxId</a:t>
            </a:r>
            <a:r>
              <a:rPr lang="zh-CN" altLang="en-US" dirty="0" smtClean="0"/>
              <a:t>这个边界，说明下一个字符一定不匹配</a:t>
            </a:r>
            <a:endParaRPr lang="en-US" altLang="zh-CN" dirty="0" smtClean="0"/>
          </a:p>
          <a:p>
            <a:r>
              <a:rPr lang="zh-CN" altLang="en-US" dirty="0" smtClean="0"/>
              <a:t>如果</a:t>
            </a:r>
            <a:r>
              <a:rPr lang="en-US" altLang="zh-CN" dirty="0" err="1" smtClean="0"/>
              <a:t>i</a:t>
            </a:r>
            <a:r>
              <a:rPr lang="zh-CN" altLang="en-US" dirty="0" smtClean="0"/>
              <a:t>的初始值达到</a:t>
            </a:r>
            <a:r>
              <a:rPr lang="en-US" altLang="zh-CN" dirty="0" err="1" smtClean="0"/>
              <a:t>MaxId</a:t>
            </a:r>
            <a:r>
              <a:rPr lang="zh-CN" altLang="en-US" dirty="0" smtClean="0"/>
              <a:t>这个边界，那么</a:t>
            </a:r>
            <a:r>
              <a:rPr lang="en-US" altLang="zh-CN" dirty="0" err="1" smtClean="0"/>
              <a:t>i</a:t>
            </a:r>
            <a:r>
              <a:rPr lang="zh-CN" altLang="en-US" dirty="0" smtClean="0"/>
              <a:t>就是新的</a:t>
            </a:r>
            <a:r>
              <a:rPr lang="en-US" altLang="zh-CN" dirty="0" smtClean="0"/>
              <a:t>id</a:t>
            </a:r>
            <a:r>
              <a:rPr lang="zh-CN" altLang="en-US" dirty="0" smtClean="0"/>
              <a:t>，每次匹配成功就会让</a:t>
            </a:r>
            <a:r>
              <a:rPr lang="en-US" altLang="zh-CN" dirty="0" err="1" smtClean="0"/>
              <a:t>MaxId</a:t>
            </a:r>
            <a:r>
              <a:rPr lang="zh-CN" altLang="en-US" dirty="0" smtClean="0"/>
              <a:t>往右移动，最多移动</a:t>
            </a:r>
            <a:r>
              <a:rPr lang="en-US" altLang="zh-CN" dirty="0" smtClean="0"/>
              <a:t>N</a:t>
            </a:r>
            <a:r>
              <a:rPr lang="zh-CN" altLang="en-US" dirty="0" smtClean="0"/>
              <a:t>次</a:t>
            </a:r>
            <a:endParaRPr lang="en-US" altLang="zh-CN" dirty="0" smtClean="0"/>
          </a:p>
          <a:p>
            <a:r>
              <a:rPr lang="zh-CN" altLang="en-US" dirty="0" smtClean="0"/>
              <a:t>所以总算法复杂度是</a:t>
            </a:r>
            <a:r>
              <a:rPr lang="en-US" altLang="zh-CN" dirty="0" smtClean="0"/>
              <a:t>O(n)</a:t>
            </a:r>
            <a:r>
              <a:rPr lang="zh-CN" altLang="en-US" dirty="0" smtClean="0"/>
              <a:t>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字符串的前缀和后缀</a:t>
            </a:r>
            <a:endParaRPr lang="zh-CN" altLang="en-US" dirty="0"/>
          </a:p>
        </p:txBody>
      </p:sp>
      <p:sp>
        <p:nvSpPr>
          <p:cNvPr id="3" name="内容占位符 2"/>
          <p:cNvSpPr>
            <a:spLocks noGrp="1"/>
          </p:cNvSpPr>
          <p:nvPr>
            <p:ph idx="1"/>
          </p:nvPr>
        </p:nvSpPr>
        <p:spPr/>
        <p:txBody>
          <a:bodyPr/>
          <a:lstStyle/>
          <a:p>
            <a:r>
              <a:rPr lang="zh-CN" altLang="en-US" dirty="0" smtClean="0"/>
              <a:t>字符串</a:t>
            </a:r>
            <a:r>
              <a:rPr lang="en-US" altLang="zh-CN" dirty="0" smtClean="0"/>
              <a:t>s</a:t>
            </a:r>
            <a:r>
              <a:rPr lang="zh-CN" altLang="en-US" dirty="0" smtClean="0"/>
              <a:t>的第</a:t>
            </a:r>
            <a:r>
              <a:rPr lang="en-US" altLang="zh-CN" dirty="0" err="1" smtClean="0"/>
              <a:t>i</a:t>
            </a:r>
            <a:r>
              <a:rPr lang="zh-CN" altLang="en-US" dirty="0" smtClean="0"/>
              <a:t>个元素记作</a:t>
            </a:r>
            <a:r>
              <a:rPr lang="en-US" altLang="zh-CN" dirty="0" smtClean="0"/>
              <a:t>s[</a:t>
            </a:r>
            <a:r>
              <a:rPr lang="en-US" altLang="zh-CN" dirty="0" err="1" smtClean="0"/>
              <a:t>i</a:t>
            </a:r>
            <a:r>
              <a:rPr lang="en-US" altLang="zh-CN" dirty="0" smtClean="0"/>
              <a:t>]</a:t>
            </a:r>
            <a:r>
              <a:rPr lang="zh-CN" altLang="en-US" dirty="0" smtClean="0"/>
              <a:t>，</a:t>
            </a:r>
            <a:r>
              <a:rPr lang="en-US" altLang="zh-CN" dirty="0" err="1" smtClean="0"/>
              <a:t>i</a:t>
            </a:r>
            <a:r>
              <a:rPr lang="en-US" altLang="zh-CN" dirty="0" smtClean="0"/>
              <a:t>=1…n</a:t>
            </a:r>
          </a:p>
          <a:p>
            <a:r>
              <a:rPr lang="en-US" altLang="zh-CN" dirty="0" smtClean="0"/>
              <a:t>s</a:t>
            </a:r>
            <a:r>
              <a:rPr lang="zh-CN" altLang="en-US" dirty="0" smtClean="0"/>
              <a:t>中一段连续字符称作</a:t>
            </a:r>
            <a:r>
              <a:rPr lang="en-US" altLang="zh-CN" dirty="0" smtClean="0"/>
              <a:t>s</a:t>
            </a:r>
            <a:r>
              <a:rPr lang="zh-CN" altLang="en-US" dirty="0" smtClean="0"/>
              <a:t>的一个子串，记作</a:t>
            </a:r>
            <a:r>
              <a:rPr lang="en-US" altLang="zh-CN" dirty="0" smtClean="0"/>
              <a:t>s[</a:t>
            </a:r>
            <a:r>
              <a:rPr lang="en-US" altLang="zh-CN" dirty="0" err="1" smtClean="0"/>
              <a:t>i</a:t>
            </a:r>
            <a:r>
              <a:rPr lang="en-US" altLang="zh-CN" dirty="0" smtClean="0"/>
              <a:t>…j]=s[</a:t>
            </a:r>
            <a:r>
              <a:rPr lang="en-US" altLang="zh-CN" dirty="0" err="1" smtClean="0"/>
              <a:t>i</a:t>
            </a:r>
            <a:r>
              <a:rPr lang="en-US" altLang="zh-CN" dirty="0" smtClean="0"/>
              <a:t>]s[i+1]…s[j]</a:t>
            </a:r>
          </a:p>
          <a:p>
            <a:r>
              <a:rPr lang="zh-CN" altLang="en-US" dirty="0" smtClean="0"/>
              <a:t>空字符串是所有字符串的子串</a:t>
            </a:r>
            <a:endParaRPr lang="en-US" altLang="zh-CN" dirty="0" smtClean="0"/>
          </a:p>
          <a:p>
            <a:r>
              <a:rPr lang="zh-CN" altLang="en-US" dirty="0" smtClean="0"/>
              <a:t>字符串的前缀：</a:t>
            </a:r>
            <a:r>
              <a:rPr lang="en-US" altLang="zh-CN" dirty="0" smtClean="0"/>
              <a:t>pre(</a:t>
            </a:r>
            <a:r>
              <a:rPr lang="en-US" altLang="zh-CN" dirty="0" err="1" smtClean="0"/>
              <a:t>s,x</a:t>
            </a:r>
            <a:r>
              <a:rPr lang="en-US" altLang="zh-CN" dirty="0" smtClean="0"/>
              <a:t>)=s[1…x]</a:t>
            </a:r>
          </a:p>
          <a:p>
            <a:r>
              <a:rPr lang="zh-CN" altLang="en-US" dirty="0" smtClean="0"/>
              <a:t>字符串的后缀：</a:t>
            </a:r>
            <a:r>
              <a:rPr lang="en-US" altLang="zh-CN" dirty="0" err="1" smtClean="0"/>
              <a:t>suf</a:t>
            </a:r>
            <a:r>
              <a:rPr lang="en-US" altLang="zh-CN" dirty="0" smtClean="0"/>
              <a:t>(</a:t>
            </a:r>
            <a:r>
              <a:rPr lang="en-US" altLang="zh-CN" dirty="0" err="1" smtClean="0"/>
              <a:t>s,x</a:t>
            </a:r>
            <a:r>
              <a:rPr lang="en-US" altLang="zh-CN" dirty="0" smtClean="0"/>
              <a:t>)= s[n-x+1…n]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代码</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51561" y="1158846"/>
            <a:ext cx="4099559" cy="53603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zh-CN" altLang="en-US" dirty="0" smtClean="0"/>
              <a:t>最长双回文串</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顺序和逆序读起来完全一样的串叫做回文串。比如</a:t>
            </a:r>
            <a:r>
              <a:rPr lang="en-US" altLang="zh-CN" dirty="0" err="1" smtClean="0"/>
              <a:t>acbca</a:t>
            </a:r>
            <a:r>
              <a:rPr lang="zh-CN" altLang="en-US" dirty="0" smtClean="0"/>
              <a:t>是回文串，而</a:t>
            </a:r>
            <a:r>
              <a:rPr lang="en-US" altLang="zh-CN" dirty="0" err="1" smtClean="0"/>
              <a:t>abc</a:t>
            </a:r>
            <a:r>
              <a:rPr lang="zh-CN" altLang="en-US" dirty="0" smtClean="0"/>
              <a:t>不是（</a:t>
            </a:r>
            <a:r>
              <a:rPr lang="en-US" altLang="zh-CN" dirty="0" err="1" smtClean="0"/>
              <a:t>abc</a:t>
            </a:r>
            <a:r>
              <a:rPr lang="zh-CN" altLang="en-US" dirty="0" smtClean="0"/>
              <a:t>的顺序为“</a:t>
            </a:r>
            <a:r>
              <a:rPr lang="en-US" altLang="zh-CN" dirty="0" err="1" smtClean="0"/>
              <a:t>abc</a:t>
            </a:r>
            <a:r>
              <a:rPr lang="en-US" altLang="zh-CN" dirty="0" smtClean="0"/>
              <a:t>”</a:t>
            </a:r>
            <a:r>
              <a:rPr lang="zh-CN" altLang="en-US" dirty="0" smtClean="0"/>
              <a:t>，逆序为“</a:t>
            </a:r>
            <a:r>
              <a:rPr lang="en-US" altLang="zh-CN" dirty="0" err="1" smtClean="0"/>
              <a:t>cba</a:t>
            </a:r>
            <a:r>
              <a:rPr lang="en-US" altLang="zh-CN" dirty="0" smtClean="0"/>
              <a:t>”</a:t>
            </a:r>
            <a:r>
              <a:rPr lang="zh-CN" altLang="en-US" dirty="0" smtClean="0"/>
              <a:t>，不相同）。 输入长度为</a:t>
            </a:r>
            <a:r>
              <a:rPr lang="en-US" altLang="zh-CN" dirty="0" smtClean="0"/>
              <a:t>n</a:t>
            </a:r>
            <a:r>
              <a:rPr lang="zh-CN" altLang="en-US" dirty="0" smtClean="0"/>
              <a:t>的串</a:t>
            </a:r>
            <a:r>
              <a:rPr lang="en-US" altLang="zh-CN" dirty="0" smtClean="0"/>
              <a:t>S</a:t>
            </a:r>
            <a:r>
              <a:rPr lang="zh-CN" altLang="en-US" dirty="0" smtClean="0"/>
              <a:t>，求</a:t>
            </a:r>
            <a:r>
              <a:rPr lang="en-US" altLang="zh-CN" dirty="0" smtClean="0"/>
              <a:t>S</a:t>
            </a:r>
            <a:r>
              <a:rPr lang="zh-CN" altLang="en-US" dirty="0" smtClean="0"/>
              <a:t>的最长双回文子串</a:t>
            </a:r>
            <a:r>
              <a:rPr lang="en-US" altLang="zh-CN" dirty="0" smtClean="0"/>
              <a:t>T,</a:t>
            </a:r>
            <a:r>
              <a:rPr lang="zh-CN" altLang="en-US" dirty="0" smtClean="0"/>
              <a:t>即可将</a:t>
            </a:r>
            <a:r>
              <a:rPr lang="en-US" altLang="zh-CN" dirty="0" smtClean="0"/>
              <a:t>T</a:t>
            </a:r>
            <a:r>
              <a:rPr lang="zh-CN" altLang="en-US" dirty="0" smtClean="0"/>
              <a:t>分为两部分</a:t>
            </a:r>
            <a:r>
              <a:rPr lang="en-US" altLang="zh-CN" dirty="0" smtClean="0"/>
              <a:t>X</a:t>
            </a:r>
            <a:r>
              <a:rPr lang="zh-CN" altLang="en-US" dirty="0" smtClean="0"/>
              <a:t>，</a:t>
            </a:r>
            <a:r>
              <a:rPr lang="en-US" altLang="zh-CN" dirty="0" smtClean="0"/>
              <a:t>Y</a:t>
            </a:r>
            <a:r>
              <a:rPr lang="zh-CN" altLang="en-US" dirty="0" smtClean="0"/>
              <a:t>，（</a:t>
            </a:r>
            <a:r>
              <a:rPr lang="en-US" altLang="zh-CN" dirty="0" smtClean="0"/>
              <a:t>|X|,|Y|≥1</a:t>
            </a:r>
            <a:r>
              <a:rPr lang="zh-CN" altLang="en-US" dirty="0" smtClean="0"/>
              <a:t>）且</a:t>
            </a:r>
            <a:r>
              <a:rPr lang="en-US" altLang="zh-CN" dirty="0" smtClean="0"/>
              <a:t>X</a:t>
            </a:r>
            <a:r>
              <a:rPr lang="zh-CN" altLang="en-US" dirty="0" smtClean="0"/>
              <a:t>和</a:t>
            </a:r>
            <a:r>
              <a:rPr lang="en-US" altLang="zh-CN" dirty="0" smtClean="0"/>
              <a:t>Y</a:t>
            </a:r>
            <a:r>
              <a:rPr lang="zh-CN" altLang="en-US" dirty="0" smtClean="0"/>
              <a:t>都是回文串。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最后的答案一定可以表示成左右两个回文串中的某个扩展到极限的情况 </a:t>
            </a:r>
          </a:p>
          <a:p>
            <a:r>
              <a:rPr lang="zh-CN" altLang="en-US" dirty="0" smtClean="0"/>
              <a:t>由于两个回文串对答案的贡献是同样的，所以我们不妨强制令右侧的回文串扩展至极限 </a:t>
            </a:r>
          </a:p>
          <a:p>
            <a:r>
              <a:rPr lang="zh-CN" altLang="en-US" dirty="0" smtClean="0"/>
              <a:t>枚举右侧的这个回文串中心点，我们需要在所有右端点能扩展到</a:t>
            </a:r>
            <a:r>
              <a:rPr lang="en-US" altLang="zh-CN" dirty="0" err="1" smtClean="0"/>
              <a:t>i</a:t>
            </a:r>
            <a:r>
              <a:rPr lang="en-US" altLang="zh-CN" dirty="0" smtClean="0"/>
              <a:t>-p[</a:t>
            </a:r>
            <a:r>
              <a:rPr lang="en-US" altLang="zh-CN" dirty="0" err="1" smtClean="0"/>
              <a:t>i</a:t>
            </a:r>
            <a:r>
              <a:rPr lang="en-US" altLang="zh-CN" dirty="0" smtClean="0"/>
              <a:t>]</a:t>
            </a:r>
            <a:r>
              <a:rPr lang="zh-CN" altLang="en-US" dirty="0" smtClean="0"/>
              <a:t>的中心点中选一个最靠左的 </a:t>
            </a:r>
          </a:p>
          <a:p>
            <a:r>
              <a:rPr lang="zh-CN" altLang="en-US" dirty="0" smtClean="0"/>
              <a:t>也就是说在</a:t>
            </a:r>
            <a:r>
              <a:rPr lang="en-US" altLang="zh-CN" dirty="0" err="1" smtClean="0"/>
              <a:t>manacher</a:t>
            </a:r>
            <a:r>
              <a:rPr lang="zh-CN" altLang="en-US" dirty="0" smtClean="0"/>
              <a:t>的过程中要对每个点维护一个“最早扩展到这个点的中心位置”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effectLst/>
              </a:rPr>
              <a:t>BZOJ2084</a:t>
            </a:r>
            <a:endParaRPr lang="zh-CN" altLang="en-US" dirty="0"/>
          </a:p>
        </p:txBody>
      </p:sp>
      <p:sp>
        <p:nvSpPr>
          <p:cNvPr id="3" name="内容占位符 2"/>
          <p:cNvSpPr>
            <a:spLocks noGrp="1"/>
          </p:cNvSpPr>
          <p:nvPr>
            <p:ph idx="1"/>
          </p:nvPr>
        </p:nvSpPr>
        <p:spPr/>
        <p:txBody>
          <a:bodyPr/>
          <a:lstStyle/>
          <a:p>
            <a:r>
              <a:rPr lang="zh-CN" altLang="en-US" dirty="0" smtClean="0"/>
              <a:t>对于一个</a:t>
            </a:r>
            <a:r>
              <a:rPr lang="en-US" altLang="zh-CN" dirty="0" smtClean="0"/>
              <a:t>01</a:t>
            </a:r>
            <a:r>
              <a:rPr lang="zh-CN" altLang="en-US" dirty="0" smtClean="0"/>
              <a:t>字符串，如果将这个字符串</a:t>
            </a:r>
            <a:r>
              <a:rPr lang="en-US" altLang="zh-CN" dirty="0" smtClean="0"/>
              <a:t>0</a:t>
            </a:r>
            <a:r>
              <a:rPr lang="zh-CN" altLang="en-US" dirty="0" smtClean="0"/>
              <a:t>和</a:t>
            </a:r>
            <a:r>
              <a:rPr lang="en-US" altLang="zh-CN" dirty="0" smtClean="0"/>
              <a:t>1</a:t>
            </a:r>
            <a:r>
              <a:rPr lang="zh-CN" altLang="en-US" dirty="0" smtClean="0"/>
              <a:t>取反后，再将整个串反过来和原串一样，就称作“反对称”字符串。比如</a:t>
            </a:r>
            <a:r>
              <a:rPr lang="en-US" altLang="zh-CN" dirty="0" smtClean="0"/>
              <a:t>00001111</a:t>
            </a:r>
            <a:r>
              <a:rPr lang="zh-CN" altLang="en-US" dirty="0" smtClean="0"/>
              <a:t>和</a:t>
            </a:r>
            <a:r>
              <a:rPr lang="en-US" altLang="zh-CN" dirty="0" smtClean="0"/>
              <a:t>010101</a:t>
            </a:r>
            <a:r>
              <a:rPr lang="zh-CN" altLang="en-US" dirty="0" smtClean="0"/>
              <a:t>就是反对称的，</a:t>
            </a:r>
            <a:r>
              <a:rPr lang="en-US" altLang="zh-CN" dirty="0" smtClean="0"/>
              <a:t>1001</a:t>
            </a:r>
            <a:r>
              <a:rPr lang="zh-CN" altLang="en-US" dirty="0" smtClean="0"/>
              <a:t>就不是。</a:t>
            </a:r>
            <a:br>
              <a:rPr lang="zh-CN" altLang="en-US" dirty="0" smtClean="0"/>
            </a:br>
            <a:r>
              <a:rPr lang="zh-CN" altLang="en-US" dirty="0" smtClean="0"/>
              <a:t>现在给出一个长度为</a:t>
            </a:r>
            <a:r>
              <a:rPr lang="en-US" altLang="zh-CN" dirty="0" smtClean="0"/>
              <a:t>N</a:t>
            </a:r>
            <a:r>
              <a:rPr lang="zh-CN" altLang="en-US" dirty="0" smtClean="0"/>
              <a:t>的</a:t>
            </a:r>
            <a:r>
              <a:rPr lang="en-US" altLang="zh-CN" dirty="0" smtClean="0"/>
              <a:t>01</a:t>
            </a:r>
            <a:r>
              <a:rPr lang="zh-CN" altLang="en-US" dirty="0" smtClean="0"/>
              <a:t>字符串，求它有多少个子串是反对称的。</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Input</a:t>
            </a:r>
          </a:p>
          <a:p>
            <a:r>
              <a:rPr lang="zh-CN" altLang="en-US" dirty="0" smtClean="0"/>
              <a:t>第一行一个正整数</a:t>
            </a:r>
            <a:r>
              <a:rPr lang="en-US" altLang="zh-CN" dirty="0" smtClean="0"/>
              <a:t>N (N &lt;= 500,000)</a:t>
            </a:r>
            <a:r>
              <a:rPr lang="zh-CN" altLang="en-US" dirty="0" smtClean="0"/>
              <a:t>。第二行一个长度为</a:t>
            </a:r>
            <a:r>
              <a:rPr lang="en-US" altLang="zh-CN" dirty="0" smtClean="0"/>
              <a:t>N</a:t>
            </a:r>
            <a:r>
              <a:rPr lang="zh-CN" altLang="en-US" dirty="0" smtClean="0"/>
              <a:t>的</a:t>
            </a:r>
            <a:r>
              <a:rPr lang="en-US" altLang="zh-CN" dirty="0" smtClean="0"/>
              <a:t>01</a:t>
            </a:r>
            <a:r>
              <a:rPr lang="zh-CN" altLang="en-US" dirty="0" smtClean="0"/>
              <a:t>字符串。</a:t>
            </a:r>
          </a:p>
          <a:p>
            <a:r>
              <a:rPr lang="en-US" altLang="zh-CN" b="1" dirty="0" smtClean="0"/>
              <a:t>Output</a:t>
            </a:r>
          </a:p>
          <a:p>
            <a:r>
              <a:rPr lang="zh-CN" altLang="en-US" dirty="0" smtClean="0"/>
              <a:t>一个正整数，表示反对称子串的个数。</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后缀数组</a:t>
            </a:r>
            <a:endParaRPr lang="zh-CN" altLang="en-US" dirty="0"/>
          </a:p>
        </p:txBody>
      </p:sp>
      <p:sp>
        <p:nvSpPr>
          <p:cNvPr id="3" name="内容占位符 2"/>
          <p:cNvSpPr>
            <a:spLocks noGrp="1"/>
          </p:cNvSpPr>
          <p:nvPr>
            <p:ph idx="1"/>
          </p:nvPr>
        </p:nvSpPr>
        <p:spPr/>
        <p:txBody>
          <a:bodyPr>
            <a:normAutofit/>
          </a:bodyPr>
          <a:lstStyle/>
          <a:p>
            <a:r>
              <a:rPr lang="zh-CN" altLang="en-US" dirty="0" smtClean="0"/>
              <a:t>后缀数组</a:t>
            </a:r>
            <a:r>
              <a:rPr lang="en-US" altLang="zh-CN" dirty="0" smtClean="0"/>
              <a:t>(suffix array)</a:t>
            </a:r>
            <a:r>
              <a:rPr lang="zh-CN" altLang="en-US" dirty="0" smtClean="0"/>
              <a:t>是一个一维数组，他保存</a:t>
            </a:r>
            <a:r>
              <a:rPr lang="en-US" altLang="zh-CN" dirty="0" smtClean="0"/>
              <a:t>0…n-1</a:t>
            </a:r>
            <a:r>
              <a:rPr lang="zh-CN" altLang="en-US" dirty="0" smtClean="0"/>
              <a:t>的某个排列</a:t>
            </a:r>
            <a:r>
              <a:rPr lang="en-US" altLang="zh-CN" dirty="0" err="1" smtClean="0"/>
              <a:t>sa</a:t>
            </a:r>
            <a:r>
              <a:rPr lang="en-US" altLang="zh-CN" dirty="0" smtClean="0"/>
              <a:t>[0],</a:t>
            </a:r>
            <a:r>
              <a:rPr lang="en-US" altLang="zh-CN" dirty="0" err="1" smtClean="0"/>
              <a:t>sa</a:t>
            </a:r>
            <a:r>
              <a:rPr lang="en-US" altLang="zh-CN" dirty="0" smtClean="0"/>
              <a:t>[1]….</a:t>
            </a:r>
            <a:r>
              <a:rPr lang="en-US" altLang="zh-CN" dirty="0" err="1" smtClean="0"/>
              <a:t>sa</a:t>
            </a:r>
            <a:r>
              <a:rPr lang="en-US" altLang="zh-CN" dirty="0" smtClean="0"/>
              <a:t>[n-1]</a:t>
            </a:r>
            <a:r>
              <a:rPr lang="zh-CN" altLang="en-US" dirty="0" smtClean="0"/>
              <a:t>，并且保证</a:t>
            </a:r>
            <a:r>
              <a:rPr lang="en-US" altLang="zh-CN" dirty="0" smtClean="0"/>
              <a:t>Suffix(</a:t>
            </a:r>
            <a:r>
              <a:rPr lang="en-US" altLang="zh-CN" dirty="0" err="1" smtClean="0"/>
              <a:t>sa</a:t>
            </a:r>
            <a:r>
              <a:rPr lang="en-US" altLang="zh-CN" dirty="0" smtClean="0"/>
              <a:t>[</a:t>
            </a:r>
            <a:r>
              <a:rPr lang="en-US" altLang="zh-CN" dirty="0" err="1" smtClean="0"/>
              <a:t>i</a:t>
            </a:r>
            <a:r>
              <a:rPr lang="en-US" altLang="zh-CN" dirty="0" smtClean="0"/>
              <a:t>])&lt;Suffix(</a:t>
            </a:r>
            <a:r>
              <a:rPr lang="en-US" altLang="zh-CN" dirty="0" err="1" smtClean="0"/>
              <a:t>sa</a:t>
            </a:r>
            <a:r>
              <a:rPr lang="en-US" altLang="zh-CN" dirty="0" smtClean="0"/>
              <a:t>[i+1]),0&lt;=</a:t>
            </a:r>
            <a:r>
              <a:rPr lang="en-US" altLang="zh-CN" dirty="0" err="1" smtClean="0"/>
              <a:t>i</a:t>
            </a:r>
            <a:r>
              <a:rPr lang="en-US" altLang="zh-CN" dirty="0" smtClean="0"/>
              <a:t>&lt;n-1</a:t>
            </a:r>
            <a:r>
              <a:rPr lang="zh-CN" altLang="en-US" dirty="0" smtClean="0"/>
              <a:t>也就是将字符串</a:t>
            </a:r>
            <a:r>
              <a:rPr lang="en-US" altLang="zh-CN" dirty="0" smtClean="0"/>
              <a:t>S</a:t>
            </a:r>
            <a:r>
              <a:rPr lang="zh-CN" altLang="en-US" dirty="0" smtClean="0"/>
              <a:t>的</a:t>
            </a:r>
            <a:r>
              <a:rPr lang="en-US" altLang="zh-CN" dirty="0" smtClean="0"/>
              <a:t>n</a:t>
            </a:r>
            <a:r>
              <a:rPr lang="zh-CN" altLang="en-US" dirty="0" smtClean="0"/>
              <a:t>个后缀从小到大进行排序之后把排好序的后缀的开头位置顺次放入</a:t>
            </a:r>
            <a:r>
              <a:rPr lang="en-US" altLang="zh-CN" dirty="0" err="1" smtClean="0"/>
              <a:t>sa</a:t>
            </a:r>
            <a:r>
              <a:rPr lang="zh-CN" altLang="en-US" dirty="0" smtClean="0"/>
              <a:t>中 </a:t>
            </a:r>
          </a:p>
          <a:p>
            <a:r>
              <a:rPr lang="zh-CN" altLang="en-US" dirty="0" smtClean="0"/>
              <a:t>名次数组：名次数组</a:t>
            </a:r>
            <a:r>
              <a:rPr lang="en-US" altLang="zh-CN" dirty="0" smtClean="0"/>
              <a:t>rank[</a:t>
            </a:r>
            <a:r>
              <a:rPr lang="en-US" altLang="zh-CN" dirty="0" err="1" smtClean="0"/>
              <a:t>i</a:t>
            </a:r>
            <a:r>
              <a:rPr lang="en-US" altLang="zh-CN" dirty="0" smtClean="0"/>
              <a:t>]</a:t>
            </a:r>
            <a:r>
              <a:rPr lang="zh-CN" altLang="en-US" dirty="0" smtClean="0"/>
              <a:t>表示的是</a:t>
            </a:r>
            <a:r>
              <a:rPr lang="en-US" altLang="zh-CN" dirty="0" smtClean="0"/>
              <a:t>Suffix(</a:t>
            </a:r>
            <a:r>
              <a:rPr lang="en-US" altLang="zh-CN" dirty="0" err="1" smtClean="0"/>
              <a:t>i</a:t>
            </a:r>
            <a:r>
              <a:rPr lang="en-US" altLang="zh-CN" dirty="0" smtClean="0"/>
              <a:t>)</a:t>
            </a:r>
            <a:r>
              <a:rPr lang="zh-CN" altLang="en-US" dirty="0" smtClean="0"/>
              <a:t>在所有后缀中从小到大的排名 </a:t>
            </a:r>
          </a:p>
          <a:p>
            <a:r>
              <a:rPr lang="zh-CN" altLang="en-US" dirty="0" smtClean="0"/>
              <a:t>可以看出后缀数组与名次数组是互逆运算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举个例子：</a:t>
            </a:r>
            <a:r>
              <a:rPr lang="en-US" altLang="zh-CN" dirty="0" smtClean="0"/>
              <a:t>AABAAAB </a:t>
            </a:r>
            <a:endParaRPr lang="zh-CN" altLang="en-US" dirty="0"/>
          </a:p>
        </p:txBody>
      </p:sp>
      <p:sp>
        <p:nvSpPr>
          <p:cNvPr id="3" name="内容占位符 2"/>
          <p:cNvSpPr>
            <a:spLocks noGrp="1"/>
          </p:cNvSpPr>
          <p:nvPr>
            <p:ph idx="1"/>
          </p:nvPr>
        </p:nvSpPr>
        <p:spPr>
          <a:xfrm>
            <a:off x="406400" y="1554163"/>
            <a:ext cx="2428240" cy="4525963"/>
          </a:xfrm>
        </p:spPr>
        <p:txBody>
          <a:bodyPr>
            <a:normAutofit/>
          </a:bodyPr>
          <a:lstStyle/>
          <a:p>
            <a:r>
              <a:rPr lang="en-US" altLang="zh-CN" dirty="0" smtClean="0"/>
              <a:t>AAAB </a:t>
            </a:r>
          </a:p>
          <a:p>
            <a:r>
              <a:rPr lang="en-US" altLang="zh-CN" dirty="0" smtClean="0"/>
              <a:t>AAB </a:t>
            </a:r>
          </a:p>
          <a:p>
            <a:r>
              <a:rPr lang="en-US" altLang="zh-CN" dirty="0" smtClean="0"/>
              <a:t>AABAAAB </a:t>
            </a:r>
          </a:p>
          <a:p>
            <a:r>
              <a:rPr lang="en-US" altLang="zh-CN" dirty="0" smtClean="0"/>
              <a:t>AB </a:t>
            </a:r>
          </a:p>
          <a:p>
            <a:r>
              <a:rPr lang="en-US" altLang="zh-CN" dirty="0" smtClean="0"/>
              <a:t>ABAAAB </a:t>
            </a:r>
          </a:p>
          <a:p>
            <a:r>
              <a:rPr lang="en-US" altLang="zh-CN" dirty="0" smtClean="0"/>
              <a:t>B </a:t>
            </a:r>
          </a:p>
          <a:p>
            <a:r>
              <a:rPr lang="en-US" altLang="zh-CN" dirty="0" smtClean="0"/>
              <a:t>BAAAB </a:t>
            </a:r>
          </a:p>
          <a:p>
            <a:endParaRPr lang="zh-CN" altLang="en-US" dirty="0"/>
          </a:p>
        </p:txBody>
      </p:sp>
      <p:sp>
        <p:nvSpPr>
          <p:cNvPr id="4" name="内容占位符 2"/>
          <p:cNvSpPr txBox="1">
            <a:spLocks/>
          </p:cNvSpPr>
          <p:nvPr/>
        </p:nvSpPr>
        <p:spPr>
          <a:xfrm>
            <a:off x="3911600" y="1523683"/>
            <a:ext cx="2428240" cy="4525963"/>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3</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4</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0</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5</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6</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2</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内容占位符 2"/>
          <p:cNvSpPr txBox="1">
            <a:spLocks/>
          </p:cNvSpPr>
          <p:nvPr/>
        </p:nvSpPr>
        <p:spPr>
          <a:xfrm>
            <a:off x="7249160" y="1493203"/>
            <a:ext cx="2428240" cy="4525963"/>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2</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4</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6</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0</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3</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5</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内容占位符 2"/>
          <p:cNvSpPr txBox="1">
            <a:spLocks/>
          </p:cNvSpPr>
          <p:nvPr/>
        </p:nvSpPr>
        <p:spPr>
          <a:xfrm>
            <a:off x="2479040" y="1615757"/>
            <a:ext cx="1041400" cy="578803"/>
          </a:xfrm>
          <a:prstGeom prst="rect">
            <a:avLst/>
          </a:prstGeom>
        </p:spPr>
        <p:txBody>
          <a:bodyPr vert="horz">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SA</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内容占位符 2"/>
          <p:cNvSpPr txBox="1">
            <a:spLocks/>
          </p:cNvSpPr>
          <p:nvPr/>
        </p:nvSpPr>
        <p:spPr>
          <a:xfrm>
            <a:off x="5557520" y="1585277"/>
            <a:ext cx="1559560" cy="578803"/>
          </a:xfrm>
          <a:prstGeom prst="rect">
            <a:avLst/>
          </a:prstGeom>
        </p:spPr>
        <p:txBody>
          <a:bodyPr vert="horz">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rank</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如何求后缀数组</a:t>
            </a:r>
            <a:endParaRPr lang="zh-CN" altLang="en-US" dirty="0"/>
          </a:p>
        </p:txBody>
      </p:sp>
      <p:sp>
        <p:nvSpPr>
          <p:cNvPr id="3" name="内容占位符 2"/>
          <p:cNvSpPr>
            <a:spLocks noGrp="1"/>
          </p:cNvSpPr>
          <p:nvPr>
            <p:ph idx="1"/>
          </p:nvPr>
        </p:nvSpPr>
        <p:spPr/>
        <p:txBody>
          <a:bodyPr>
            <a:normAutofit/>
          </a:bodyPr>
          <a:lstStyle/>
          <a:p>
            <a:r>
              <a:rPr lang="zh-CN" altLang="en-US" dirty="0" smtClean="0"/>
              <a:t>第一种是倍增算法，时间复杂度</a:t>
            </a:r>
            <a:r>
              <a:rPr lang="en-US" altLang="zh-CN" dirty="0" smtClean="0"/>
              <a:t>O(</a:t>
            </a:r>
            <a:r>
              <a:rPr lang="en-US" altLang="zh-CN" dirty="0" err="1" smtClean="0"/>
              <a:t>NlogN</a:t>
            </a:r>
            <a:r>
              <a:rPr lang="en-US" altLang="zh-CN" dirty="0" smtClean="0"/>
              <a:t>) </a:t>
            </a:r>
          </a:p>
          <a:p>
            <a:r>
              <a:rPr lang="zh-CN" altLang="en-US" dirty="0" smtClean="0"/>
              <a:t>第二种是</a:t>
            </a:r>
            <a:r>
              <a:rPr lang="en-US" altLang="zh-CN" b="1" dirty="0" smtClean="0"/>
              <a:t>DC3</a:t>
            </a:r>
            <a:r>
              <a:rPr lang="zh-CN" altLang="en-US" b="1" dirty="0" smtClean="0"/>
              <a:t>算法，时间复杂度</a:t>
            </a:r>
            <a:r>
              <a:rPr lang="en-US" altLang="zh-CN" b="1" dirty="0" smtClean="0"/>
              <a:t>O(N)</a:t>
            </a:r>
            <a:r>
              <a:rPr lang="zh-CN" altLang="en-US" b="1" dirty="0" smtClean="0"/>
              <a:t>，但是常数巨大 </a:t>
            </a:r>
          </a:p>
          <a:p>
            <a:r>
              <a:rPr lang="zh-CN" altLang="en-US" dirty="0" smtClean="0"/>
              <a:t>实际二者效率差别并不明显，而</a:t>
            </a:r>
            <a:r>
              <a:rPr lang="en-US" altLang="zh-CN" dirty="0" smtClean="0"/>
              <a:t>DC3</a:t>
            </a:r>
            <a:r>
              <a:rPr lang="zh-CN" altLang="en-US" dirty="0" smtClean="0"/>
              <a:t>算法比较麻烦 </a:t>
            </a:r>
          </a:p>
          <a:p>
            <a:r>
              <a:rPr lang="zh-CN" altLang="en-US" dirty="0" smtClean="0"/>
              <a:t>所以一般在算法竞赛中，倍增算法求后缀数组比较常用</a:t>
            </a:r>
          </a:p>
          <a:p>
            <a:r>
              <a:rPr lang="zh-CN" altLang="en-US" dirty="0" smtClean="0"/>
              <a:t>如果以上两者全都不会写，考试的时候可以用</a:t>
            </a:r>
            <a:r>
              <a:rPr lang="en-US" altLang="zh-CN" dirty="0" smtClean="0"/>
              <a:t>O(NlogN^2)</a:t>
            </a:r>
            <a:r>
              <a:rPr lang="zh-CN" altLang="en-US" dirty="0" smtClean="0"/>
              <a:t>的字符串</a:t>
            </a:r>
            <a:r>
              <a:rPr lang="en-US" altLang="zh-CN" dirty="0" smtClean="0"/>
              <a:t>hash+</a:t>
            </a:r>
            <a:r>
              <a:rPr lang="zh-CN" altLang="en-US" dirty="0" smtClean="0"/>
              <a:t>二分来代替后缀数组 </a:t>
            </a:r>
          </a:p>
          <a:p>
            <a:r>
              <a:rPr lang="zh-CN" altLang="en-US" dirty="0" smtClean="0"/>
              <a:t> 如果是不会基数排序，也可以使用</a:t>
            </a:r>
            <a:r>
              <a:rPr lang="en-US" altLang="zh-CN" dirty="0" smtClean="0"/>
              <a:t>O(NlogN^2)</a:t>
            </a:r>
            <a:r>
              <a:rPr lang="zh-CN" altLang="en-US" dirty="0" smtClean="0"/>
              <a:t>的后缀数组</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倍增法求后缀数组</a:t>
            </a:r>
            <a:endParaRPr lang="zh-CN" altLang="en-US" dirty="0"/>
          </a:p>
        </p:txBody>
      </p:sp>
      <p:sp>
        <p:nvSpPr>
          <p:cNvPr id="3" name="内容占位符 2"/>
          <p:cNvSpPr>
            <a:spLocks noGrp="1"/>
          </p:cNvSpPr>
          <p:nvPr>
            <p:ph idx="1"/>
          </p:nvPr>
        </p:nvSpPr>
        <p:spPr/>
        <p:txBody>
          <a:bodyPr/>
          <a:lstStyle/>
          <a:p>
            <a:r>
              <a:rPr lang="zh-CN" altLang="en-US" dirty="0" smtClean="0"/>
              <a:t>倍增算法的主要思路是：用倍增的方法对每个字符开始的长度为</a:t>
            </a:r>
            <a:r>
              <a:rPr lang="en-US" altLang="zh-CN" dirty="0" smtClean="0"/>
              <a:t>2^k</a:t>
            </a:r>
            <a:r>
              <a:rPr lang="zh-CN" altLang="en-US" dirty="0" smtClean="0"/>
              <a:t>的子字符串进行排序 </a:t>
            </a:r>
          </a:p>
          <a:p>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5705475" y="2120265"/>
            <a:ext cx="535305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如果是直接用</a:t>
            </a:r>
            <a:r>
              <a:rPr lang="en-US" altLang="zh-CN" dirty="0" smtClean="0"/>
              <a:t>sort</a:t>
            </a:r>
            <a:r>
              <a:rPr lang="zh-CN" altLang="en-US" dirty="0" smtClean="0"/>
              <a:t>排序，那么复杂度为</a:t>
            </a:r>
            <a:r>
              <a:rPr lang="en-US" altLang="zh-CN" dirty="0" smtClean="0"/>
              <a:t>O(NlogN^2)</a:t>
            </a:r>
            <a:r>
              <a:rPr lang="zh-CN" altLang="en-US" dirty="0" smtClean="0"/>
              <a:t>，写起来也是非常简单的</a:t>
            </a:r>
            <a:endParaRPr lang="en-US" altLang="zh-CN" dirty="0" smtClean="0"/>
          </a:p>
          <a:p>
            <a:r>
              <a:rPr lang="zh-CN" altLang="en-US" dirty="0" smtClean="0"/>
              <a:t>一共只有</a:t>
            </a:r>
            <a:r>
              <a:rPr lang="en-US" altLang="zh-CN" dirty="0" smtClean="0"/>
              <a:t>n</a:t>
            </a:r>
            <a:r>
              <a:rPr lang="zh-CN" altLang="en-US" dirty="0" smtClean="0"/>
              <a:t>个数，那么名次最多</a:t>
            </a:r>
            <a:r>
              <a:rPr lang="en-US" altLang="zh-CN" dirty="0" smtClean="0"/>
              <a:t>n</a:t>
            </a:r>
            <a:r>
              <a:rPr lang="zh-CN" altLang="en-US" dirty="0" smtClean="0"/>
              <a:t>种，于是可以考虑使用基数排序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求字符串所有前缀的哈希值</a:t>
            </a:r>
            <a:endParaRPr lang="en-US" altLang="zh-CN" b="1" dirty="0"/>
          </a:p>
        </p:txBody>
      </p:sp>
      <p:sp>
        <p:nvSpPr>
          <p:cNvPr id="3" name="内容占位符 2"/>
          <p:cNvSpPr>
            <a:spLocks noGrp="1"/>
          </p:cNvSpPr>
          <p:nvPr>
            <p:ph idx="1"/>
          </p:nvPr>
        </p:nvSpPr>
        <p:spPr/>
        <p:txBody>
          <a:bodyPr/>
          <a:lstStyle/>
          <a:p>
            <a:r>
              <a:rPr lang="zh-CN" altLang="en-US" dirty="0" smtClean="0"/>
              <a:t>记</a:t>
            </a:r>
            <a:r>
              <a:rPr lang="en-US" altLang="zh-CN" dirty="0" smtClean="0"/>
              <a:t>H[</a:t>
            </a:r>
            <a:r>
              <a:rPr lang="en-US" altLang="zh-CN" dirty="0" err="1" smtClean="0"/>
              <a:t>i</a:t>
            </a:r>
            <a:r>
              <a:rPr lang="en-US" altLang="zh-CN" dirty="0" smtClean="0"/>
              <a:t>]=f(pre(</a:t>
            </a:r>
            <a:r>
              <a:rPr lang="en-US" altLang="zh-CN" dirty="0" err="1" smtClean="0"/>
              <a:t>s,i</a:t>
            </a:r>
            <a:r>
              <a:rPr lang="en-US" altLang="zh-CN" dirty="0" smtClean="0"/>
              <a:t>))</a:t>
            </a:r>
            <a:r>
              <a:rPr lang="zh-CN" altLang="en-US" dirty="0" smtClean="0"/>
              <a:t>，</a:t>
            </a:r>
            <a:r>
              <a:rPr lang="en-US" altLang="zh-CN" dirty="0" smtClean="0"/>
              <a:t>H[0]=0</a:t>
            </a:r>
            <a:r>
              <a:rPr lang="zh-CN" altLang="en-US" dirty="0" smtClean="0"/>
              <a:t>，</a:t>
            </a:r>
            <a:r>
              <a:rPr lang="en-US" altLang="zh-CN" dirty="0" smtClean="0"/>
              <a:t>P</a:t>
            </a:r>
            <a:r>
              <a:rPr lang="zh-CN" altLang="en-US" dirty="0" smtClean="0"/>
              <a:t>表示所乘质数</a:t>
            </a:r>
            <a:endParaRPr lang="en-US" altLang="zh-CN" dirty="0" smtClean="0"/>
          </a:p>
          <a:p>
            <a:endParaRPr lang="en-US" altLang="zh-CN" dirty="0" smtClean="0"/>
          </a:p>
          <a:p>
            <a:pPr>
              <a:buNone/>
            </a:pP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=1;i&lt;=</a:t>
            </a:r>
            <a:r>
              <a:rPr lang="en-US" altLang="zh-CN" dirty="0" err="1" smtClean="0"/>
              <a:t>n;i</a:t>
            </a:r>
            <a:r>
              <a:rPr lang="en-US" altLang="zh-CN" dirty="0" smtClean="0"/>
              <a:t>++)</a:t>
            </a:r>
          </a:p>
          <a:p>
            <a:pPr>
              <a:buNone/>
            </a:pPr>
            <a:r>
              <a:rPr lang="en-US" altLang="zh-CN" dirty="0" smtClean="0"/>
              <a:t>	H[</a:t>
            </a:r>
            <a:r>
              <a:rPr lang="en-US" altLang="zh-CN" dirty="0" err="1" smtClean="0"/>
              <a:t>i</a:t>
            </a:r>
            <a:r>
              <a:rPr lang="en-US" altLang="zh-CN" dirty="0" smtClean="0"/>
              <a:t>]=H[i-1]+(s[</a:t>
            </a:r>
            <a:r>
              <a:rPr lang="en-US" altLang="zh-CN" dirty="0" err="1" smtClean="0"/>
              <a:t>i</a:t>
            </a:r>
            <a:r>
              <a:rPr lang="en-US" altLang="zh-CN" dirty="0" smtClean="0"/>
              <a:t>]-’a’+1)*</a:t>
            </a:r>
            <a:r>
              <a:rPr lang="en-US" altLang="zh-CN" dirty="0" err="1" smtClean="0"/>
              <a:t>P^i</a:t>
            </a:r>
            <a:endParaRPr lang="en-US" altLang="zh-CN" dirty="0" smtClean="0"/>
          </a:p>
          <a:p>
            <a:pPr>
              <a:buNone/>
            </a:pPr>
            <a:endParaRPr lang="en-US" altLang="zh-CN" dirty="0" smtClean="0"/>
          </a:p>
          <a:p>
            <a:pPr>
              <a:buNone/>
            </a:pPr>
            <a:r>
              <a:rPr lang="zh-CN" altLang="en-US" dirty="0" smtClean="0"/>
              <a:t>则</a:t>
            </a:r>
            <a:r>
              <a:rPr lang="en-US" altLang="zh-CN" dirty="0" smtClean="0"/>
              <a:t>s[</a:t>
            </a:r>
            <a:r>
              <a:rPr lang="en-US" altLang="zh-CN" dirty="0" err="1" smtClean="0"/>
              <a:t>i</a:t>
            </a:r>
            <a:r>
              <a:rPr lang="en-US" altLang="zh-CN" dirty="0" smtClean="0"/>
              <a:t>…j]</a:t>
            </a:r>
            <a:r>
              <a:rPr lang="zh-CN" altLang="en-US" dirty="0" smtClean="0"/>
              <a:t>这个子串的哈希值就是</a:t>
            </a:r>
            <a:r>
              <a:rPr lang="en-US" altLang="zh-CN" dirty="0" smtClean="0"/>
              <a:t>H[j]-H[i-1]</a:t>
            </a:r>
          </a:p>
          <a:p>
            <a:pPr>
              <a:buNone/>
            </a:pP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基数排序</a:t>
            </a:r>
            <a:endParaRPr lang="zh-CN" altLang="en-US" dirty="0"/>
          </a:p>
        </p:txBody>
      </p:sp>
      <p:sp>
        <p:nvSpPr>
          <p:cNvPr id="3" name="内容占位符 2"/>
          <p:cNvSpPr>
            <a:spLocks noGrp="1"/>
          </p:cNvSpPr>
          <p:nvPr>
            <p:ph idx="1"/>
          </p:nvPr>
        </p:nvSpPr>
        <p:spPr/>
        <p:txBody>
          <a:bodyPr>
            <a:normAutofit/>
          </a:bodyPr>
          <a:lstStyle/>
          <a:p>
            <a:r>
              <a:rPr lang="zh-CN" altLang="en-US" dirty="0" smtClean="0"/>
              <a:t>基数排序也叫桶排序，其主要思想为： </a:t>
            </a:r>
          </a:p>
          <a:p>
            <a:r>
              <a:rPr lang="zh-CN" altLang="en-US" dirty="0" smtClean="0"/>
              <a:t>将每个元素视为若干个关键字，然后按优先级从低到高依次排序 </a:t>
            </a:r>
            <a:r>
              <a:rPr lang="en-US" altLang="zh-CN" dirty="0" smtClean="0"/>
              <a:t>(</a:t>
            </a:r>
            <a:r>
              <a:rPr lang="zh-CN" altLang="en-US" dirty="0" smtClean="0"/>
              <a:t>例如我们可以将</a:t>
            </a:r>
            <a:r>
              <a:rPr lang="en-US" altLang="zh-CN" dirty="0" smtClean="0"/>
              <a:t>132</a:t>
            </a:r>
            <a:r>
              <a:rPr lang="zh-CN" altLang="en-US" dirty="0" smtClean="0"/>
              <a:t>视为拥有三个关键字的元素，其中</a:t>
            </a:r>
            <a:r>
              <a:rPr lang="en-US" altLang="zh-CN" dirty="0" smtClean="0"/>
              <a:t>1</a:t>
            </a:r>
            <a:r>
              <a:rPr lang="zh-CN" altLang="en-US" dirty="0" smtClean="0"/>
              <a:t>是第一关键字，</a:t>
            </a:r>
            <a:r>
              <a:rPr lang="en-US" altLang="zh-CN" dirty="0" smtClean="0"/>
              <a:t>3</a:t>
            </a:r>
            <a:r>
              <a:rPr lang="zh-CN" altLang="en-US" dirty="0" smtClean="0"/>
              <a:t>是第二关键字，</a:t>
            </a:r>
            <a:r>
              <a:rPr lang="en-US" altLang="zh-CN" dirty="0" smtClean="0"/>
              <a:t>2</a:t>
            </a:r>
            <a:r>
              <a:rPr lang="zh-CN" altLang="en-US" dirty="0" smtClean="0"/>
              <a:t>是第三关键字 而我们就是从第三关键字开始排序，然后排第二关键字，最后按照第一关键字排序） </a:t>
            </a:r>
          </a:p>
          <a:p>
            <a:r>
              <a:rPr lang="zh-CN" altLang="en-US" dirty="0" smtClean="0"/>
              <a:t>而对于每次排序过程，我们依次把他们放入桶中再顺序拿出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基数排序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例如我们有数 </a:t>
            </a:r>
            <a:r>
              <a:rPr lang="en-US" altLang="zh-CN" dirty="0" smtClean="0"/>
              <a:t>12,104,13,2,16,6 </a:t>
            </a:r>
          </a:p>
          <a:p>
            <a:r>
              <a:rPr lang="zh-CN" altLang="en-US" dirty="0" smtClean="0"/>
              <a:t>首先我们可以将这些数视为 </a:t>
            </a:r>
            <a:r>
              <a:rPr lang="en-US" altLang="zh-CN" dirty="0" smtClean="0"/>
              <a:t>012,104,013,002,016,006 </a:t>
            </a:r>
          </a:p>
          <a:p>
            <a:r>
              <a:rPr lang="zh-CN" altLang="en-US" dirty="0" smtClean="0"/>
              <a:t>我们开十个桶，分别代表</a:t>
            </a:r>
            <a:r>
              <a:rPr lang="en-US" altLang="zh-CN" dirty="0" smtClean="0"/>
              <a:t>0~9 </a:t>
            </a:r>
          </a:p>
          <a:p>
            <a:r>
              <a:rPr lang="zh-CN" altLang="en-US" dirty="0" smtClean="0"/>
              <a:t>先按照第三关键字（个位）排序，顺次将它们放入桶中，结果为 </a:t>
            </a:r>
          </a:p>
          <a:p>
            <a:r>
              <a:rPr lang="en-US" altLang="zh-CN" dirty="0" smtClean="0"/>
              <a:t>2</a:t>
            </a:r>
            <a:r>
              <a:rPr lang="zh-CN" altLang="en-US" dirty="0" smtClean="0"/>
              <a:t>号桶：</a:t>
            </a:r>
            <a:r>
              <a:rPr lang="en-US" altLang="zh-CN" dirty="0" smtClean="0"/>
              <a:t>012,002 3</a:t>
            </a:r>
            <a:r>
              <a:rPr lang="zh-CN" altLang="en-US" dirty="0" smtClean="0"/>
              <a:t>号桶：</a:t>
            </a:r>
            <a:r>
              <a:rPr lang="en-US" altLang="zh-CN" dirty="0" smtClean="0"/>
              <a:t>013 4</a:t>
            </a:r>
            <a:r>
              <a:rPr lang="zh-CN" altLang="en-US" dirty="0" smtClean="0"/>
              <a:t>号桶：</a:t>
            </a:r>
            <a:r>
              <a:rPr lang="en-US" altLang="zh-CN" dirty="0" smtClean="0"/>
              <a:t>104 6</a:t>
            </a:r>
            <a:r>
              <a:rPr lang="zh-CN" altLang="en-US" dirty="0" smtClean="0"/>
              <a:t>号桶：</a:t>
            </a:r>
            <a:r>
              <a:rPr lang="en-US" altLang="zh-CN" dirty="0" smtClean="0"/>
              <a:t>016,006 </a:t>
            </a:r>
          </a:p>
          <a:p>
            <a:r>
              <a:rPr lang="zh-CN" altLang="en-US" dirty="0" smtClean="0"/>
              <a:t>然后按照第二关键字</a:t>
            </a:r>
            <a:r>
              <a:rPr lang="en-US" altLang="zh-CN" dirty="0" smtClean="0"/>
              <a:t>(</a:t>
            </a:r>
            <a:r>
              <a:rPr lang="zh-CN" altLang="en-US" dirty="0" smtClean="0"/>
              <a:t>十位</a:t>
            </a:r>
            <a:r>
              <a:rPr lang="en-US" altLang="zh-CN" dirty="0" smtClean="0"/>
              <a:t>)</a:t>
            </a:r>
            <a:r>
              <a:rPr lang="zh-CN" altLang="en-US" dirty="0" smtClean="0"/>
              <a:t>排序，按照上一轮排好的顺序顺次入桶 </a:t>
            </a:r>
          </a:p>
          <a:p>
            <a:r>
              <a:rPr lang="en-US" altLang="zh-CN" dirty="0" smtClean="0"/>
              <a:t>0</a:t>
            </a:r>
            <a:r>
              <a:rPr lang="zh-CN" altLang="en-US" dirty="0" smtClean="0"/>
              <a:t>号桶：</a:t>
            </a:r>
            <a:r>
              <a:rPr lang="en-US" altLang="zh-CN" dirty="0" smtClean="0"/>
              <a:t>002,104,006 1</a:t>
            </a:r>
            <a:r>
              <a:rPr lang="zh-CN" altLang="en-US" dirty="0" smtClean="0"/>
              <a:t>号桶：</a:t>
            </a:r>
            <a:r>
              <a:rPr lang="en-US" altLang="zh-CN" dirty="0" smtClean="0"/>
              <a:t>012,013,016 </a:t>
            </a:r>
          </a:p>
          <a:p>
            <a:r>
              <a:rPr lang="zh-CN" altLang="en-US" dirty="0" smtClean="0"/>
              <a:t>最后按照第三关键字</a:t>
            </a:r>
            <a:r>
              <a:rPr lang="en-US" altLang="zh-CN" dirty="0" smtClean="0"/>
              <a:t>(</a:t>
            </a:r>
            <a:r>
              <a:rPr lang="zh-CN" altLang="en-US" dirty="0" smtClean="0"/>
              <a:t>百位</a:t>
            </a:r>
            <a:r>
              <a:rPr lang="en-US" altLang="zh-CN" dirty="0" smtClean="0"/>
              <a:t>)</a:t>
            </a:r>
            <a:r>
              <a:rPr lang="zh-CN" altLang="en-US" dirty="0" smtClean="0"/>
              <a:t>排序，结果为： </a:t>
            </a:r>
          </a:p>
          <a:p>
            <a:r>
              <a:rPr lang="en-US" altLang="zh-CN" dirty="0" smtClean="0"/>
              <a:t>0</a:t>
            </a:r>
            <a:r>
              <a:rPr lang="zh-CN" altLang="en-US" dirty="0" smtClean="0"/>
              <a:t>号桶：</a:t>
            </a:r>
            <a:r>
              <a:rPr lang="en-US" altLang="zh-CN" dirty="0" smtClean="0"/>
              <a:t>002,006,012,013,016 1</a:t>
            </a:r>
            <a:r>
              <a:rPr lang="zh-CN" altLang="en-US" dirty="0" smtClean="0"/>
              <a:t>号桶：</a:t>
            </a:r>
            <a:r>
              <a:rPr lang="en-US" altLang="zh-CN" dirty="0" smtClean="0"/>
              <a:t>104 </a:t>
            </a:r>
          </a:p>
          <a:p>
            <a:r>
              <a:rPr lang="zh-CN" altLang="en-US" dirty="0" smtClean="0"/>
              <a:t>排序完毕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算法复杂度</a:t>
            </a:r>
            <a:endParaRPr lang="zh-CN" altLang="en-US" dirty="0"/>
          </a:p>
        </p:txBody>
      </p:sp>
      <p:sp>
        <p:nvSpPr>
          <p:cNvPr id="3" name="内容占位符 2"/>
          <p:cNvSpPr>
            <a:spLocks noGrp="1"/>
          </p:cNvSpPr>
          <p:nvPr>
            <p:ph idx="1"/>
          </p:nvPr>
        </p:nvSpPr>
        <p:spPr/>
        <p:txBody>
          <a:bodyPr>
            <a:normAutofit/>
          </a:bodyPr>
          <a:lstStyle/>
          <a:p>
            <a:r>
              <a:rPr lang="zh-CN" altLang="en-US" dirty="0" smtClean="0"/>
              <a:t>设桶有</a:t>
            </a:r>
            <a:r>
              <a:rPr lang="en-US" altLang="zh-CN" dirty="0" smtClean="0"/>
              <a:t>X</a:t>
            </a:r>
            <a:r>
              <a:rPr lang="zh-CN" altLang="en-US" dirty="0" smtClean="0"/>
              <a:t>个，排序共进行</a:t>
            </a:r>
            <a:r>
              <a:rPr lang="en-US" altLang="zh-CN" dirty="0" smtClean="0"/>
              <a:t>M</a:t>
            </a:r>
            <a:r>
              <a:rPr lang="zh-CN" altLang="en-US" dirty="0" smtClean="0"/>
              <a:t>轮</a:t>
            </a:r>
            <a:r>
              <a:rPr lang="en-US" altLang="zh-CN" dirty="0" smtClean="0"/>
              <a:t>(</a:t>
            </a:r>
            <a:r>
              <a:rPr lang="zh-CN" altLang="en-US" dirty="0" smtClean="0"/>
              <a:t>即每个元素划分成</a:t>
            </a:r>
            <a:r>
              <a:rPr lang="en-US" altLang="zh-CN" dirty="0" smtClean="0"/>
              <a:t>M</a:t>
            </a:r>
            <a:r>
              <a:rPr lang="zh-CN" altLang="en-US" dirty="0" smtClean="0"/>
              <a:t>个关键字</a:t>
            </a:r>
            <a:r>
              <a:rPr lang="en-US" altLang="zh-CN" dirty="0" smtClean="0"/>
              <a:t>) </a:t>
            </a:r>
          </a:p>
          <a:p>
            <a:r>
              <a:rPr lang="zh-CN" altLang="en-US" dirty="0" smtClean="0"/>
              <a:t>每轮我们需要</a:t>
            </a:r>
            <a:r>
              <a:rPr lang="en-US" altLang="zh-CN" dirty="0" smtClean="0"/>
              <a:t>O(N)</a:t>
            </a:r>
            <a:r>
              <a:rPr lang="zh-CN" altLang="en-US" dirty="0" smtClean="0"/>
              <a:t>扫一遍所有数将他们</a:t>
            </a:r>
            <a:r>
              <a:rPr lang="en-US" altLang="zh-CN" dirty="0" smtClean="0"/>
              <a:t>O(1)</a:t>
            </a:r>
            <a:r>
              <a:rPr lang="zh-CN" altLang="en-US" dirty="0" smtClean="0"/>
              <a:t>放入对应桶中 </a:t>
            </a:r>
          </a:p>
          <a:p>
            <a:r>
              <a:rPr lang="zh-CN" altLang="en-US" dirty="0" smtClean="0"/>
              <a:t>然后需要</a:t>
            </a:r>
            <a:r>
              <a:rPr lang="en-US" altLang="zh-CN" dirty="0" smtClean="0"/>
              <a:t>O(N+X)</a:t>
            </a:r>
            <a:r>
              <a:rPr lang="zh-CN" altLang="en-US" dirty="0" smtClean="0"/>
              <a:t>的时间扫一遍所有桶并按顺序提出所有元素 </a:t>
            </a:r>
          </a:p>
          <a:p>
            <a:r>
              <a:rPr lang="zh-CN" altLang="en-US" dirty="0" smtClean="0"/>
              <a:t>时间复杂度</a:t>
            </a:r>
            <a:r>
              <a:rPr lang="en-US" altLang="zh-CN" dirty="0" smtClean="0"/>
              <a:t>O(M*(N+X)) </a:t>
            </a:r>
          </a:p>
          <a:p>
            <a:r>
              <a:rPr lang="zh-CN" altLang="en-US" dirty="0" smtClean="0"/>
              <a:t>空间复杂度</a:t>
            </a:r>
            <a:r>
              <a:rPr lang="en-US" altLang="zh-CN" dirty="0" smtClean="0"/>
              <a:t>O(N+X) </a:t>
            </a:r>
          </a:p>
          <a:p>
            <a:r>
              <a:rPr lang="zh-CN" altLang="en-US" dirty="0" smtClean="0"/>
              <a:t>也就是说，当</a:t>
            </a:r>
            <a:r>
              <a:rPr lang="en-US" altLang="zh-CN" dirty="0" smtClean="0"/>
              <a:t>M,X</a:t>
            </a:r>
            <a:r>
              <a:rPr lang="zh-CN" altLang="en-US" dirty="0" smtClean="0"/>
              <a:t>很小的时候，我们可以认为这个算法是线性的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height</a:t>
            </a:r>
            <a:r>
              <a:rPr lang="zh-CN" altLang="en-US" dirty="0" smtClean="0"/>
              <a:t>数组 </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我们发现，只求出</a:t>
            </a:r>
            <a:r>
              <a:rPr lang="en-US" altLang="zh-CN" dirty="0" err="1" smtClean="0"/>
              <a:t>sa</a:t>
            </a:r>
            <a:r>
              <a:rPr lang="zh-CN" altLang="en-US" dirty="0" smtClean="0"/>
              <a:t>数组并不能做什么，所以我们要引入一个新的数组</a:t>
            </a:r>
            <a:r>
              <a:rPr lang="en-US" altLang="zh-CN" dirty="0" smtClean="0"/>
              <a:t>——height</a:t>
            </a:r>
            <a:r>
              <a:rPr lang="zh-CN" altLang="en-US" dirty="0" smtClean="0"/>
              <a:t>数组 </a:t>
            </a:r>
          </a:p>
          <a:p>
            <a:r>
              <a:rPr lang="en-US" altLang="zh-CN" b="1" dirty="0" smtClean="0"/>
              <a:t>height</a:t>
            </a:r>
            <a:r>
              <a:rPr lang="zh-CN" altLang="en-US" b="1" dirty="0" smtClean="0"/>
              <a:t>数组：定义</a:t>
            </a:r>
            <a:r>
              <a:rPr lang="en-US" altLang="zh-CN" b="1" dirty="0" smtClean="0"/>
              <a:t>height[</a:t>
            </a:r>
            <a:r>
              <a:rPr lang="en-US" altLang="zh-CN" b="1" dirty="0" err="1" smtClean="0"/>
              <a:t>i</a:t>
            </a:r>
            <a:r>
              <a:rPr lang="en-US" altLang="zh-CN" b="1" dirty="0" smtClean="0"/>
              <a:t>]=suffix(</a:t>
            </a:r>
            <a:r>
              <a:rPr lang="en-US" altLang="zh-CN" b="1" dirty="0" err="1" smtClean="0"/>
              <a:t>sa</a:t>
            </a:r>
            <a:r>
              <a:rPr lang="en-US" altLang="zh-CN" b="1" dirty="0" smtClean="0"/>
              <a:t>[i-1])</a:t>
            </a:r>
            <a:r>
              <a:rPr lang="zh-CN" altLang="en-US" b="1" dirty="0" smtClean="0"/>
              <a:t>和</a:t>
            </a:r>
            <a:r>
              <a:rPr lang="en-US" altLang="zh-CN" b="1" dirty="0" smtClean="0"/>
              <a:t>suffix(</a:t>
            </a:r>
            <a:r>
              <a:rPr lang="en-US" altLang="zh-CN" b="1" dirty="0" err="1" smtClean="0"/>
              <a:t>sa</a:t>
            </a:r>
            <a:r>
              <a:rPr lang="en-US" altLang="zh-CN" b="1" dirty="0" smtClean="0"/>
              <a:t>[</a:t>
            </a:r>
            <a:r>
              <a:rPr lang="en-US" altLang="zh-CN" b="1" dirty="0" err="1" smtClean="0"/>
              <a:t>i</a:t>
            </a:r>
            <a:r>
              <a:rPr lang="en-US" altLang="zh-CN" b="1" dirty="0" smtClean="0"/>
              <a:t>])</a:t>
            </a:r>
            <a:r>
              <a:rPr lang="zh-CN" altLang="en-US" b="1" dirty="0" smtClean="0"/>
              <a:t>的最长公共前缀，也就是排名相邻的两个后缀的最长公共前缀。 </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举个例子：</a:t>
            </a:r>
            <a:r>
              <a:rPr lang="en-US" altLang="zh-CN" dirty="0" smtClean="0"/>
              <a:t>AABAAAB </a:t>
            </a:r>
            <a:endParaRPr lang="zh-CN" altLang="en-US" dirty="0"/>
          </a:p>
        </p:txBody>
      </p:sp>
      <p:sp>
        <p:nvSpPr>
          <p:cNvPr id="3" name="内容占位符 2"/>
          <p:cNvSpPr>
            <a:spLocks noGrp="1"/>
          </p:cNvSpPr>
          <p:nvPr>
            <p:ph idx="1"/>
          </p:nvPr>
        </p:nvSpPr>
        <p:spPr>
          <a:xfrm>
            <a:off x="406400" y="1554163"/>
            <a:ext cx="2428240" cy="4525963"/>
          </a:xfrm>
        </p:spPr>
        <p:txBody>
          <a:bodyPr>
            <a:normAutofit/>
          </a:bodyPr>
          <a:lstStyle/>
          <a:p>
            <a:r>
              <a:rPr lang="en-US" altLang="zh-CN" dirty="0" smtClean="0"/>
              <a:t>AAAB </a:t>
            </a:r>
          </a:p>
          <a:p>
            <a:r>
              <a:rPr lang="en-US" altLang="zh-CN" dirty="0" smtClean="0"/>
              <a:t>AAB </a:t>
            </a:r>
          </a:p>
          <a:p>
            <a:r>
              <a:rPr lang="en-US" altLang="zh-CN" dirty="0" smtClean="0"/>
              <a:t>AABAAAB </a:t>
            </a:r>
          </a:p>
          <a:p>
            <a:r>
              <a:rPr lang="en-US" altLang="zh-CN" dirty="0" smtClean="0"/>
              <a:t>AB </a:t>
            </a:r>
          </a:p>
          <a:p>
            <a:r>
              <a:rPr lang="en-US" altLang="zh-CN" dirty="0" smtClean="0"/>
              <a:t>ABAAAB </a:t>
            </a:r>
          </a:p>
          <a:p>
            <a:r>
              <a:rPr lang="en-US" altLang="zh-CN" dirty="0" smtClean="0"/>
              <a:t>B </a:t>
            </a:r>
          </a:p>
          <a:p>
            <a:r>
              <a:rPr lang="en-US" altLang="zh-CN" dirty="0" smtClean="0"/>
              <a:t>BAAAB </a:t>
            </a:r>
          </a:p>
          <a:p>
            <a:endParaRPr lang="zh-CN" altLang="en-US" dirty="0"/>
          </a:p>
        </p:txBody>
      </p:sp>
      <p:sp>
        <p:nvSpPr>
          <p:cNvPr id="4" name="内容占位符 2"/>
          <p:cNvSpPr txBox="1">
            <a:spLocks/>
          </p:cNvSpPr>
          <p:nvPr/>
        </p:nvSpPr>
        <p:spPr>
          <a:xfrm>
            <a:off x="3911600" y="1523683"/>
            <a:ext cx="2428240" cy="4525963"/>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3</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4</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0</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5</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6</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2</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内容占位符 2"/>
          <p:cNvSpPr txBox="1">
            <a:spLocks/>
          </p:cNvSpPr>
          <p:nvPr/>
        </p:nvSpPr>
        <p:spPr>
          <a:xfrm>
            <a:off x="7249160" y="1493203"/>
            <a:ext cx="2428240" cy="4525963"/>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2</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4</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6</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0</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en-US" altLang="zh-CN" sz="3200" dirty="0" smtClean="0">
                <a:solidFill>
                  <a:schemeClr val="tx2"/>
                </a:solidFill>
              </a:rPr>
              <a:t>3</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5</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内容占位符 2"/>
          <p:cNvSpPr txBox="1">
            <a:spLocks/>
          </p:cNvSpPr>
          <p:nvPr/>
        </p:nvSpPr>
        <p:spPr>
          <a:xfrm>
            <a:off x="2479040" y="1615757"/>
            <a:ext cx="1041400" cy="578803"/>
          </a:xfrm>
          <a:prstGeom prst="rect">
            <a:avLst/>
          </a:prstGeom>
        </p:spPr>
        <p:txBody>
          <a:bodyPr vert="horz">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SA</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内容占位符 2"/>
          <p:cNvSpPr txBox="1">
            <a:spLocks/>
          </p:cNvSpPr>
          <p:nvPr/>
        </p:nvSpPr>
        <p:spPr>
          <a:xfrm>
            <a:off x="5557520" y="1585277"/>
            <a:ext cx="1559560" cy="578803"/>
          </a:xfrm>
          <a:prstGeom prst="rect">
            <a:avLst/>
          </a:prstGeom>
        </p:spPr>
        <p:txBody>
          <a:bodyPr vert="horz">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mn-ea"/>
                <a:cs typeface="+mn-cs"/>
              </a:rPr>
              <a:t>rank</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8" name="内容占位符 2"/>
          <p:cNvSpPr txBox="1">
            <a:spLocks/>
          </p:cNvSpPr>
          <p:nvPr/>
        </p:nvSpPr>
        <p:spPr>
          <a:xfrm>
            <a:off x="909320" y="6020117"/>
            <a:ext cx="5217160" cy="578803"/>
          </a:xfrm>
          <a:prstGeom prst="rect">
            <a:avLst/>
          </a:prstGeom>
        </p:spPr>
        <p:txBody>
          <a:bodyPr vert="horz">
            <a:normAutofit fontScale="92500"/>
          </a:bodyPr>
          <a:lstStyle/>
          <a:p>
            <a:r>
              <a:rPr lang="en-US" altLang="zh-CN" sz="3200" dirty="0" smtClean="0"/>
              <a:t>height</a:t>
            </a:r>
            <a:r>
              <a:rPr lang="zh-CN" altLang="en-US" sz="3200" dirty="0" smtClean="0"/>
              <a:t>数组：</a:t>
            </a:r>
            <a:r>
              <a:rPr lang="en-US" altLang="zh-CN" sz="3200" dirty="0" smtClean="0"/>
              <a:t>-,2,3,1,2,0,1</a:t>
            </a:r>
            <a:endParaRPr kumimoji="0" lang="zh-CN" altLang="en-US"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如何快速的求出</a:t>
            </a:r>
            <a:r>
              <a:rPr lang="en-US" altLang="zh-CN" dirty="0" smtClean="0"/>
              <a:t>height</a:t>
            </a:r>
            <a:r>
              <a:rPr lang="zh-CN" altLang="en-US" dirty="0" smtClean="0"/>
              <a:t>数组</a:t>
            </a:r>
            <a:endParaRPr lang="zh-CN" altLang="en-US" dirty="0"/>
          </a:p>
        </p:txBody>
      </p:sp>
      <p:sp>
        <p:nvSpPr>
          <p:cNvPr id="3" name="内容占位符 2"/>
          <p:cNvSpPr>
            <a:spLocks noGrp="1"/>
          </p:cNvSpPr>
          <p:nvPr>
            <p:ph idx="1"/>
          </p:nvPr>
        </p:nvSpPr>
        <p:spPr/>
        <p:txBody>
          <a:bodyPr/>
          <a:lstStyle/>
          <a:p>
            <a:r>
              <a:rPr lang="en-US" altLang="zh-CN" dirty="0" smtClean="0"/>
              <a:t>height</a:t>
            </a:r>
            <a:r>
              <a:rPr lang="zh-CN" altLang="en-US" dirty="0" smtClean="0"/>
              <a:t>数组有以下性质：</a:t>
            </a:r>
            <a:r>
              <a:rPr lang="en-US" altLang="zh-CN" dirty="0" smtClean="0"/>
              <a:t>height[rank[</a:t>
            </a:r>
            <a:r>
              <a:rPr lang="en-US" altLang="zh-CN" dirty="0" err="1" smtClean="0"/>
              <a:t>i</a:t>
            </a:r>
            <a:r>
              <a:rPr lang="en-US" altLang="zh-CN" dirty="0" smtClean="0"/>
              <a:t>]]≥height[rank[i-1]]-1 </a:t>
            </a:r>
          </a:p>
          <a:p>
            <a:r>
              <a:rPr lang="zh-CN" altLang="en-US" dirty="0" smtClean="0"/>
              <a:t>证明如下：当</a:t>
            </a:r>
            <a:r>
              <a:rPr lang="en-US" altLang="zh-CN" dirty="0" smtClean="0"/>
              <a:t>height[rank[i-1]]&lt;=1</a:t>
            </a:r>
            <a:r>
              <a:rPr lang="zh-CN" altLang="en-US" dirty="0" smtClean="0"/>
              <a:t>时，原式显然成立 </a:t>
            </a:r>
          </a:p>
          <a:p>
            <a:r>
              <a:rPr lang="zh-CN" altLang="en-US" dirty="0" smtClean="0"/>
              <a:t>否则设</a:t>
            </a:r>
            <a:r>
              <a:rPr lang="en-US" altLang="zh-CN" dirty="0" smtClean="0"/>
              <a:t>suffix(k)</a:t>
            </a:r>
            <a:r>
              <a:rPr lang="zh-CN" altLang="en-US" dirty="0" smtClean="0"/>
              <a:t>是排在</a:t>
            </a:r>
            <a:r>
              <a:rPr lang="en-US" altLang="zh-CN" dirty="0" smtClean="0"/>
              <a:t>suffix(i-1)</a:t>
            </a:r>
            <a:r>
              <a:rPr lang="zh-CN" altLang="en-US" dirty="0" smtClean="0"/>
              <a:t>前一个的后缀，则根据定义他们的最长公共前缀为</a:t>
            </a:r>
            <a:r>
              <a:rPr lang="en-US" altLang="zh-CN" dirty="0" smtClean="0"/>
              <a:t>height[rank[i-1]]</a:t>
            </a:r>
            <a:r>
              <a:rPr lang="zh-CN" altLang="en-US" dirty="0" smtClean="0"/>
              <a:t>，那么</a:t>
            </a:r>
            <a:r>
              <a:rPr lang="en-US" altLang="zh-CN" dirty="0" smtClean="0"/>
              <a:t>suffix(k+1)</a:t>
            </a:r>
            <a:r>
              <a:rPr lang="zh-CN" altLang="en-US" dirty="0" smtClean="0"/>
              <a:t>将排在</a:t>
            </a:r>
            <a:r>
              <a:rPr lang="en-US" altLang="zh-CN" dirty="0" smtClean="0"/>
              <a:t>suffix(</a:t>
            </a:r>
            <a:r>
              <a:rPr lang="en-US" altLang="zh-CN" dirty="0" err="1" smtClean="0"/>
              <a:t>i</a:t>
            </a:r>
            <a:r>
              <a:rPr lang="en-US" altLang="zh-CN" dirty="0" smtClean="0"/>
              <a:t>)</a:t>
            </a:r>
            <a:r>
              <a:rPr lang="zh-CN" altLang="en-US" dirty="0" smtClean="0"/>
              <a:t>前面，而这个公共前缀至少为</a:t>
            </a:r>
            <a:r>
              <a:rPr lang="en-US" altLang="zh-CN" dirty="0" smtClean="0"/>
              <a:t>height[rank[i-1]]-1 </a:t>
            </a:r>
          </a:p>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782955" y="4370630"/>
            <a:ext cx="7766686" cy="24873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有了</a:t>
            </a:r>
            <a:r>
              <a:rPr lang="en-US" altLang="zh-CN" dirty="0" smtClean="0"/>
              <a:t>height</a:t>
            </a:r>
            <a:r>
              <a:rPr lang="zh-CN" altLang="en-US" dirty="0" smtClean="0"/>
              <a:t>数组能干什么？</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j</a:t>
            </a:r>
            <a:r>
              <a:rPr lang="zh-CN" altLang="en-US" dirty="0" smtClean="0"/>
              <a:t>和</a:t>
            </a:r>
            <a:r>
              <a:rPr lang="en-US" altLang="zh-CN" dirty="0" smtClean="0"/>
              <a:t>k</a:t>
            </a:r>
            <a:r>
              <a:rPr lang="zh-CN" altLang="en-US" dirty="0" smtClean="0"/>
              <a:t>，不妨设</a:t>
            </a:r>
            <a:r>
              <a:rPr lang="en-US" altLang="zh-CN" dirty="0" smtClean="0"/>
              <a:t>rank[j]&lt;rank[k],</a:t>
            </a:r>
            <a:r>
              <a:rPr lang="zh-CN" altLang="en-US" dirty="0" smtClean="0"/>
              <a:t>则</a:t>
            </a:r>
            <a:r>
              <a:rPr lang="en-US" altLang="zh-CN" dirty="0" smtClean="0"/>
              <a:t>suffix(j)</a:t>
            </a:r>
            <a:r>
              <a:rPr lang="zh-CN" altLang="en-US" dirty="0" smtClean="0"/>
              <a:t>和</a:t>
            </a:r>
            <a:r>
              <a:rPr lang="en-US" altLang="zh-CN" dirty="0" smtClean="0"/>
              <a:t>suffix(k)</a:t>
            </a:r>
            <a:r>
              <a:rPr lang="zh-CN" altLang="en-US" dirty="0" smtClean="0"/>
              <a:t>的最长公共前缀为 </a:t>
            </a:r>
          </a:p>
          <a:p>
            <a:r>
              <a:rPr lang="en-US" altLang="zh-CN" dirty="0" smtClean="0"/>
              <a:t>min(height[rank[j]+1],height[rank[j]+2]..height[rank[k]]) </a:t>
            </a:r>
          </a:p>
          <a:p>
            <a:r>
              <a:rPr lang="zh-CN" altLang="en-US" dirty="0" smtClean="0"/>
              <a:t>这是一个非常有用的性质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可重叠最长重复子串</a:t>
            </a:r>
            <a:endParaRPr lang="zh-CN" altLang="en-US" dirty="0"/>
          </a:p>
        </p:txBody>
      </p:sp>
      <p:sp>
        <p:nvSpPr>
          <p:cNvPr id="3" name="内容占位符 2"/>
          <p:cNvSpPr>
            <a:spLocks noGrp="1"/>
          </p:cNvSpPr>
          <p:nvPr>
            <p:ph idx="1"/>
          </p:nvPr>
        </p:nvSpPr>
        <p:spPr/>
        <p:txBody>
          <a:bodyPr/>
          <a:lstStyle/>
          <a:p>
            <a:r>
              <a:rPr lang="zh-CN" altLang="en-US" dirty="0" smtClean="0"/>
              <a:t>给定一个字符串，求最长重复出现的子串，这两个子串可以重叠。 </a:t>
            </a:r>
          </a:p>
          <a:p>
            <a:r>
              <a:rPr lang="zh-CN" altLang="en-US" dirty="0" smtClean="0"/>
              <a:t>实际上求的就是</a:t>
            </a:r>
            <a:r>
              <a:rPr lang="en-US" altLang="zh-CN" dirty="0" smtClean="0"/>
              <a:t>height</a:t>
            </a:r>
            <a:r>
              <a:rPr lang="zh-CN" altLang="en-US" dirty="0" smtClean="0"/>
              <a:t>数组最大值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[JSOI2007]</a:t>
            </a:r>
            <a:r>
              <a:rPr lang="zh-CN" altLang="en-US" dirty="0" smtClean="0"/>
              <a:t>字符加密</a:t>
            </a:r>
            <a:r>
              <a:rPr lang="en-US" altLang="zh-CN" dirty="0" smtClean="0"/>
              <a:t>Cipher</a:t>
            </a:r>
            <a:endParaRPr lang="zh-CN" altLang="en-US" dirty="0"/>
          </a:p>
        </p:txBody>
      </p:sp>
      <p:sp>
        <p:nvSpPr>
          <p:cNvPr id="3" name="内容占位符 2"/>
          <p:cNvSpPr>
            <a:spLocks noGrp="1"/>
          </p:cNvSpPr>
          <p:nvPr>
            <p:ph idx="1"/>
          </p:nvPr>
        </p:nvSpPr>
        <p:spPr/>
        <p:txBody>
          <a:bodyPr>
            <a:normAutofit/>
          </a:bodyPr>
          <a:lstStyle/>
          <a:p>
            <a:r>
              <a:rPr lang="zh-CN" altLang="en-US" dirty="0" smtClean="0"/>
              <a:t>给出一种加密方式，指的是对于一个字符串，把他变成一个圆环 </a:t>
            </a:r>
          </a:p>
          <a:p>
            <a:r>
              <a:rPr lang="zh-CN" altLang="en-US" dirty="0" smtClean="0"/>
              <a:t>然后以每个点为起点顺次读一圈，可以得到一个新的字符串 </a:t>
            </a:r>
          </a:p>
          <a:p>
            <a:r>
              <a:rPr lang="zh-CN" altLang="en-US" dirty="0" smtClean="0"/>
              <a:t>把这些字符串按照字典序由小到大排序，把每行最后一个字符留下，作为加密后的字符串 </a:t>
            </a:r>
          </a:p>
          <a:p>
            <a:r>
              <a:rPr lang="zh-CN" altLang="en-US" dirty="0" smtClean="0"/>
              <a:t>例如</a:t>
            </a:r>
            <a:r>
              <a:rPr lang="en-US" altLang="zh-CN" dirty="0" smtClean="0"/>
              <a:t>JSOI07</a:t>
            </a:r>
            <a:r>
              <a:rPr lang="zh-CN" altLang="en-US" dirty="0" smtClean="0"/>
              <a:t>加密后变为</a:t>
            </a:r>
            <a:r>
              <a:rPr lang="en-US" altLang="zh-CN" dirty="0" smtClean="0"/>
              <a:t>I0O7SJ </a:t>
            </a:r>
          </a:p>
          <a:p>
            <a:r>
              <a:rPr lang="zh-CN" altLang="en-US" dirty="0" smtClean="0"/>
              <a:t>现在给出这个字符串，求加密之后的字符串 </a:t>
            </a:r>
          </a:p>
          <a:p>
            <a:r>
              <a:rPr lang="zh-CN" altLang="en-US" dirty="0" smtClean="0"/>
              <a:t>字符串的长度不超过</a:t>
            </a:r>
            <a:r>
              <a:rPr lang="en-US" altLang="zh-CN" dirty="0" smtClean="0"/>
              <a:t>100000 </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[Ahoi2013]</a:t>
            </a:r>
            <a:r>
              <a:rPr lang="zh-CN" altLang="en-US" dirty="0" smtClean="0"/>
              <a:t>差异</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r>
              <a:rPr lang="en-US" altLang="zh-CN" dirty="0" smtClean="0"/>
              <a:t>N&lt;=100000</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83895" y="1650683"/>
            <a:ext cx="9891466" cy="24793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如何比较两个字符串的哈希值</a:t>
            </a:r>
            <a:endParaRPr lang="zh-CN" altLang="en-US" dirty="0"/>
          </a:p>
        </p:txBody>
      </p:sp>
      <p:sp>
        <p:nvSpPr>
          <p:cNvPr id="3" name="内容占位符 2"/>
          <p:cNvSpPr>
            <a:spLocks noGrp="1"/>
          </p:cNvSpPr>
          <p:nvPr>
            <p:ph idx="1"/>
          </p:nvPr>
        </p:nvSpPr>
        <p:spPr/>
        <p:txBody>
          <a:bodyPr/>
          <a:lstStyle/>
          <a:p>
            <a:r>
              <a:rPr lang="zh-CN" altLang="en-US" dirty="0" smtClean="0"/>
              <a:t>使得两个字符串的最高位的次数相等就能进行比较了</a:t>
            </a:r>
            <a:endParaRPr lang="en-US" altLang="zh-CN" dirty="0" smtClean="0"/>
          </a:p>
          <a:p>
            <a:r>
              <a:rPr lang="zh-CN" altLang="en-US" dirty="0" smtClean="0"/>
              <a:t>也就是高位次数低的字符串乘他们之间次数的差就好了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[Tjoi2013]</a:t>
            </a:r>
            <a:r>
              <a:rPr lang="zh-CN" altLang="en-US" dirty="0" smtClean="0"/>
              <a:t>单词 </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某人读论文，一篇论文是由许多单词组成。但他发现一个单词会在论文中出现很多次，现在想知道每个单词分别在论文中出现多少次。 </a:t>
            </a:r>
          </a:p>
          <a:p>
            <a:r>
              <a:rPr lang="zh-CN" altLang="en-US" dirty="0" smtClean="0"/>
              <a:t>例如单词为</a:t>
            </a:r>
            <a:r>
              <a:rPr lang="en-US" altLang="zh-CN" dirty="0" err="1" smtClean="0"/>
              <a:t>a,aa,aaa</a:t>
            </a:r>
            <a:r>
              <a:rPr lang="en-US" altLang="zh-CN" dirty="0" smtClean="0"/>
              <a:t> </a:t>
            </a:r>
          </a:p>
          <a:p>
            <a:r>
              <a:rPr lang="zh-CN" altLang="en-US" dirty="0" smtClean="0"/>
              <a:t>则文章为</a:t>
            </a:r>
            <a:r>
              <a:rPr lang="en-US" altLang="zh-CN" dirty="0" err="1" smtClean="0"/>
              <a:t>a#aa#aaa</a:t>
            </a:r>
            <a:r>
              <a:rPr lang="en-US" altLang="zh-CN" dirty="0" smtClean="0"/>
              <a:t> </a:t>
            </a:r>
          </a:p>
          <a:p>
            <a:r>
              <a:rPr lang="en-US" altLang="zh-CN" dirty="0" smtClean="0"/>
              <a:t>a</a:t>
            </a:r>
            <a:r>
              <a:rPr lang="zh-CN" altLang="en-US" dirty="0" smtClean="0"/>
              <a:t>出现</a:t>
            </a:r>
            <a:r>
              <a:rPr lang="en-US" altLang="zh-CN" dirty="0" smtClean="0"/>
              <a:t>6</a:t>
            </a:r>
            <a:r>
              <a:rPr lang="zh-CN" altLang="en-US" dirty="0" smtClean="0"/>
              <a:t>次，</a:t>
            </a:r>
            <a:r>
              <a:rPr lang="en-US" altLang="zh-CN" dirty="0" err="1" smtClean="0"/>
              <a:t>aa</a:t>
            </a:r>
            <a:r>
              <a:rPr lang="zh-CN" altLang="en-US" dirty="0" smtClean="0"/>
              <a:t>出现</a:t>
            </a:r>
            <a:r>
              <a:rPr lang="en-US" altLang="zh-CN" dirty="0" smtClean="0"/>
              <a:t>3</a:t>
            </a:r>
            <a:r>
              <a:rPr lang="zh-CN" altLang="en-US" dirty="0" smtClean="0"/>
              <a:t>次</a:t>
            </a:r>
            <a:r>
              <a:rPr lang="en-US" altLang="zh-CN" dirty="0" smtClean="0"/>
              <a:t>,</a:t>
            </a:r>
            <a:r>
              <a:rPr lang="en-US" altLang="zh-CN" dirty="0" err="1" smtClean="0"/>
              <a:t>aaa</a:t>
            </a:r>
            <a:r>
              <a:rPr lang="zh-CN" altLang="en-US" dirty="0" smtClean="0"/>
              <a:t>出现</a:t>
            </a:r>
            <a:r>
              <a:rPr lang="en-US" altLang="zh-CN" dirty="0" smtClean="0"/>
              <a:t>1</a:t>
            </a:r>
            <a:r>
              <a:rPr lang="zh-CN" altLang="en-US" dirty="0" smtClean="0"/>
              <a:t>次 </a:t>
            </a:r>
          </a:p>
          <a:p>
            <a:r>
              <a:rPr lang="en-US" altLang="zh-CN" dirty="0" smtClean="0"/>
              <a:t>N&lt;=200,</a:t>
            </a:r>
            <a:r>
              <a:rPr lang="zh-CN" altLang="en-US" dirty="0" smtClean="0"/>
              <a:t>单词总长度不超过</a:t>
            </a:r>
            <a:r>
              <a:rPr lang="en-US" altLang="zh-CN" dirty="0" smtClean="0"/>
              <a:t>10^6 </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dirty="0" smtClean="0"/>
              <a:t>[2010Beijing </a:t>
            </a:r>
            <a:r>
              <a:rPr lang="en-US" altLang="zh-CN" dirty="0" err="1" smtClean="0"/>
              <a:t>Wc</a:t>
            </a:r>
            <a:r>
              <a:rPr lang="en-US" altLang="zh-CN" dirty="0" smtClean="0"/>
              <a:t>]</a:t>
            </a:r>
            <a:r>
              <a:rPr lang="zh-CN" altLang="en-US" dirty="0" smtClean="0"/>
              <a:t>外星联络 </a:t>
            </a:r>
            <a:br>
              <a:rPr lang="zh-CN" altLang="en-US" dirty="0" smtClean="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小 </a:t>
            </a:r>
            <a:r>
              <a:rPr lang="en-US" altLang="zh-CN" dirty="0" smtClean="0"/>
              <a:t>P </a:t>
            </a:r>
            <a:r>
              <a:rPr lang="zh-CN" altLang="en-US" dirty="0" smtClean="0"/>
              <a:t>在看过电影</a:t>
            </a:r>
            <a:r>
              <a:rPr lang="en-US" altLang="zh-CN" dirty="0" smtClean="0"/>
              <a:t>《</a:t>
            </a:r>
            <a:r>
              <a:rPr lang="zh-CN" altLang="en-US" dirty="0" smtClean="0"/>
              <a:t>超时空接触</a:t>
            </a:r>
            <a:r>
              <a:rPr lang="en-US" altLang="zh-CN" dirty="0" smtClean="0"/>
              <a:t>》(Contact)</a:t>
            </a:r>
            <a:r>
              <a:rPr lang="zh-CN" altLang="en-US" dirty="0" smtClean="0"/>
              <a:t>之后被深深的打动，决心致力于寻找外星人的事业。于是，他每天晚上都爬在屋顶上试图用自己的收音机收听外星人发来的信息。虽然他收听到的仅仅是一些噪声，但是他还是按照这些噪声的高低电平将接收到的信号改写为由 </a:t>
            </a:r>
            <a:r>
              <a:rPr lang="en-US" altLang="zh-CN" dirty="0" smtClean="0"/>
              <a:t>0 </a:t>
            </a:r>
            <a:r>
              <a:rPr lang="zh-CN" altLang="en-US" dirty="0" smtClean="0"/>
              <a:t>和 </a:t>
            </a:r>
            <a:r>
              <a:rPr lang="en-US" altLang="zh-CN" dirty="0" smtClean="0"/>
              <a:t>1 </a:t>
            </a:r>
            <a:r>
              <a:rPr lang="zh-CN" altLang="en-US" dirty="0" smtClean="0"/>
              <a:t>构成的串， 并坚信外星人的信息就隐藏在其中。他认为，外星人发来的信息一定会在他接受到的 </a:t>
            </a:r>
            <a:r>
              <a:rPr lang="en-US" altLang="zh-CN" dirty="0" smtClean="0"/>
              <a:t>01 </a:t>
            </a:r>
            <a:r>
              <a:rPr lang="zh-CN" altLang="en-US" dirty="0" smtClean="0"/>
              <a:t>串中重复出现，所以他希望找到他接受到的 </a:t>
            </a:r>
            <a:r>
              <a:rPr lang="en-US" altLang="zh-CN" dirty="0" smtClean="0"/>
              <a:t>01 </a:t>
            </a:r>
            <a:r>
              <a:rPr lang="zh-CN" altLang="en-US" dirty="0" smtClean="0"/>
              <a:t>串中所有重复出现次数大于 </a:t>
            </a:r>
            <a:r>
              <a:rPr lang="en-US" altLang="zh-CN" dirty="0" smtClean="0"/>
              <a:t>1 </a:t>
            </a:r>
            <a:r>
              <a:rPr lang="zh-CN" altLang="en-US" dirty="0" smtClean="0"/>
              <a:t>的子串。但是他收到的信号串实在是太长了</a:t>
            </a:r>
            <a:r>
              <a:rPr lang="en-US" altLang="zh-CN" dirty="0" smtClean="0"/>
              <a:t>(N&lt;=3000)</a:t>
            </a:r>
            <a:r>
              <a:rPr lang="zh-CN" altLang="en-US" dirty="0" smtClean="0"/>
              <a:t>，于是，他希望你能编一个程序来帮助他。 </a:t>
            </a:r>
          </a:p>
          <a:p>
            <a:r>
              <a:rPr lang="zh-CN" altLang="en-US" dirty="0" smtClean="0"/>
              <a:t>题目要求按照字符串字典序顺序输出出现次数 </a:t>
            </a:r>
          </a:p>
          <a:p>
            <a:r>
              <a:rPr lang="en-US" altLang="zh-CN" dirty="0" smtClean="0"/>
              <a:t>7 </a:t>
            </a:r>
          </a:p>
          <a:p>
            <a:pPr>
              <a:buNone/>
            </a:pPr>
            <a:r>
              <a:rPr lang="en-US" altLang="zh-CN" dirty="0" smtClean="0"/>
              <a:t>	1010101 </a:t>
            </a:r>
          </a:p>
          <a:p>
            <a:r>
              <a:rPr lang="en-US" altLang="zh-CN" dirty="0" smtClean="0"/>
              <a:t>3 3 2 2 4 3 3 2 2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BZOJ1054</a:t>
            </a:r>
            <a:endParaRPr lang="zh-CN" altLang="en-US" dirty="0"/>
          </a:p>
        </p:txBody>
      </p:sp>
      <p:sp>
        <p:nvSpPr>
          <p:cNvPr id="3" name="内容占位符 2"/>
          <p:cNvSpPr>
            <a:spLocks noGrp="1"/>
          </p:cNvSpPr>
          <p:nvPr>
            <p:ph idx="1"/>
          </p:nvPr>
        </p:nvSpPr>
        <p:spPr/>
        <p:txBody>
          <a:bodyPr/>
          <a:lstStyle/>
          <a:p>
            <a:r>
              <a:rPr lang="zh-CN" altLang="en-US" dirty="0" smtClean="0"/>
              <a:t>在一个</a:t>
            </a:r>
            <a:r>
              <a:rPr lang="en-US" altLang="zh-CN" dirty="0" smtClean="0"/>
              <a:t>4*4</a:t>
            </a:r>
            <a:r>
              <a:rPr lang="zh-CN" altLang="en-US" dirty="0" smtClean="0"/>
              <a:t>的方框内摆放了若干个相同的玩具，某人想将这些玩具重新摆放成为他心中理想的状态，规定移动时只能将玩具向上下左右四个方向移动，并且移动的位置不能有玩具，请你用最少的移动次数将初始的玩具状态移动到某人心中的目标状态。</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smtClean="0"/>
              <a:t>Input</a:t>
            </a:r>
          </a:p>
          <a:p>
            <a:r>
              <a:rPr lang="zh-CN" altLang="en-US" dirty="0" smtClean="0"/>
              <a:t>前</a:t>
            </a:r>
            <a:r>
              <a:rPr lang="en-US" altLang="zh-CN" dirty="0" smtClean="0"/>
              <a:t>4</a:t>
            </a:r>
            <a:r>
              <a:rPr lang="zh-CN" altLang="en-US" dirty="0" smtClean="0"/>
              <a:t>行表示玩具的初始状态，每行</a:t>
            </a:r>
            <a:r>
              <a:rPr lang="en-US" altLang="zh-CN" dirty="0" smtClean="0"/>
              <a:t>4</a:t>
            </a:r>
            <a:r>
              <a:rPr lang="zh-CN" altLang="en-US" dirty="0" smtClean="0"/>
              <a:t>个数字</a:t>
            </a:r>
            <a:r>
              <a:rPr lang="en-US" altLang="zh-CN" dirty="0" smtClean="0"/>
              <a:t>1</a:t>
            </a:r>
            <a:r>
              <a:rPr lang="zh-CN" altLang="en-US" dirty="0" smtClean="0"/>
              <a:t>或</a:t>
            </a:r>
            <a:r>
              <a:rPr lang="en-US" altLang="zh-CN" dirty="0" smtClean="0"/>
              <a:t>0</a:t>
            </a:r>
            <a:r>
              <a:rPr lang="zh-CN" altLang="en-US" dirty="0" smtClean="0"/>
              <a:t>，</a:t>
            </a:r>
            <a:r>
              <a:rPr lang="en-US" altLang="zh-CN" dirty="0" smtClean="0"/>
              <a:t>1</a:t>
            </a:r>
            <a:r>
              <a:rPr lang="zh-CN" altLang="en-US" dirty="0" smtClean="0"/>
              <a:t>表示方格中放置了玩具，</a:t>
            </a:r>
            <a:r>
              <a:rPr lang="en-US" altLang="zh-CN" dirty="0" smtClean="0"/>
              <a:t>0</a:t>
            </a:r>
            <a:r>
              <a:rPr lang="zh-CN" altLang="en-US" dirty="0" smtClean="0"/>
              <a:t>表示没有放置玩具。接着是一个空行。接下来</a:t>
            </a:r>
            <a:r>
              <a:rPr lang="en-US" altLang="zh-CN" dirty="0" smtClean="0"/>
              <a:t>4</a:t>
            </a:r>
            <a:r>
              <a:rPr lang="zh-CN" altLang="en-US" dirty="0" smtClean="0"/>
              <a:t>行表示玩具的目标状态，每行</a:t>
            </a:r>
            <a:r>
              <a:rPr lang="en-US" altLang="zh-CN" dirty="0" smtClean="0"/>
              <a:t>4</a:t>
            </a:r>
            <a:r>
              <a:rPr lang="zh-CN" altLang="en-US" dirty="0" smtClean="0"/>
              <a:t>个数字</a:t>
            </a:r>
            <a:r>
              <a:rPr lang="en-US" altLang="zh-CN" dirty="0" smtClean="0"/>
              <a:t>1</a:t>
            </a:r>
            <a:r>
              <a:rPr lang="zh-CN" altLang="en-US" dirty="0" smtClean="0"/>
              <a:t>或</a:t>
            </a:r>
            <a:r>
              <a:rPr lang="en-US" altLang="zh-CN" dirty="0" smtClean="0"/>
              <a:t>0</a:t>
            </a:r>
            <a:r>
              <a:rPr lang="zh-CN" altLang="en-US" dirty="0" smtClean="0"/>
              <a:t>，意义同上。</a:t>
            </a:r>
          </a:p>
          <a:p>
            <a:r>
              <a:rPr lang="en-US" altLang="zh-CN" b="1" dirty="0" smtClean="0"/>
              <a:t>Output</a:t>
            </a:r>
          </a:p>
          <a:p>
            <a:r>
              <a:rPr lang="zh-CN" altLang="en-US" dirty="0" smtClean="0"/>
              <a:t>一个整数，所需要的最少移动次数。</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rPr>
              <a:t>「</a:t>
            </a:r>
            <a:r>
              <a:rPr lang="en-US" altLang="zh-CN" b="1" dirty="0" smtClean="0">
                <a:effectLst/>
              </a:rPr>
              <a:t>CODEVS3013</a:t>
            </a:r>
            <a:r>
              <a:rPr lang="zh-CN" altLang="en-US" b="1" dirty="0" smtClean="0">
                <a:effectLst/>
              </a:rPr>
              <a:t>」单词背诵</a:t>
            </a:r>
            <a:endParaRPr lang="zh-CN" altLang="en-US" b="1" dirty="0">
              <a:effectLst/>
            </a:endParaRPr>
          </a:p>
        </p:txBody>
      </p:sp>
      <p:sp>
        <p:nvSpPr>
          <p:cNvPr id="3" name="内容占位符 2"/>
          <p:cNvSpPr>
            <a:spLocks noGrp="1"/>
          </p:cNvSpPr>
          <p:nvPr>
            <p:ph idx="1"/>
          </p:nvPr>
        </p:nvSpPr>
        <p:spPr/>
        <p:txBody>
          <a:bodyPr/>
          <a:lstStyle/>
          <a:p>
            <a:r>
              <a:rPr lang="zh-CN" altLang="en-US" dirty="0" smtClean="0"/>
              <a:t>灵梦有</a:t>
            </a:r>
            <a:r>
              <a:rPr lang="en-US" altLang="zh-CN" dirty="0" smtClean="0"/>
              <a:t>n</a:t>
            </a:r>
            <a:r>
              <a:rPr lang="zh-CN" altLang="en-US" dirty="0" smtClean="0"/>
              <a:t>个单词想要背，但她想通过一篇文章中的一段来记住这些单词。</a:t>
            </a:r>
          </a:p>
          <a:p>
            <a:r>
              <a:rPr lang="zh-CN" altLang="en-US" dirty="0" smtClean="0"/>
              <a:t>文章由</a:t>
            </a:r>
            <a:r>
              <a:rPr lang="en-US" altLang="zh-CN" dirty="0" smtClean="0"/>
              <a:t>m</a:t>
            </a:r>
            <a:r>
              <a:rPr lang="zh-CN" altLang="en-US" dirty="0" smtClean="0"/>
              <a:t>个单词构成，她想在文章中找出连续的一段，其中包含最多的她想要背的单词（重复的只算一个）。并且在背诵的单词量尽量多的情况下，还要使选出的文章段落尽量短，这样她就可以用尽量短的时间学习尽可能多的单词了。</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dirty="0" smtClean="0"/>
              <a:t>输入描述 </a:t>
            </a:r>
            <a:r>
              <a:rPr lang="en-US" altLang="zh-CN" b="1" dirty="0" smtClean="0"/>
              <a:t>Input Description</a:t>
            </a:r>
          </a:p>
          <a:p>
            <a:r>
              <a:rPr lang="zh-CN" altLang="en-US" dirty="0" smtClean="0"/>
              <a:t>第</a:t>
            </a:r>
            <a:r>
              <a:rPr lang="en-US" altLang="zh-CN" dirty="0" smtClean="0"/>
              <a:t>1</a:t>
            </a:r>
            <a:r>
              <a:rPr lang="zh-CN" altLang="en-US" dirty="0" smtClean="0"/>
              <a:t>行一个数</a:t>
            </a:r>
            <a:r>
              <a:rPr lang="en-US" altLang="zh-CN" dirty="0" smtClean="0"/>
              <a:t>n</a:t>
            </a:r>
            <a:r>
              <a:rPr lang="zh-CN" altLang="en-US" dirty="0" smtClean="0"/>
              <a:t>，</a:t>
            </a:r>
          </a:p>
          <a:p>
            <a:r>
              <a:rPr lang="zh-CN" altLang="en-US" dirty="0" smtClean="0"/>
              <a:t>接下来</a:t>
            </a:r>
            <a:r>
              <a:rPr lang="en-US" altLang="zh-CN" dirty="0" smtClean="0"/>
              <a:t>n</a:t>
            </a:r>
            <a:r>
              <a:rPr lang="zh-CN" altLang="en-US" dirty="0" smtClean="0"/>
              <a:t>行每行是一个长度不超过</a:t>
            </a:r>
            <a:r>
              <a:rPr lang="en-US" altLang="zh-CN" dirty="0" smtClean="0"/>
              <a:t>10</a:t>
            </a:r>
            <a:r>
              <a:rPr lang="zh-CN" altLang="en-US" dirty="0" smtClean="0"/>
              <a:t>的字符串，表示一个要背的单词。</a:t>
            </a:r>
          </a:p>
          <a:p>
            <a:r>
              <a:rPr lang="zh-CN" altLang="en-US" dirty="0" smtClean="0"/>
              <a:t>接着是一个数</a:t>
            </a:r>
            <a:r>
              <a:rPr lang="en-US" altLang="zh-CN" dirty="0" smtClean="0"/>
              <a:t>m</a:t>
            </a:r>
            <a:r>
              <a:rPr lang="zh-CN" altLang="en-US" dirty="0" smtClean="0"/>
              <a:t>，</a:t>
            </a:r>
          </a:p>
          <a:p>
            <a:r>
              <a:rPr lang="zh-CN" altLang="en-US" dirty="0" smtClean="0"/>
              <a:t>然后是</a:t>
            </a:r>
            <a:r>
              <a:rPr lang="en-US" altLang="zh-CN" dirty="0" smtClean="0"/>
              <a:t>m</a:t>
            </a:r>
            <a:r>
              <a:rPr lang="zh-CN" altLang="en-US" dirty="0" smtClean="0"/>
              <a:t>行长度不超过</a:t>
            </a:r>
            <a:r>
              <a:rPr lang="en-US" altLang="zh-CN" dirty="0" smtClean="0"/>
              <a:t>10</a:t>
            </a:r>
            <a:r>
              <a:rPr lang="zh-CN" altLang="en-US" dirty="0" smtClean="0"/>
              <a:t>的字符串，每个表示文章中的一个单词。</a:t>
            </a:r>
          </a:p>
          <a:p>
            <a:r>
              <a:rPr lang="zh-CN" altLang="en-US" b="1" dirty="0" smtClean="0"/>
              <a:t>输出描述 </a:t>
            </a:r>
            <a:r>
              <a:rPr lang="en-US" altLang="zh-CN" b="1" dirty="0" smtClean="0"/>
              <a:t>Output Description</a:t>
            </a:r>
          </a:p>
          <a:p>
            <a:r>
              <a:rPr lang="zh-CN" altLang="en-US" dirty="0" smtClean="0"/>
              <a:t>输出文件共</a:t>
            </a:r>
            <a:r>
              <a:rPr lang="en-US" altLang="zh-CN" dirty="0" smtClean="0"/>
              <a:t>2</a:t>
            </a:r>
            <a:r>
              <a:rPr lang="zh-CN" altLang="en-US" dirty="0" smtClean="0"/>
              <a:t>行。第</a:t>
            </a:r>
            <a:r>
              <a:rPr lang="en-US" altLang="zh-CN" dirty="0" smtClean="0"/>
              <a:t>1</a:t>
            </a:r>
            <a:r>
              <a:rPr lang="zh-CN" altLang="en-US" dirty="0" smtClean="0"/>
              <a:t>行为文章中最多包含的要背的单词数，第</a:t>
            </a:r>
            <a:r>
              <a:rPr lang="en-US" altLang="zh-CN" dirty="0" smtClean="0"/>
              <a:t>2</a:t>
            </a:r>
            <a:r>
              <a:rPr lang="zh-CN" altLang="en-US" dirty="0" smtClean="0"/>
              <a:t>行表示在文章中包含最多要背单词的最短的连续段的长度。</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2235</TotalTime>
  <Words>2847</Words>
  <Application>Microsoft Office PowerPoint</Application>
  <PresentationFormat>宽屏</PresentationFormat>
  <Paragraphs>242</Paragraphs>
  <Slides>51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Franklin Gothic Book</vt:lpstr>
      <vt:lpstr>华文楷体</vt:lpstr>
      <vt:lpstr>隶书</vt:lpstr>
      <vt:lpstr>宋体</vt:lpstr>
      <vt:lpstr>Calibri</vt:lpstr>
      <vt:lpstr>Franklin Gothic Medium</vt:lpstr>
      <vt:lpstr>Wingdings 2</vt:lpstr>
      <vt:lpstr>跋涉</vt:lpstr>
      <vt:lpstr>简单的字符串算法</vt:lpstr>
      <vt:lpstr>字符串hash</vt:lpstr>
      <vt:lpstr>字符串的前缀和后缀</vt:lpstr>
      <vt:lpstr>求字符串所有前缀的哈希值</vt:lpstr>
      <vt:lpstr>如何比较两个字符串的哈希值</vt:lpstr>
      <vt:lpstr>BZOJ1054</vt:lpstr>
      <vt:lpstr>PowerPoint 演示文稿</vt:lpstr>
      <vt:lpstr>「CODEVS3013」单词背诵</vt:lpstr>
      <vt:lpstr>PowerPoint 演示文稿</vt:lpstr>
      <vt:lpstr>分析：</vt:lpstr>
      <vt:lpstr>BZOJ3555</vt:lpstr>
      <vt:lpstr>BZOJ3555</vt:lpstr>
      <vt:lpstr>PowerPoint 演示文稿</vt:lpstr>
      <vt:lpstr>BZOJ2795</vt:lpstr>
      <vt:lpstr>PowerPoint 演示文稿</vt:lpstr>
      <vt:lpstr>PowerPoint 演示文稿</vt:lpstr>
      <vt:lpstr>BZOJ4264</vt:lpstr>
      <vt:lpstr>NOI2011解方程</vt:lpstr>
      <vt:lpstr>PowerPoint 演示文稿</vt:lpstr>
      <vt:lpstr>BZOJ1567</vt:lpstr>
      <vt:lpstr>PowerPoint 演示文稿</vt:lpstr>
      <vt:lpstr>最长回文子串：</vt:lpstr>
      <vt:lpstr>暴力</vt:lpstr>
      <vt:lpstr>尝试优化暴力</vt:lpstr>
      <vt:lpstr>回文串长度是偶数怎么办？</vt:lpstr>
      <vt:lpstr>更优美的暴力</vt:lpstr>
      <vt:lpstr>Manacher算法</vt:lpstr>
      <vt:lpstr>考虑怎么快速求得这个p数组</vt:lpstr>
      <vt:lpstr>算法分析</vt:lpstr>
      <vt:lpstr>Manacher代码</vt:lpstr>
      <vt:lpstr> 最长双回文串 </vt:lpstr>
      <vt:lpstr>PowerPoint 演示文稿</vt:lpstr>
      <vt:lpstr>BZOJ2084</vt:lpstr>
      <vt:lpstr>PowerPoint 演示文稿</vt:lpstr>
      <vt:lpstr>后缀数组</vt:lpstr>
      <vt:lpstr>举个例子：AABAAAB </vt:lpstr>
      <vt:lpstr>如何求后缀数组</vt:lpstr>
      <vt:lpstr>倍增法求后缀数组</vt:lpstr>
      <vt:lpstr>PowerPoint 演示文稿</vt:lpstr>
      <vt:lpstr>基数排序</vt:lpstr>
      <vt:lpstr>基数排序</vt:lpstr>
      <vt:lpstr>算法复杂度</vt:lpstr>
      <vt:lpstr> height数组  </vt:lpstr>
      <vt:lpstr>举个例子：AABAAAB </vt:lpstr>
      <vt:lpstr>如何快速的求出height数组</vt:lpstr>
      <vt:lpstr>有了height数组能干什么？</vt:lpstr>
      <vt:lpstr>可重叠最长重复子串</vt:lpstr>
      <vt:lpstr> [JSOI2007]字符加密Cipher</vt:lpstr>
      <vt:lpstr> [Ahoi2013]差异</vt:lpstr>
      <vt:lpstr> [Tjoi2013]单词  </vt:lpstr>
      <vt:lpstr> [2010Beijing Wc]外星联络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可持久化数据结构</dc:title>
  <dc:creator>Windows 用户</dc:creator>
  <cp:lastModifiedBy>微软用户</cp:lastModifiedBy>
  <cp:revision>450</cp:revision>
  <dcterms:created xsi:type="dcterms:W3CDTF">2014-02-16T01:28:00Z</dcterms:created>
  <dcterms:modified xsi:type="dcterms:W3CDTF">2019-02-14T06:12:54Z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