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8" r:id="rId1"/>
  </p:sldMasterIdLst>
  <p:sldIdLst>
    <p:sldId id="256" r:id="rId2"/>
    <p:sldId id="258" r:id="rId3"/>
    <p:sldId id="259" r:id="rId4"/>
    <p:sldId id="267" r:id="rId5"/>
    <p:sldId id="260"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4433382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9/24/2020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20395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539849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586B75A-687E-405C-8A0B-8D00578BA2C3}" type="datetimeFigureOut">
              <a:rPr lang="en-US" smtClean="0"/>
              <a:pPr/>
              <a:t>9/24/2020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643153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91225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3300983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09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4182284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9/24/2020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56086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00410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9/24/2020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28618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9/24/2020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87284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9/24/2020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78832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586B75A-687E-405C-8A0B-8D00578BA2C3}" type="datetimeFigureOut">
              <a:rPr lang="en-US" smtClean="0"/>
              <a:pPr/>
              <a:t>9/24/2020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035107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586B75A-687E-405C-8A0B-8D00578BA2C3}" type="datetimeFigureOut">
              <a:rPr lang="en-US" smtClean="0"/>
              <a:pPr/>
              <a:t>9/24/2020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71358972"/>
      </p:ext>
    </p:extLst>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Lst>
  <p:hf sldNum="0" hdr="0" ftr="0" dt="0"/>
  <p:txStyles>
    <p:titleStyle>
      <a:lvl1pPr algn="l" defTabSz="457200" rtl="1" eaLnBrk="1" latinLnBrk="0" hangingPunct="1">
        <a:spcBef>
          <a:spcPct val="0"/>
        </a:spcBef>
        <a:buNone/>
        <a:defRPr sz="4000" b="1" kern="1200">
          <a:solidFill>
            <a:srgbClr val="FEFEFE"/>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76FC0-4737-4650-A801-39ED42FF1C9A}"/>
              </a:ext>
            </a:extLst>
          </p:cNvPr>
          <p:cNvSpPr>
            <a:spLocks noGrp="1"/>
          </p:cNvSpPr>
          <p:nvPr>
            <p:ph type="ctrTitle"/>
          </p:nvPr>
        </p:nvSpPr>
        <p:spPr>
          <a:xfrm>
            <a:off x="0" y="1212723"/>
            <a:ext cx="9134475" cy="2959227"/>
          </a:xfrm>
        </p:spPr>
        <p:txBody>
          <a:bodyPr>
            <a:normAutofit/>
          </a:bodyPr>
          <a:lstStyle/>
          <a:p>
            <a:pPr algn="ctr"/>
            <a:r>
              <a:rPr lang="en-US" sz="8000" dirty="0"/>
              <a:t>BGU Real estate</a:t>
            </a:r>
            <a:endParaRPr lang="he-IL" sz="8000" dirty="0"/>
          </a:p>
        </p:txBody>
      </p:sp>
    </p:spTree>
    <p:extLst>
      <p:ext uri="{BB962C8B-B14F-4D97-AF65-F5344CB8AC3E}">
        <p14:creationId xmlns:p14="http://schemas.microsoft.com/office/powerpoint/2010/main" val="368390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AA3E0-1C0A-41D3-A033-109B889EE4D0}"/>
              </a:ext>
            </a:extLst>
          </p:cNvPr>
          <p:cNvSpPr>
            <a:spLocks noGrp="1"/>
          </p:cNvSpPr>
          <p:nvPr>
            <p:ph type="ctrTitle"/>
          </p:nvPr>
        </p:nvSpPr>
        <p:spPr>
          <a:xfrm>
            <a:off x="0" y="3783461"/>
            <a:ext cx="12191999" cy="2959227"/>
          </a:xfrm>
        </p:spPr>
        <p:txBody>
          <a:bodyPr>
            <a:normAutofit/>
          </a:bodyPr>
          <a:lstStyle/>
          <a:p>
            <a:pPr algn="ctr"/>
            <a:r>
              <a:rPr lang="en-US" sz="4800" dirty="0"/>
              <a:t>Process Overview - Part 1</a:t>
            </a:r>
            <a:endParaRPr lang="he-IL" sz="4800" dirty="0"/>
          </a:p>
        </p:txBody>
      </p:sp>
      <p:sp>
        <p:nvSpPr>
          <p:cNvPr id="6" name="Title 1">
            <a:extLst>
              <a:ext uri="{FF2B5EF4-FFF2-40B4-BE49-F238E27FC236}">
                <a16:creationId xmlns:a16="http://schemas.microsoft.com/office/drawing/2014/main" id="{F0613D02-B6D5-488F-9660-E6279A856C42}"/>
              </a:ext>
            </a:extLst>
          </p:cNvPr>
          <p:cNvSpPr txBox="1">
            <a:spLocks/>
          </p:cNvSpPr>
          <p:nvPr/>
        </p:nvSpPr>
        <p:spPr>
          <a:xfrm>
            <a:off x="4611737" y="1413719"/>
            <a:ext cx="3676650" cy="908113"/>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a:solidFill>
                  <a:schemeClr val="tx1"/>
                </a:solidFill>
              </a:rPr>
              <a:t>  Feature </a:t>
            </a:r>
          </a:p>
          <a:p>
            <a:r>
              <a:rPr lang="en-US" sz="2400" dirty="0">
                <a:solidFill>
                  <a:schemeClr val="tx1"/>
                </a:solidFill>
              </a:rPr>
              <a:t>extraction</a:t>
            </a:r>
            <a:endParaRPr lang="he-IL" sz="2400" dirty="0">
              <a:solidFill>
                <a:schemeClr val="tx1"/>
              </a:solidFill>
            </a:endParaRPr>
          </a:p>
        </p:txBody>
      </p:sp>
      <p:sp>
        <p:nvSpPr>
          <p:cNvPr id="8" name="Title 1">
            <a:extLst>
              <a:ext uri="{FF2B5EF4-FFF2-40B4-BE49-F238E27FC236}">
                <a16:creationId xmlns:a16="http://schemas.microsoft.com/office/drawing/2014/main" id="{6D507FDD-6633-47CF-9B12-21B538A577AA}"/>
              </a:ext>
            </a:extLst>
          </p:cNvPr>
          <p:cNvSpPr txBox="1">
            <a:spLocks/>
          </p:cNvSpPr>
          <p:nvPr/>
        </p:nvSpPr>
        <p:spPr>
          <a:xfrm>
            <a:off x="410294" y="1748245"/>
            <a:ext cx="4148673" cy="1580499"/>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4800" dirty="0">
                <a:solidFill>
                  <a:schemeClr val="tx1"/>
                </a:solidFill>
              </a:rPr>
              <a:t>New</a:t>
            </a:r>
          </a:p>
          <a:p>
            <a:r>
              <a:rPr lang="en-US" sz="4800" dirty="0">
                <a:solidFill>
                  <a:schemeClr val="tx1"/>
                </a:solidFill>
              </a:rPr>
              <a:t>asset</a:t>
            </a:r>
            <a:endParaRPr lang="he-IL" sz="4800" dirty="0">
              <a:solidFill>
                <a:schemeClr val="tx1"/>
              </a:solidFill>
            </a:endParaRPr>
          </a:p>
        </p:txBody>
      </p:sp>
      <p:cxnSp>
        <p:nvCxnSpPr>
          <p:cNvPr id="9" name="Straight Arrow Connector 8">
            <a:extLst>
              <a:ext uri="{FF2B5EF4-FFF2-40B4-BE49-F238E27FC236}">
                <a16:creationId xmlns:a16="http://schemas.microsoft.com/office/drawing/2014/main" id="{2411D8D9-B035-46B8-AF46-9E034D8E95C8}"/>
              </a:ext>
            </a:extLst>
          </p:cNvPr>
          <p:cNvCxnSpPr>
            <a:cxnSpLocks/>
          </p:cNvCxnSpPr>
          <p:nvPr/>
        </p:nvCxnSpPr>
        <p:spPr>
          <a:xfrm flipV="1">
            <a:off x="2223135" y="1579045"/>
            <a:ext cx="1171575" cy="66970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96430C6-8F32-4B42-875F-364A45C6B572}"/>
              </a:ext>
            </a:extLst>
          </p:cNvPr>
          <p:cNvCxnSpPr>
            <a:cxnSpLocks/>
          </p:cNvCxnSpPr>
          <p:nvPr/>
        </p:nvCxnSpPr>
        <p:spPr>
          <a:xfrm flipV="1">
            <a:off x="4814005" y="1362927"/>
            <a:ext cx="1276280"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1537A07-02A2-4335-8FB9-22ECB8C50A70}"/>
              </a:ext>
            </a:extLst>
          </p:cNvPr>
          <p:cNvCxnSpPr>
            <a:cxnSpLocks/>
          </p:cNvCxnSpPr>
          <p:nvPr/>
        </p:nvCxnSpPr>
        <p:spPr>
          <a:xfrm>
            <a:off x="2223134" y="3183622"/>
            <a:ext cx="1066167" cy="59983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67659E8C-776F-4EEA-B530-1E11D9FA7B9B}"/>
              </a:ext>
            </a:extLst>
          </p:cNvPr>
          <p:cNvSpPr txBox="1">
            <a:spLocks/>
          </p:cNvSpPr>
          <p:nvPr/>
        </p:nvSpPr>
        <p:spPr>
          <a:xfrm>
            <a:off x="3306206" y="3200172"/>
            <a:ext cx="3676650" cy="908113"/>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a:solidFill>
                  <a:schemeClr val="tx1"/>
                </a:solidFill>
              </a:rPr>
              <a:t>[X1, X2, … Xn]</a:t>
            </a:r>
            <a:endParaRPr lang="he-IL" sz="2400" dirty="0">
              <a:solidFill>
                <a:schemeClr val="tx1"/>
              </a:solidFill>
            </a:endParaRPr>
          </a:p>
        </p:txBody>
      </p:sp>
      <p:sp>
        <p:nvSpPr>
          <p:cNvPr id="13" name="Title 1">
            <a:extLst>
              <a:ext uri="{FF2B5EF4-FFF2-40B4-BE49-F238E27FC236}">
                <a16:creationId xmlns:a16="http://schemas.microsoft.com/office/drawing/2014/main" id="{8E756AA0-8E38-4C5B-BCA2-8CC587B2396D}"/>
              </a:ext>
            </a:extLst>
          </p:cNvPr>
          <p:cNvSpPr txBox="1">
            <a:spLocks/>
          </p:cNvSpPr>
          <p:nvPr/>
        </p:nvSpPr>
        <p:spPr>
          <a:xfrm rot="1809671">
            <a:off x="1934439" y="3593382"/>
            <a:ext cx="3676650" cy="908113"/>
          </a:xfrm>
          <a:prstGeom prst="rect">
            <a:avLst/>
          </a:prstGeom>
          <a:ln>
            <a:noFill/>
          </a:ln>
        </p:spPr>
        <p:txBody>
          <a:bodyPr vert="horz" lIns="91440" tIns="45720" rIns="91440" bIns="45720" rtlCol="0" anchor="b">
            <a:normAutofit fontScale="92500" lnSpcReduction="10000"/>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a:t>  Meta </a:t>
            </a:r>
          </a:p>
          <a:p>
            <a:endParaRPr lang="en-US" sz="2400" dirty="0"/>
          </a:p>
          <a:p>
            <a:r>
              <a:rPr lang="en-US" sz="2400" dirty="0"/>
              <a:t>features</a:t>
            </a:r>
            <a:endParaRPr lang="he-IL" sz="2400" dirty="0"/>
          </a:p>
        </p:txBody>
      </p:sp>
      <p:sp>
        <p:nvSpPr>
          <p:cNvPr id="14" name="Title 1">
            <a:extLst>
              <a:ext uri="{FF2B5EF4-FFF2-40B4-BE49-F238E27FC236}">
                <a16:creationId xmlns:a16="http://schemas.microsoft.com/office/drawing/2014/main" id="{E6F59027-0309-4CCB-870B-180559158E86}"/>
              </a:ext>
            </a:extLst>
          </p:cNvPr>
          <p:cNvSpPr txBox="1">
            <a:spLocks/>
          </p:cNvSpPr>
          <p:nvPr/>
        </p:nvSpPr>
        <p:spPr>
          <a:xfrm rot="19745550">
            <a:off x="2092268" y="821881"/>
            <a:ext cx="3676650" cy="908113"/>
          </a:xfrm>
          <a:prstGeom prst="rect">
            <a:avLst/>
          </a:prstGeom>
          <a:ln>
            <a:noFill/>
          </a:ln>
        </p:spPr>
        <p:txBody>
          <a:bodyPr vert="horz" lIns="91440" tIns="45720" rIns="91440" bIns="45720" rtlCol="0" anchor="b">
            <a:normAutofit fontScale="92500" lnSpcReduction="10000"/>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a:t>Asset</a:t>
            </a:r>
          </a:p>
          <a:p>
            <a:endParaRPr lang="en-US" sz="2400" dirty="0"/>
          </a:p>
          <a:p>
            <a:r>
              <a:rPr lang="en-US" sz="2400" dirty="0"/>
              <a:t>image</a:t>
            </a:r>
            <a:endParaRPr lang="he-IL" sz="2400" dirty="0"/>
          </a:p>
        </p:txBody>
      </p:sp>
      <p:sp>
        <p:nvSpPr>
          <p:cNvPr id="15" name="Title 1">
            <a:extLst>
              <a:ext uri="{FF2B5EF4-FFF2-40B4-BE49-F238E27FC236}">
                <a16:creationId xmlns:a16="http://schemas.microsoft.com/office/drawing/2014/main" id="{76E8C541-8415-48CD-A793-7533A913F39A}"/>
              </a:ext>
            </a:extLst>
          </p:cNvPr>
          <p:cNvSpPr txBox="1">
            <a:spLocks/>
          </p:cNvSpPr>
          <p:nvPr/>
        </p:nvSpPr>
        <p:spPr>
          <a:xfrm>
            <a:off x="6191006" y="643185"/>
            <a:ext cx="3676650" cy="908113"/>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a:solidFill>
                  <a:schemeClr val="tx1"/>
                </a:solidFill>
              </a:rPr>
              <a:t>[X1, X2, … , </a:t>
            </a:r>
            <a:r>
              <a:rPr lang="en-US" sz="2400" dirty="0" err="1">
                <a:solidFill>
                  <a:schemeClr val="tx1"/>
                </a:solidFill>
              </a:rPr>
              <a:t>Xm</a:t>
            </a:r>
            <a:r>
              <a:rPr lang="en-US" sz="2400" dirty="0">
                <a:solidFill>
                  <a:schemeClr val="tx1"/>
                </a:solidFill>
              </a:rPr>
              <a:t>]</a:t>
            </a:r>
            <a:endParaRPr lang="he-IL" sz="2400" dirty="0">
              <a:solidFill>
                <a:schemeClr val="tx1"/>
              </a:solidFill>
            </a:endParaRPr>
          </a:p>
        </p:txBody>
      </p:sp>
      <p:cxnSp>
        <p:nvCxnSpPr>
          <p:cNvPr id="16" name="Straight Connector 15">
            <a:extLst>
              <a:ext uri="{FF2B5EF4-FFF2-40B4-BE49-F238E27FC236}">
                <a16:creationId xmlns:a16="http://schemas.microsoft.com/office/drawing/2014/main" id="{0DA3ECBE-D03C-44E9-8692-9E16FF13DE53}"/>
              </a:ext>
            </a:extLst>
          </p:cNvPr>
          <p:cNvCxnSpPr>
            <a:cxnSpLocks/>
          </p:cNvCxnSpPr>
          <p:nvPr/>
        </p:nvCxnSpPr>
        <p:spPr>
          <a:xfrm>
            <a:off x="5302609" y="3902730"/>
            <a:ext cx="191162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C481D17-DF60-4A7E-B68C-C839026892D7}"/>
              </a:ext>
            </a:extLst>
          </p:cNvPr>
          <p:cNvCxnSpPr>
            <a:cxnSpLocks/>
          </p:cNvCxnSpPr>
          <p:nvPr/>
        </p:nvCxnSpPr>
        <p:spPr>
          <a:xfrm flipV="1">
            <a:off x="7213831" y="1699556"/>
            <a:ext cx="0" cy="220317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91D6171-3F39-4E81-B22D-F54A1025C05E}"/>
              </a:ext>
            </a:extLst>
          </p:cNvPr>
          <p:cNvCxnSpPr>
            <a:cxnSpLocks/>
          </p:cNvCxnSpPr>
          <p:nvPr/>
        </p:nvCxnSpPr>
        <p:spPr>
          <a:xfrm>
            <a:off x="7213831" y="2813145"/>
            <a:ext cx="2132418" cy="1141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335899C5-7EBB-42C7-91DC-A0AE5E15724B}"/>
              </a:ext>
            </a:extLst>
          </p:cNvPr>
          <p:cNvSpPr txBox="1">
            <a:spLocks/>
          </p:cNvSpPr>
          <p:nvPr/>
        </p:nvSpPr>
        <p:spPr>
          <a:xfrm>
            <a:off x="7159023" y="1830899"/>
            <a:ext cx="3676650" cy="908113"/>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a:solidFill>
                  <a:schemeClr val="tx1"/>
                </a:solidFill>
              </a:rPr>
              <a:t> Concatenate</a:t>
            </a:r>
            <a:endParaRPr lang="he-IL" sz="2400" dirty="0">
              <a:solidFill>
                <a:schemeClr val="tx1"/>
              </a:solidFill>
            </a:endParaRPr>
          </a:p>
        </p:txBody>
      </p:sp>
      <p:sp>
        <p:nvSpPr>
          <p:cNvPr id="20" name="Title 1">
            <a:extLst>
              <a:ext uri="{FF2B5EF4-FFF2-40B4-BE49-F238E27FC236}">
                <a16:creationId xmlns:a16="http://schemas.microsoft.com/office/drawing/2014/main" id="{1A39A67B-4F45-45D3-94F7-81C2F9EC35EA}"/>
              </a:ext>
            </a:extLst>
          </p:cNvPr>
          <p:cNvSpPr txBox="1">
            <a:spLocks/>
          </p:cNvSpPr>
          <p:nvPr/>
        </p:nvSpPr>
        <p:spPr>
          <a:xfrm>
            <a:off x="9346249" y="2166426"/>
            <a:ext cx="3676650" cy="908113"/>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a:t>[X1, X2, … , X(</a:t>
            </a:r>
            <a:r>
              <a:rPr lang="en-US" sz="2400" dirty="0" err="1"/>
              <a:t>m+n</a:t>
            </a:r>
            <a:r>
              <a:rPr lang="en-US" sz="2400" dirty="0"/>
              <a:t>)]</a:t>
            </a:r>
            <a:endParaRPr lang="he-IL" sz="2400" dirty="0"/>
          </a:p>
        </p:txBody>
      </p:sp>
      <p:pic>
        <p:nvPicPr>
          <p:cNvPr id="25" name="Picture 24">
            <a:extLst>
              <a:ext uri="{FF2B5EF4-FFF2-40B4-BE49-F238E27FC236}">
                <a16:creationId xmlns:a16="http://schemas.microsoft.com/office/drawing/2014/main" id="{654A29A9-ED44-49E8-B649-FE87EFED5A8D}"/>
              </a:ext>
            </a:extLst>
          </p:cNvPr>
          <p:cNvPicPr>
            <a:picLocks noChangeAspect="1"/>
          </p:cNvPicPr>
          <p:nvPr/>
        </p:nvPicPr>
        <p:blipFill>
          <a:blip r:embed="rId2"/>
          <a:stretch>
            <a:fillRect/>
          </a:stretch>
        </p:blipFill>
        <p:spPr>
          <a:xfrm>
            <a:off x="3446948" y="309425"/>
            <a:ext cx="1266336" cy="1224755"/>
          </a:xfrm>
          <a:prstGeom prst="rect">
            <a:avLst/>
          </a:prstGeom>
        </p:spPr>
      </p:pic>
    </p:spTree>
    <p:extLst>
      <p:ext uri="{BB962C8B-B14F-4D97-AF65-F5344CB8AC3E}">
        <p14:creationId xmlns:p14="http://schemas.microsoft.com/office/powerpoint/2010/main" val="2866634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AA3E0-1C0A-41D3-A033-109B889EE4D0}"/>
              </a:ext>
            </a:extLst>
          </p:cNvPr>
          <p:cNvSpPr>
            <a:spLocks noGrp="1"/>
          </p:cNvSpPr>
          <p:nvPr>
            <p:ph type="ctrTitle"/>
          </p:nvPr>
        </p:nvSpPr>
        <p:spPr>
          <a:xfrm>
            <a:off x="1" y="3783461"/>
            <a:ext cx="12192000" cy="2959227"/>
          </a:xfrm>
        </p:spPr>
        <p:txBody>
          <a:bodyPr>
            <a:normAutofit/>
          </a:bodyPr>
          <a:lstStyle/>
          <a:p>
            <a:pPr algn="ctr"/>
            <a:r>
              <a:rPr lang="en-US" sz="4800" dirty="0"/>
              <a:t>Process Overview - Part 2</a:t>
            </a:r>
            <a:endParaRPr lang="he-IL" sz="4800" dirty="0"/>
          </a:p>
        </p:txBody>
      </p:sp>
      <p:sp>
        <p:nvSpPr>
          <p:cNvPr id="20" name="Title 1">
            <a:extLst>
              <a:ext uri="{FF2B5EF4-FFF2-40B4-BE49-F238E27FC236}">
                <a16:creationId xmlns:a16="http://schemas.microsoft.com/office/drawing/2014/main" id="{1A39A67B-4F45-45D3-94F7-81C2F9EC35EA}"/>
              </a:ext>
            </a:extLst>
          </p:cNvPr>
          <p:cNvSpPr txBox="1">
            <a:spLocks/>
          </p:cNvSpPr>
          <p:nvPr/>
        </p:nvSpPr>
        <p:spPr>
          <a:xfrm>
            <a:off x="1003852" y="1974856"/>
            <a:ext cx="3676650" cy="908113"/>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a:t>[X1, X2, … , X(</a:t>
            </a:r>
            <a:r>
              <a:rPr lang="en-US" sz="2400" dirty="0" err="1"/>
              <a:t>m+n</a:t>
            </a:r>
            <a:r>
              <a:rPr lang="en-US" sz="2400" dirty="0"/>
              <a:t>)]</a:t>
            </a:r>
            <a:endParaRPr lang="he-IL" sz="2400" dirty="0"/>
          </a:p>
        </p:txBody>
      </p:sp>
      <p:cxnSp>
        <p:nvCxnSpPr>
          <p:cNvPr id="21" name="Straight Arrow Connector 20">
            <a:extLst>
              <a:ext uri="{FF2B5EF4-FFF2-40B4-BE49-F238E27FC236}">
                <a16:creationId xmlns:a16="http://schemas.microsoft.com/office/drawing/2014/main" id="{B28C98AB-AAFF-46CC-97E8-BCAED1460C5A}"/>
              </a:ext>
            </a:extLst>
          </p:cNvPr>
          <p:cNvCxnSpPr>
            <a:cxnSpLocks/>
          </p:cNvCxnSpPr>
          <p:nvPr/>
        </p:nvCxnSpPr>
        <p:spPr>
          <a:xfrm>
            <a:off x="132675" y="2687802"/>
            <a:ext cx="87117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EFBF47-3D31-48EE-9CD4-46CE33966767}"/>
              </a:ext>
            </a:extLst>
          </p:cNvPr>
          <p:cNvCxnSpPr>
            <a:cxnSpLocks/>
          </p:cNvCxnSpPr>
          <p:nvPr/>
        </p:nvCxnSpPr>
        <p:spPr>
          <a:xfrm>
            <a:off x="3892781" y="2687802"/>
            <a:ext cx="87289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F743B6D-A8CF-4F66-8113-9840BE661585}"/>
              </a:ext>
            </a:extLst>
          </p:cNvPr>
          <p:cNvCxnSpPr>
            <a:cxnSpLocks/>
          </p:cNvCxnSpPr>
          <p:nvPr/>
        </p:nvCxnSpPr>
        <p:spPr>
          <a:xfrm flipV="1">
            <a:off x="4765675" y="1201687"/>
            <a:ext cx="0" cy="148611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F2DDF8E-FC64-4FCF-A78C-74DEF4EDF766}"/>
              </a:ext>
            </a:extLst>
          </p:cNvPr>
          <p:cNvCxnSpPr>
            <a:cxnSpLocks/>
          </p:cNvCxnSpPr>
          <p:nvPr/>
        </p:nvCxnSpPr>
        <p:spPr>
          <a:xfrm flipV="1">
            <a:off x="4765675" y="2605371"/>
            <a:ext cx="0" cy="148611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64F9918-F572-42E7-BE5C-A9F36C16E129}"/>
              </a:ext>
            </a:extLst>
          </p:cNvPr>
          <p:cNvCxnSpPr>
            <a:cxnSpLocks/>
          </p:cNvCxnSpPr>
          <p:nvPr/>
        </p:nvCxnSpPr>
        <p:spPr>
          <a:xfrm flipV="1">
            <a:off x="4765675" y="1213773"/>
            <a:ext cx="3654425"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itle 1">
            <a:extLst>
              <a:ext uri="{FF2B5EF4-FFF2-40B4-BE49-F238E27FC236}">
                <a16:creationId xmlns:a16="http://schemas.microsoft.com/office/drawing/2014/main" id="{1F3443F5-DF23-4637-AEBF-16BB635E6F1A}"/>
              </a:ext>
            </a:extLst>
          </p:cNvPr>
          <p:cNvSpPr txBox="1">
            <a:spLocks/>
          </p:cNvSpPr>
          <p:nvPr/>
        </p:nvSpPr>
        <p:spPr>
          <a:xfrm>
            <a:off x="8575122" y="701415"/>
            <a:ext cx="3676650" cy="908113"/>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a:t>Error regression</a:t>
            </a:r>
          </a:p>
          <a:p>
            <a:r>
              <a:rPr lang="en-US" sz="2400" dirty="0"/>
              <a:t>prediction</a:t>
            </a:r>
            <a:endParaRPr lang="he-IL" sz="2400" dirty="0"/>
          </a:p>
        </p:txBody>
      </p:sp>
      <p:cxnSp>
        <p:nvCxnSpPr>
          <p:cNvPr id="33" name="Straight Arrow Connector 32">
            <a:extLst>
              <a:ext uri="{FF2B5EF4-FFF2-40B4-BE49-F238E27FC236}">
                <a16:creationId xmlns:a16="http://schemas.microsoft.com/office/drawing/2014/main" id="{661A76A5-F703-40BD-BD9E-9E8BB650AC5C}"/>
              </a:ext>
            </a:extLst>
          </p:cNvPr>
          <p:cNvCxnSpPr>
            <a:cxnSpLocks/>
          </p:cNvCxnSpPr>
          <p:nvPr/>
        </p:nvCxnSpPr>
        <p:spPr>
          <a:xfrm flipV="1">
            <a:off x="4765674" y="4079399"/>
            <a:ext cx="3654425"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itle 1">
            <a:extLst>
              <a:ext uri="{FF2B5EF4-FFF2-40B4-BE49-F238E27FC236}">
                <a16:creationId xmlns:a16="http://schemas.microsoft.com/office/drawing/2014/main" id="{3AD2E8F6-BEB6-4BB6-BD06-81CB124A2815}"/>
              </a:ext>
            </a:extLst>
          </p:cNvPr>
          <p:cNvSpPr txBox="1">
            <a:spLocks/>
          </p:cNvSpPr>
          <p:nvPr/>
        </p:nvSpPr>
        <p:spPr>
          <a:xfrm>
            <a:off x="8575122" y="3348428"/>
            <a:ext cx="3676650" cy="908113"/>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a:t>Error range classification</a:t>
            </a:r>
            <a:endParaRPr lang="he-IL" sz="2400" dirty="0"/>
          </a:p>
        </p:txBody>
      </p:sp>
      <p:sp>
        <p:nvSpPr>
          <p:cNvPr id="37" name="Title 1">
            <a:extLst>
              <a:ext uri="{FF2B5EF4-FFF2-40B4-BE49-F238E27FC236}">
                <a16:creationId xmlns:a16="http://schemas.microsoft.com/office/drawing/2014/main" id="{83EFE72B-6217-4D00-99EE-D60AB16734DF}"/>
              </a:ext>
            </a:extLst>
          </p:cNvPr>
          <p:cNvSpPr txBox="1">
            <a:spLocks/>
          </p:cNvSpPr>
          <p:nvPr/>
        </p:nvSpPr>
        <p:spPr>
          <a:xfrm>
            <a:off x="5311222" y="1136448"/>
            <a:ext cx="3676650" cy="908113"/>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err="1"/>
              <a:t>XGBoost</a:t>
            </a:r>
            <a:endParaRPr lang="en-US" sz="2400" dirty="0"/>
          </a:p>
          <a:p>
            <a:r>
              <a:rPr lang="en-US" sz="2400" dirty="0"/>
              <a:t>Regressor</a:t>
            </a:r>
            <a:endParaRPr lang="he-IL" sz="2400" dirty="0"/>
          </a:p>
        </p:txBody>
      </p:sp>
      <p:sp>
        <p:nvSpPr>
          <p:cNvPr id="39" name="Title 1">
            <a:extLst>
              <a:ext uri="{FF2B5EF4-FFF2-40B4-BE49-F238E27FC236}">
                <a16:creationId xmlns:a16="http://schemas.microsoft.com/office/drawing/2014/main" id="{1A2A41B3-D195-4770-BD7A-53201C7DC43B}"/>
              </a:ext>
            </a:extLst>
          </p:cNvPr>
          <p:cNvSpPr txBox="1">
            <a:spLocks/>
          </p:cNvSpPr>
          <p:nvPr/>
        </p:nvSpPr>
        <p:spPr>
          <a:xfrm>
            <a:off x="5311222" y="3023317"/>
            <a:ext cx="3676650" cy="908113"/>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err="1"/>
              <a:t>XGBoost</a:t>
            </a:r>
            <a:endParaRPr lang="en-US" sz="2400" dirty="0"/>
          </a:p>
          <a:p>
            <a:r>
              <a:rPr lang="en-US" sz="2400" dirty="0"/>
              <a:t>Classifier</a:t>
            </a:r>
            <a:endParaRPr lang="he-IL" sz="2400" dirty="0"/>
          </a:p>
        </p:txBody>
      </p:sp>
    </p:spTree>
    <p:extLst>
      <p:ext uri="{BB962C8B-B14F-4D97-AF65-F5344CB8AC3E}">
        <p14:creationId xmlns:p14="http://schemas.microsoft.com/office/powerpoint/2010/main" val="3165585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AA3E0-1C0A-41D3-A033-109B889EE4D0}"/>
              </a:ext>
            </a:extLst>
          </p:cNvPr>
          <p:cNvSpPr>
            <a:spLocks noGrp="1"/>
          </p:cNvSpPr>
          <p:nvPr>
            <p:ph type="ctrTitle"/>
          </p:nvPr>
        </p:nvSpPr>
        <p:spPr>
          <a:xfrm>
            <a:off x="1" y="3783461"/>
            <a:ext cx="12192000" cy="2959227"/>
          </a:xfrm>
        </p:spPr>
        <p:txBody>
          <a:bodyPr>
            <a:normAutofit/>
          </a:bodyPr>
          <a:lstStyle/>
          <a:p>
            <a:pPr algn="ctr"/>
            <a:r>
              <a:rPr lang="en-US" sz="4800" dirty="0"/>
              <a:t>Process Overview - Part 2</a:t>
            </a:r>
            <a:endParaRPr lang="he-IL" sz="4800" dirty="0"/>
          </a:p>
        </p:txBody>
      </p:sp>
      <p:sp>
        <p:nvSpPr>
          <p:cNvPr id="20" name="Title 1">
            <a:extLst>
              <a:ext uri="{FF2B5EF4-FFF2-40B4-BE49-F238E27FC236}">
                <a16:creationId xmlns:a16="http://schemas.microsoft.com/office/drawing/2014/main" id="{1A39A67B-4F45-45D3-94F7-81C2F9EC35EA}"/>
              </a:ext>
            </a:extLst>
          </p:cNvPr>
          <p:cNvSpPr txBox="1">
            <a:spLocks/>
          </p:cNvSpPr>
          <p:nvPr/>
        </p:nvSpPr>
        <p:spPr>
          <a:xfrm>
            <a:off x="1003852" y="1974856"/>
            <a:ext cx="3676650" cy="908113"/>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a:t>[X1, X2, … , X(</a:t>
            </a:r>
            <a:r>
              <a:rPr lang="en-US" sz="2400" dirty="0" err="1"/>
              <a:t>m+n</a:t>
            </a:r>
            <a:r>
              <a:rPr lang="en-US" sz="2400" dirty="0"/>
              <a:t>)]</a:t>
            </a:r>
            <a:endParaRPr lang="he-IL" sz="2400" dirty="0"/>
          </a:p>
        </p:txBody>
      </p:sp>
      <p:cxnSp>
        <p:nvCxnSpPr>
          <p:cNvPr id="21" name="Straight Arrow Connector 20">
            <a:extLst>
              <a:ext uri="{FF2B5EF4-FFF2-40B4-BE49-F238E27FC236}">
                <a16:creationId xmlns:a16="http://schemas.microsoft.com/office/drawing/2014/main" id="{B28C98AB-AAFF-46CC-97E8-BCAED1460C5A}"/>
              </a:ext>
            </a:extLst>
          </p:cNvPr>
          <p:cNvCxnSpPr>
            <a:cxnSpLocks/>
          </p:cNvCxnSpPr>
          <p:nvPr/>
        </p:nvCxnSpPr>
        <p:spPr>
          <a:xfrm>
            <a:off x="132675" y="2687802"/>
            <a:ext cx="87117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EFBF47-3D31-48EE-9CD4-46CE33966767}"/>
              </a:ext>
            </a:extLst>
          </p:cNvPr>
          <p:cNvCxnSpPr>
            <a:cxnSpLocks/>
          </p:cNvCxnSpPr>
          <p:nvPr/>
        </p:nvCxnSpPr>
        <p:spPr>
          <a:xfrm>
            <a:off x="3892781" y="2687802"/>
            <a:ext cx="87289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61A76A5-F703-40BD-BD9E-9E8BB650AC5C}"/>
              </a:ext>
            </a:extLst>
          </p:cNvPr>
          <p:cNvCxnSpPr>
            <a:cxnSpLocks/>
          </p:cNvCxnSpPr>
          <p:nvPr/>
        </p:nvCxnSpPr>
        <p:spPr>
          <a:xfrm flipV="1">
            <a:off x="4765674" y="2687801"/>
            <a:ext cx="3654425"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itle 1">
            <a:extLst>
              <a:ext uri="{FF2B5EF4-FFF2-40B4-BE49-F238E27FC236}">
                <a16:creationId xmlns:a16="http://schemas.microsoft.com/office/drawing/2014/main" id="{3AD2E8F6-BEB6-4BB6-BD06-81CB124A2815}"/>
              </a:ext>
            </a:extLst>
          </p:cNvPr>
          <p:cNvSpPr txBox="1">
            <a:spLocks/>
          </p:cNvSpPr>
          <p:nvPr/>
        </p:nvSpPr>
        <p:spPr>
          <a:xfrm>
            <a:off x="8501311" y="2233744"/>
            <a:ext cx="3676650" cy="908113"/>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a:t>Increase/ reduce / stay</a:t>
            </a:r>
          </a:p>
          <a:p>
            <a:r>
              <a:rPr lang="en-US" sz="2400" dirty="0"/>
              <a:t>With KBC’s prediction</a:t>
            </a:r>
            <a:endParaRPr lang="he-IL" sz="2400" dirty="0"/>
          </a:p>
        </p:txBody>
      </p:sp>
      <p:sp>
        <p:nvSpPr>
          <p:cNvPr id="39" name="Title 1">
            <a:extLst>
              <a:ext uri="{FF2B5EF4-FFF2-40B4-BE49-F238E27FC236}">
                <a16:creationId xmlns:a16="http://schemas.microsoft.com/office/drawing/2014/main" id="{1A2A41B3-D195-4770-BD7A-53201C7DC43B}"/>
              </a:ext>
            </a:extLst>
          </p:cNvPr>
          <p:cNvSpPr txBox="1">
            <a:spLocks/>
          </p:cNvSpPr>
          <p:nvPr/>
        </p:nvSpPr>
        <p:spPr>
          <a:xfrm>
            <a:off x="4249984" y="1685915"/>
            <a:ext cx="4155814" cy="908113"/>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a:t>Fully connected Classifier</a:t>
            </a:r>
            <a:endParaRPr lang="he-IL" sz="2400" dirty="0"/>
          </a:p>
        </p:txBody>
      </p:sp>
    </p:spTree>
    <p:extLst>
      <p:ext uri="{BB962C8B-B14F-4D97-AF65-F5344CB8AC3E}">
        <p14:creationId xmlns:p14="http://schemas.microsoft.com/office/powerpoint/2010/main" val="2596228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AA3E0-1C0A-41D3-A033-109B889EE4D0}"/>
              </a:ext>
            </a:extLst>
          </p:cNvPr>
          <p:cNvSpPr>
            <a:spLocks noGrp="1"/>
          </p:cNvSpPr>
          <p:nvPr>
            <p:ph type="ctrTitle"/>
          </p:nvPr>
        </p:nvSpPr>
        <p:spPr>
          <a:xfrm>
            <a:off x="0" y="3436158"/>
            <a:ext cx="12192000" cy="2959227"/>
          </a:xfrm>
        </p:spPr>
        <p:txBody>
          <a:bodyPr>
            <a:normAutofit/>
          </a:bodyPr>
          <a:lstStyle/>
          <a:p>
            <a:pPr algn="ctr"/>
            <a:r>
              <a:rPr lang="en-US" sz="4800" dirty="0"/>
              <a:t>Feature Extraction</a:t>
            </a:r>
            <a:endParaRPr lang="he-IL" sz="4800" dirty="0"/>
          </a:p>
        </p:txBody>
      </p:sp>
      <p:sp>
        <p:nvSpPr>
          <p:cNvPr id="2" name="Title 1">
            <a:extLst>
              <a:ext uri="{FF2B5EF4-FFF2-40B4-BE49-F238E27FC236}">
                <a16:creationId xmlns:a16="http://schemas.microsoft.com/office/drawing/2014/main" id="{BD80E9A5-0C18-4C87-B770-843F1365F364}"/>
              </a:ext>
            </a:extLst>
          </p:cNvPr>
          <p:cNvSpPr txBox="1">
            <a:spLocks/>
          </p:cNvSpPr>
          <p:nvPr/>
        </p:nvSpPr>
        <p:spPr>
          <a:xfrm>
            <a:off x="247926" y="462615"/>
            <a:ext cx="11740874" cy="1480485"/>
          </a:xfrm>
          <a:prstGeom prst="rect">
            <a:avLst/>
          </a:prstGeom>
        </p:spPr>
        <p:txBody>
          <a:bodyPr vert="horz" lIns="91440" tIns="45720" rIns="91440" bIns="45720" rtlCol="0" anchor="b">
            <a:normAutofit fontScale="85000" lnSpcReduction="10000"/>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pPr marL="457200" indent="-457200" rtl="0">
              <a:buFont typeface="Arial" panose="020B0604020202020204" pitchFamily="34" charset="0"/>
              <a:buChar char="•"/>
            </a:pPr>
            <a:r>
              <a:rPr lang="en-US" sz="3200" dirty="0">
                <a:latin typeface="Arial" panose="020B0604020202020204" pitchFamily="34" charset="0"/>
                <a:cs typeface="Arial" panose="020B0604020202020204" pitchFamily="34" charset="0"/>
              </a:rPr>
              <a:t>For extracting features from the asset’s image we’ve used </a:t>
            </a:r>
            <a:r>
              <a:rPr lang="en-US" sz="3200" b="1" dirty="0">
                <a:latin typeface="Arial" panose="020B0604020202020204" pitchFamily="34" charset="0"/>
                <a:cs typeface="Arial" panose="020B0604020202020204" pitchFamily="34" charset="0"/>
              </a:rPr>
              <a:t>Efficientnet b7</a:t>
            </a:r>
            <a:r>
              <a:rPr lang="en-US" sz="3200" dirty="0">
                <a:latin typeface="Arial" panose="020B0604020202020204" pitchFamily="34" charset="0"/>
                <a:cs typeface="Arial" panose="020B0604020202020204" pitchFamily="34" charset="0"/>
              </a:rPr>
              <a:t> (85% top-1 accuracy on ImageNet) with the ImageNet pretrained weights.</a:t>
            </a:r>
            <a:endParaRPr lang="he-IL" sz="3200" dirty="0">
              <a:latin typeface="Arial" panose="020B0604020202020204" pitchFamily="34" charset="0"/>
              <a:cs typeface="Arial" panose="020B0604020202020204" pitchFamily="34" charset="0"/>
            </a:endParaRPr>
          </a:p>
          <a:p>
            <a:pPr marL="457200" indent="-457200" rtl="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rtl="0">
              <a:buFont typeface="Arial" panose="020B0604020202020204" pitchFamily="34" charset="0"/>
              <a:buChar char="•"/>
            </a:pPr>
            <a:r>
              <a:rPr lang="en-US" sz="3200" dirty="0">
                <a:latin typeface="Arial" panose="020B0604020202020204" pitchFamily="34" charset="0"/>
                <a:cs typeface="Arial" panose="020B0604020202020204" pitchFamily="34" charset="0"/>
              </a:rPr>
              <a:t>We Freeze the top layers and experiment with several stopping points.</a:t>
            </a:r>
            <a:endParaRPr lang="he-IL"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395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AA3E0-1C0A-41D3-A033-109B889EE4D0}"/>
              </a:ext>
            </a:extLst>
          </p:cNvPr>
          <p:cNvSpPr>
            <a:spLocks noGrp="1"/>
          </p:cNvSpPr>
          <p:nvPr>
            <p:ph type="ctrTitle"/>
          </p:nvPr>
        </p:nvSpPr>
        <p:spPr>
          <a:xfrm>
            <a:off x="0" y="3436158"/>
            <a:ext cx="12192000" cy="2959227"/>
          </a:xfrm>
        </p:spPr>
        <p:txBody>
          <a:bodyPr>
            <a:normAutofit/>
          </a:bodyPr>
          <a:lstStyle/>
          <a:p>
            <a:pPr algn="ctr"/>
            <a:r>
              <a:rPr lang="en-US" sz="4800" dirty="0"/>
              <a:t>Error regression prediction</a:t>
            </a:r>
            <a:endParaRPr lang="he-IL" sz="4800" dirty="0"/>
          </a:p>
        </p:txBody>
      </p:sp>
      <p:sp>
        <p:nvSpPr>
          <p:cNvPr id="2" name="Title 1">
            <a:extLst>
              <a:ext uri="{FF2B5EF4-FFF2-40B4-BE49-F238E27FC236}">
                <a16:creationId xmlns:a16="http://schemas.microsoft.com/office/drawing/2014/main" id="{BD80E9A5-0C18-4C87-B770-843F1365F364}"/>
              </a:ext>
            </a:extLst>
          </p:cNvPr>
          <p:cNvSpPr txBox="1">
            <a:spLocks/>
          </p:cNvSpPr>
          <p:nvPr/>
        </p:nvSpPr>
        <p:spPr>
          <a:xfrm>
            <a:off x="247926" y="-1099485"/>
            <a:ext cx="11740874" cy="3804585"/>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pPr rtl="0"/>
            <a:r>
              <a:rPr lang="en-US" sz="3200" dirty="0">
                <a:latin typeface="Arial" panose="020B0604020202020204" pitchFamily="34" charset="0"/>
                <a:cs typeface="Arial" panose="020B0604020202020204" pitchFamily="34" charset="0"/>
              </a:rPr>
              <a:t>Given an input that includes the concatenation of extracted features from the image and the meta features of the asset, we want to predict the error between KBC’s model prediction to the real price of the asset.</a:t>
            </a:r>
          </a:p>
          <a:p>
            <a:pPr rtl="0"/>
            <a:r>
              <a:rPr lang="en-US" sz="3200" dirty="0">
                <a:latin typeface="Arial" panose="020B0604020202020204" pitchFamily="34" charset="0"/>
                <a:cs typeface="Arial" panose="020B0604020202020204" pitchFamily="34" charset="0"/>
              </a:rPr>
              <a:t>For that prediction we’ve used </a:t>
            </a:r>
            <a:r>
              <a:rPr lang="en-US" sz="3200" dirty="0" err="1">
                <a:latin typeface="Arial" panose="020B0604020202020204" pitchFamily="34" charset="0"/>
                <a:cs typeface="Arial" panose="020B0604020202020204" pitchFamily="34" charset="0"/>
              </a:rPr>
              <a:t>XGBoost</a:t>
            </a:r>
            <a:r>
              <a:rPr lang="en-US" sz="3200" dirty="0">
                <a:latin typeface="Arial" panose="020B0604020202020204" pitchFamily="34" charset="0"/>
                <a:cs typeface="Arial" panose="020B0604020202020204" pitchFamily="34" charset="0"/>
              </a:rPr>
              <a:t> regressor</a:t>
            </a:r>
            <a:endParaRPr lang="he-IL"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6492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AA3E0-1C0A-41D3-A033-109B889EE4D0}"/>
              </a:ext>
            </a:extLst>
          </p:cNvPr>
          <p:cNvSpPr>
            <a:spLocks noGrp="1"/>
          </p:cNvSpPr>
          <p:nvPr>
            <p:ph type="ctrTitle"/>
          </p:nvPr>
        </p:nvSpPr>
        <p:spPr>
          <a:xfrm>
            <a:off x="0" y="3436158"/>
            <a:ext cx="12192000" cy="2959227"/>
          </a:xfrm>
        </p:spPr>
        <p:txBody>
          <a:bodyPr>
            <a:normAutofit/>
          </a:bodyPr>
          <a:lstStyle/>
          <a:p>
            <a:pPr algn="ctr"/>
            <a:r>
              <a:rPr lang="en-US" sz="4800" dirty="0"/>
              <a:t>Error range classification</a:t>
            </a:r>
            <a:endParaRPr lang="he-IL" sz="4800" dirty="0"/>
          </a:p>
        </p:txBody>
      </p:sp>
      <p:sp>
        <p:nvSpPr>
          <p:cNvPr id="2" name="Title 1">
            <a:extLst>
              <a:ext uri="{FF2B5EF4-FFF2-40B4-BE49-F238E27FC236}">
                <a16:creationId xmlns:a16="http://schemas.microsoft.com/office/drawing/2014/main" id="{BD80E9A5-0C18-4C87-B770-843F1365F364}"/>
              </a:ext>
            </a:extLst>
          </p:cNvPr>
          <p:cNvSpPr txBox="1">
            <a:spLocks/>
          </p:cNvSpPr>
          <p:nvPr/>
        </p:nvSpPr>
        <p:spPr>
          <a:xfrm>
            <a:off x="247926" y="-1614015"/>
            <a:ext cx="11740874" cy="3525185"/>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pPr rtl="0"/>
            <a:r>
              <a:rPr lang="en-US" sz="3200" dirty="0">
                <a:latin typeface="Arial" panose="020B0604020202020204" pitchFamily="34" charset="0"/>
                <a:cs typeface="Arial" panose="020B0604020202020204" pitchFamily="34" charset="0"/>
              </a:rPr>
              <a:t>The approach we are using is – given a concatenated input, we want to classify if KBC’s prediction should increase, decrease or remain the same. </a:t>
            </a:r>
            <a:endParaRPr lang="he-IL" sz="32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14DA93B-DEF7-4000-80C0-437491E32A65}"/>
              </a:ext>
            </a:extLst>
          </p:cNvPr>
          <p:cNvPicPr>
            <a:picLocks noChangeAspect="1"/>
          </p:cNvPicPr>
          <p:nvPr/>
        </p:nvPicPr>
        <p:blipFill>
          <a:blip r:embed="rId2"/>
          <a:stretch>
            <a:fillRect/>
          </a:stretch>
        </p:blipFill>
        <p:spPr>
          <a:xfrm>
            <a:off x="2664921" y="2788150"/>
            <a:ext cx="6862158" cy="1866579"/>
          </a:xfrm>
          <a:prstGeom prst="rect">
            <a:avLst/>
          </a:prstGeom>
        </p:spPr>
      </p:pic>
    </p:spTree>
    <p:extLst>
      <p:ext uri="{BB962C8B-B14F-4D97-AF65-F5344CB8AC3E}">
        <p14:creationId xmlns:p14="http://schemas.microsoft.com/office/powerpoint/2010/main" val="1068847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AA3E0-1C0A-41D3-A033-109B889EE4D0}"/>
              </a:ext>
            </a:extLst>
          </p:cNvPr>
          <p:cNvSpPr>
            <a:spLocks noGrp="1"/>
          </p:cNvSpPr>
          <p:nvPr>
            <p:ph type="ctrTitle"/>
          </p:nvPr>
        </p:nvSpPr>
        <p:spPr>
          <a:xfrm>
            <a:off x="0" y="3436158"/>
            <a:ext cx="12192000" cy="2959227"/>
          </a:xfrm>
        </p:spPr>
        <p:txBody>
          <a:bodyPr>
            <a:normAutofit/>
          </a:bodyPr>
          <a:lstStyle/>
          <a:p>
            <a:pPr algn="ctr"/>
            <a:r>
              <a:rPr lang="en-US" sz="4800" dirty="0"/>
              <a:t>Initial results - Metrics</a:t>
            </a:r>
            <a:endParaRPr lang="he-IL" sz="4800" dirty="0"/>
          </a:p>
        </p:txBody>
      </p:sp>
      <p:graphicFrame>
        <p:nvGraphicFramePr>
          <p:cNvPr id="3" name="Table 3">
            <a:extLst>
              <a:ext uri="{FF2B5EF4-FFF2-40B4-BE49-F238E27FC236}">
                <a16:creationId xmlns:a16="http://schemas.microsoft.com/office/drawing/2014/main" id="{8476D152-FD9C-4CF8-AF43-481B8A7B3622}"/>
              </a:ext>
            </a:extLst>
          </p:cNvPr>
          <p:cNvGraphicFramePr>
            <a:graphicFrameLocks noGrp="1"/>
          </p:cNvGraphicFramePr>
          <p:nvPr>
            <p:extLst>
              <p:ext uri="{D42A27DB-BD31-4B8C-83A1-F6EECF244321}">
                <p14:modId xmlns:p14="http://schemas.microsoft.com/office/powerpoint/2010/main" val="1340443187"/>
              </p:ext>
            </p:extLst>
          </p:nvPr>
        </p:nvGraphicFramePr>
        <p:xfrm>
          <a:off x="923634" y="775084"/>
          <a:ext cx="9707419" cy="1005840"/>
        </p:xfrm>
        <a:graphic>
          <a:graphicData uri="http://schemas.openxmlformats.org/drawingml/2006/table">
            <a:tbl>
              <a:tblPr rtl="1" firstRow="1" bandRow="1">
                <a:tableStyleId>{5C22544A-7EE6-4342-B048-85BDC9FD1C3A}</a:tableStyleId>
              </a:tblPr>
              <a:tblGrid>
                <a:gridCol w="1884217">
                  <a:extLst>
                    <a:ext uri="{9D8B030D-6E8A-4147-A177-3AD203B41FA5}">
                      <a16:colId xmlns:a16="http://schemas.microsoft.com/office/drawing/2014/main" val="3987719230"/>
                    </a:ext>
                  </a:extLst>
                </a:gridCol>
                <a:gridCol w="1998751">
                  <a:extLst>
                    <a:ext uri="{9D8B030D-6E8A-4147-A177-3AD203B41FA5}">
                      <a16:colId xmlns:a16="http://schemas.microsoft.com/office/drawing/2014/main" val="3694104076"/>
                    </a:ext>
                  </a:extLst>
                </a:gridCol>
                <a:gridCol w="2760826">
                  <a:extLst>
                    <a:ext uri="{9D8B030D-6E8A-4147-A177-3AD203B41FA5}">
                      <a16:colId xmlns:a16="http://schemas.microsoft.com/office/drawing/2014/main" val="3967170512"/>
                    </a:ext>
                  </a:extLst>
                </a:gridCol>
                <a:gridCol w="1763365">
                  <a:extLst>
                    <a:ext uri="{9D8B030D-6E8A-4147-A177-3AD203B41FA5}">
                      <a16:colId xmlns:a16="http://schemas.microsoft.com/office/drawing/2014/main" val="3864866930"/>
                    </a:ext>
                  </a:extLst>
                </a:gridCol>
                <a:gridCol w="1300260">
                  <a:extLst>
                    <a:ext uri="{9D8B030D-6E8A-4147-A177-3AD203B41FA5}">
                      <a16:colId xmlns:a16="http://schemas.microsoft.com/office/drawing/2014/main" val="3068902482"/>
                    </a:ext>
                  </a:extLst>
                </a:gridCol>
              </a:tblGrid>
              <a:tr h="313432">
                <a:tc>
                  <a:txBody>
                    <a:bodyPr/>
                    <a:lstStyle/>
                    <a:p>
                      <a:pPr algn="ctr" rtl="1"/>
                      <a:r>
                        <a:rPr lang="en-US" dirty="0"/>
                        <a:t>Improvement (%) </a:t>
                      </a:r>
                      <a:endParaRPr lang="he-IL" dirty="0"/>
                    </a:p>
                  </a:txBody>
                  <a:tcPr/>
                </a:tc>
                <a:tc>
                  <a:txBody>
                    <a:bodyPr/>
                    <a:lstStyle/>
                    <a:p>
                      <a:pPr algn="ctr" rtl="1"/>
                      <a:r>
                        <a:rPr lang="en-US" dirty="0"/>
                        <a:t>Improvement</a:t>
                      </a:r>
                    </a:p>
                    <a:p>
                      <a:pPr algn="ctr" rtl="1"/>
                      <a:r>
                        <a:rPr lang="en-US" dirty="0"/>
                        <a:t>(Difference)</a:t>
                      </a:r>
                      <a:endParaRPr lang="he-IL" dirty="0"/>
                    </a:p>
                  </a:txBody>
                  <a:tcPr/>
                </a:tc>
                <a:tc>
                  <a:txBody>
                    <a:bodyPr/>
                    <a:lstStyle/>
                    <a:p>
                      <a:pPr algn="ctr" rtl="1"/>
                      <a:r>
                        <a:rPr lang="en-US" dirty="0"/>
                        <a:t>BGU</a:t>
                      </a:r>
                      <a:endParaRPr lang="he-IL" dirty="0"/>
                    </a:p>
                  </a:txBody>
                  <a:tcPr/>
                </a:tc>
                <a:tc>
                  <a:txBody>
                    <a:bodyPr/>
                    <a:lstStyle/>
                    <a:p>
                      <a:pPr algn="ctr" rtl="1"/>
                      <a:r>
                        <a:rPr lang="en-US" dirty="0"/>
                        <a:t>KBC</a:t>
                      </a:r>
                      <a:endParaRPr lang="he-IL" dirty="0"/>
                    </a:p>
                  </a:txBody>
                  <a:tcPr/>
                </a:tc>
                <a:tc>
                  <a:txBody>
                    <a:bodyPr/>
                    <a:lstStyle/>
                    <a:p>
                      <a:pPr algn="ctr" rtl="1"/>
                      <a:r>
                        <a:rPr lang="en-US" dirty="0"/>
                        <a:t>Metrics</a:t>
                      </a:r>
                      <a:endParaRPr lang="he-IL" dirty="0"/>
                    </a:p>
                  </a:txBody>
                  <a:tcPr/>
                </a:tc>
                <a:extLst>
                  <a:ext uri="{0D108BD9-81ED-4DB2-BD59-A6C34878D82A}">
                    <a16:rowId xmlns:a16="http://schemas.microsoft.com/office/drawing/2014/main" val="1803326919"/>
                  </a:ext>
                </a:extLst>
              </a:tr>
              <a:tr h="313432">
                <a:tc>
                  <a:txBody>
                    <a:bodyPr/>
                    <a:lstStyle/>
                    <a:p>
                      <a:pPr algn="ctr" rtl="1"/>
                      <a:r>
                        <a:rPr lang="en-US" dirty="0"/>
                        <a:t>1.84%</a:t>
                      </a:r>
                      <a:endParaRPr lang="he-IL" dirty="0"/>
                    </a:p>
                  </a:txBody>
                  <a:tcPr/>
                </a:tc>
                <a:tc>
                  <a:txBody>
                    <a:bodyPr/>
                    <a:lstStyle/>
                    <a:p>
                      <a:pPr algn="ctr" rtl="1"/>
                      <a:r>
                        <a:rPr lang="en-US" dirty="0"/>
                        <a:t>172M</a:t>
                      </a:r>
                      <a:endParaRPr lang="he-IL" dirty="0"/>
                    </a:p>
                  </a:txBody>
                  <a:tcPr/>
                </a:tc>
                <a:tc>
                  <a:txBody>
                    <a:bodyPr/>
                    <a:lstStyle/>
                    <a:p>
                      <a:pPr algn="ctr" rtl="1"/>
                      <a:r>
                        <a:rPr lang="en-US" dirty="0"/>
                        <a:t>9,160M</a:t>
                      </a:r>
                      <a:endParaRPr lang="he-IL" dirty="0"/>
                    </a:p>
                  </a:txBody>
                  <a:tcPr/>
                </a:tc>
                <a:tc>
                  <a:txBody>
                    <a:bodyPr/>
                    <a:lstStyle/>
                    <a:p>
                      <a:pPr algn="ctr" rtl="1"/>
                      <a:r>
                        <a:rPr lang="en-US" dirty="0"/>
                        <a:t>9,332M</a:t>
                      </a:r>
                      <a:endParaRPr lang="he-IL" dirty="0"/>
                    </a:p>
                  </a:txBody>
                  <a:tcPr/>
                </a:tc>
                <a:tc>
                  <a:txBody>
                    <a:bodyPr/>
                    <a:lstStyle/>
                    <a:p>
                      <a:pPr algn="ctr" rtl="1"/>
                      <a:r>
                        <a:rPr lang="en-US" dirty="0"/>
                        <a:t>MSE</a:t>
                      </a:r>
                      <a:endParaRPr lang="he-IL" dirty="0"/>
                    </a:p>
                  </a:txBody>
                  <a:tcPr/>
                </a:tc>
                <a:extLst>
                  <a:ext uri="{0D108BD9-81ED-4DB2-BD59-A6C34878D82A}">
                    <a16:rowId xmlns:a16="http://schemas.microsoft.com/office/drawing/2014/main" val="3040413506"/>
                  </a:ext>
                </a:extLst>
              </a:tr>
            </a:tbl>
          </a:graphicData>
        </a:graphic>
      </p:graphicFrame>
    </p:spTree>
    <p:extLst>
      <p:ext uri="{BB962C8B-B14F-4D97-AF65-F5344CB8AC3E}">
        <p14:creationId xmlns:p14="http://schemas.microsoft.com/office/powerpoint/2010/main" val="1937277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077AA3E0-1C0A-41D3-A033-109B889EE4D0}"/>
              </a:ext>
            </a:extLst>
          </p:cNvPr>
          <p:cNvSpPr>
            <a:spLocks noGrp="1"/>
          </p:cNvSpPr>
          <p:nvPr>
            <p:ph type="ctrTitle"/>
          </p:nvPr>
        </p:nvSpPr>
        <p:spPr>
          <a:xfrm>
            <a:off x="384402" y="1389164"/>
            <a:ext cx="3444211" cy="4241136"/>
          </a:xfrm>
        </p:spPr>
        <p:txBody>
          <a:bodyPr anchor="t">
            <a:normAutofit fontScale="90000"/>
          </a:bodyPr>
          <a:lstStyle/>
          <a:p>
            <a:pPr algn="ctr"/>
            <a:r>
              <a:rPr lang="en-US" sz="4400" dirty="0"/>
              <a:t>Initial results – Confusion </a:t>
            </a:r>
            <a:br>
              <a:rPr lang="en-US" sz="4400" dirty="0"/>
            </a:br>
            <a:r>
              <a:rPr lang="en-US" sz="4400" dirty="0"/>
              <a:t>Matrix</a:t>
            </a:r>
            <a:br>
              <a:rPr lang="en-US" sz="4400" dirty="0"/>
            </a:br>
            <a:r>
              <a:rPr lang="en-US" sz="4400" dirty="0"/>
              <a:t> +</a:t>
            </a:r>
            <a:br>
              <a:rPr lang="en-US" sz="4400" dirty="0"/>
            </a:br>
            <a:r>
              <a:rPr lang="en-US" sz="4400" dirty="0"/>
              <a:t>Accuracy</a:t>
            </a:r>
            <a:br>
              <a:rPr lang="en-US" sz="4400" dirty="0"/>
            </a:br>
            <a:r>
              <a:rPr lang="en-US" sz="4400" dirty="0"/>
              <a:t>score</a:t>
            </a:r>
            <a:endParaRPr lang="he-IL" sz="4400" dirty="0"/>
          </a:p>
        </p:txBody>
      </p:sp>
      <p:pic>
        <p:nvPicPr>
          <p:cNvPr id="4" name="Picture 3">
            <a:extLst>
              <a:ext uri="{FF2B5EF4-FFF2-40B4-BE49-F238E27FC236}">
                <a16:creationId xmlns:a16="http://schemas.microsoft.com/office/drawing/2014/main" id="{9F5888E0-0362-45CA-9B79-0FD1EF581562}"/>
              </a:ext>
            </a:extLst>
          </p:cNvPr>
          <p:cNvPicPr>
            <a:picLocks noChangeAspect="1"/>
          </p:cNvPicPr>
          <p:nvPr/>
        </p:nvPicPr>
        <p:blipFill>
          <a:blip r:embed="rId3"/>
          <a:stretch>
            <a:fillRect/>
          </a:stretch>
        </p:blipFill>
        <p:spPr>
          <a:xfrm>
            <a:off x="5262000" y="348538"/>
            <a:ext cx="6268062" cy="3290732"/>
          </a:xfrm>
          <a:prstGeom prst="roundRect">
            <a:avLst>
              <a:gd name="adj" fmla="val 3876"/>
            </a:avLst>
          </a:prstGeom>
          <a:ln>
            <a:solidFill>
              <a:schemeClr val="accent1"/>
            </a:solidFill>
          </a:ln>
          <a:effectLst/>
        </p:spPr>
      </p:pic>
      <p:graphicFrame>
        <p:nvGraphicFramePr>
          <p:cNvPr id="6" name="Table 6">
            <a:extLst>
              <a:ext uri="{FF2B5EF4-FFF2-40B4-BE49-F238E27FC236}">
                <a16:creationId xmlns:a16="http://schemas.microsoft.com/office/drawing/2014/main" id="{3CE86437-6E9B-4A92-9FB1-4449EC617830}"/>
              </a:ext>
            </a:extLst>
          </p:cNvPr>
          <p:cNvGraphicFramePr>
            <a:graphicFrameLocks noGrp="1"/>
          </p:cNvGraphicFramePr>
          <p:nvPr>
            <p:extLst>
              <p:ext uri="{D42A27DB-BD31-4B8C-83A1-F6EECF244321}">
                <p14:modId xmlns:p14="http://schemas.microsoft.com/office/powerpoint/2010/main" val="2591519929"/>
              </p:ext>
            </p:extLst>
          </p:nvPr>
        </p:nvGraphicFramePr>
        <p:xfrm>
          <a:off x="4882392" y="3987808"/>
          <a:ext cx="6586289" cy="2392680"/>
        </p:xfrm>
        <a:graphic>
          <a:graphicData uri="http://schemas.openxmlformats.org/drawingml/2006/table">
            <a:tbl>
              <a:tblPr rtl="1" firstRow="1" bandRow="1">
                <a:tableStyleId>{5C22544A-7EE6-4342-B048-85BDC9FD1C3A}</a:tableStyleId>
              </a:tblPr>
              <a:tblGrid>
                <a:gridCol w="2195430">
                  <a:extLst>
                    <a:ext uri="{9D8B030D-6E8A-4147-A177-3AD203B41FA5}">
                      <a16:colId xmlns:a16="http://schemas.microsoft.com/office/drawing/2014/main" val="3467924244"/>
                    </a:ext>
                  </a:extLst>
                </a:gridCol>
                <a:gridCol w="1282692">
                  <a:extLst>
                    <a:ext uri="{9D8B030D-6E8A-4147-A177-3AD203B41FA5}">
                      <a16:colId xmlns:a16="http://schemas.microsoft.com/office/drawing/2014/main" val="675014882"/>
                    </a:ext>
                  </a:extLst>
                </a:gridCol>
                <a:gridCol w="3108167">
                  <a:extLst>
                    <a:ext uri="{9D8B030D-6E8A-4147-A177-3AD203B41FA5}">
                      <a16:colId xmlns:a16="http://schemas.microsoft.com/office/drawing/2014/main" val="828040914"/>
                    </a:ext>
                  </a:extLst>
                </a:gridCol>
              </a:tblGrid>
              <a:tr h="370840">
                <a:tc>
                  <a:txBody>
                    <a:bodyPr/>
                    <a:lstStyle/>
                    <a:p>
                      <a:pPr algn="ctr" rtl="1"/>
                      <a:r>
                        <a:rPr lang="en-US" dirty="0"/>
                        <a:t>Prediction</a:t>
                      </a:r>
                      <a:endParaRPr lang="he-IL" dirty="0"/>
                    </a:p>
                  </a:txBody>
                  <a:tcPr/>
                </a:tc>
                <a:tc>
                  <a:txBody>
                    <a:bodyPr/>
                    <a:lstStyle/>
                    <a:p>
                      <a:pPr algn="ctr" rtl="1"/>
                      <a:r>
                        <a:rPr lang="en-US" dirty="0"/>
                        <a:t>True label</a:t>
                      </a:r>
                      <a:endParaRPr lang="he-IL" dirty="0"/>
                    </a:p>
                  </a:txBody>
                  <a:tcPr/>
                </a:tc>
                <a:tc>
                  <a:txBody>
                    <a:bodyPr/>
                    <a:lstStyle/>
                    <a:p>
                      <a:pPr algn="ctr" rtl="1"/>
                      <a:r>
                        <a:rPr lang="en-US" dirty="0"/>
                        <a:t>Class</a:t>
                      </a:r>
                      <a:endParaRPr lang="he-IL" dirty="0"/>
                    </a:p>
                  </a:txBody>
                  <a:tcPr/>
                </a:tc>
                <a:extLst>
                  <a:ext uri="{0D108BD9-81ED-4DB2-BD59-A6C34878D82A}">
                    <a16:rowId xmlns:a16="http://schemas.microsoft.com/office/drawing/2014/main" val="1924887420"/>
                  </a:ext>
                </a:extLst>
              </a:tr>
              <a:tr h="370840">
                <a:tc>
                  <a:txBody>
                    <a:bodyPr/>
                    <a:lstStyle/>
                    <a:p>
                      <a:pPr algn="ctr" rtl="1"/>
                      <a:r>
                        <a:rPr lang="en-US" dirty="0"/>
                        <a:t>0%</a:t>
                      </a:r>
                      <a:endParaRPr lang="he-IL" dirty="0"/>
                    </a:p>
                  </a:txBody>
                  <a:tcPr/>
                </a:tc>
                <a:tc>
                  <a:txBody>
                    <a:bodyPr/>
                    <a:lstStyle/>
                    <a:p>
                      <a:pPr algn="ctr" rtl="1"/>
                      <a:r>
                        <a:rPr lang="en-US" dirty="0"/>
                        <a:t>7%</a:t>
                      </a:r>
                      <a:endParaRPr lang="he-IL" dirty="0"/>
                    </a:p>
                  </a:txBody>
                  <a:tcPr/>
                </a:tc>
                <a:tc>
                  <a:txBody>
                    <a:bodyPr/>
                    <a:lstStyle/>
                    <a:p>
                      <a:pPr algn="ctr" rtl="1"/>
                      <a:r>
                        <a:rPr lang="en-US" dirty="0"/>
                        <a:t>Keep KBC’s prediction</a:t>
                      </a:r>
                      <a:endParaRPr lang="he-IL" dirty="0"/>
                    </a:p>
                  </a:txBody>
                  <a:tcPr/>
                </a:tc>
                <a:extLst>
                  <a:ext uri="{0D108BD9-81ED-4DB2-BD59-A6C34878D82A}">
                    <a16:rowId xmlns:a16="http://schemas.microsoft.com/office/drawing/2014/main" val="288753020"/>
                  </a:ext>
                </a:extLst>
              </a:tr>
              <a:tr h="370840">
                <a:tc>
                  <a:txBody>
                    <a:bodyPr/>
                    <a:lstStyle/>
                    <a:p>
                      <a:pPr algn="ctr" rtl="1"/>
                      <a:r>
                        <a:rPr lang="en-US" dirty="0"/>
                        <a:t>27.5%</a:t>
                      </a:r>
                      <a:endParaRPr lang="he-IL" dirty="0"/>
                    </a:p>
                  </a:txBody>
                  <a:tcPr/>
                </a:tc>
                <a:tc>
                  <a:txBody>
                    <a:bodyPr/>
                    <a:lstStyle/>
                    <a:p>
                      <a:pPr algn="ctr" rtl="1"/>
                      <a:r>
                        <a:rPr lang="en-US" dirty="0"/>
                        <a:t>45%</a:t>
                      </a:r>
                      <a:endParaRPr lang="he-IL" dirty="0"/>
                    </a:p>
                  </a:txBody>
                  <a:tcPr/>
                </a:tc>
                <a:tc>
                  <a:txBody>
                    <a:bodyPr/>
                    <a:lstStyle/>
                    <a:p>
                      <a:pPr algn="ctr" rtl="1"/>
                      <a:r>
                        <a:rPr lang="en-US" dirty="0"/>
                        <a:t>Lower KBC’s </a:t>
                      </a:r>
                    </a:p>
                    <a:p>
                      <a:pPr algn="ctr" rtl="1"/>
                      <a:r>
                        <a:rPr lang="en-US" dirty="0"/>
                        <a:t>prediction</a:t>
                      </a:r>
                      <a:endParaRPr lang="he-IL" dirty="0"/>
                    </a:p>
                  </a:txBody>
                  <a:tcPr/>
                </a:tc>
                <a:extLst>
                  <a:ext uri="{0D108BD9-81ED-4DB2-BD59-A6C34878D82A}">
                    <a16:rowId xmlns:a16="http://schemas.microsoft.com/office/drawing/2014/main" val="3043244814"/>
                  </a:ext>
                </a:extLst>
              </a:tr>
              <a:tr h="370840">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dirty="0"/>
                        <a:t>72.5%</a:t>
                      </a:r>
                      <a:endParaRPr lang="he-IL" dirty="0"/>
                    </a:p>
                  </a:txBody>
                  <a:tcPr/>
                </a:tc>
                <a:tc>
                  <a:txBody>
                    <a:bodyPr/>
                    <a:lstStyle/>
                    <a:p>
                      <a:pPr algn="ctr" rtl="1"/>
                      <a:r>
                        <a:rPr lang="en-US" dirty="0"/>
                        <a:t>48%</a:t>
                      </a:r>
                      <a:endParaRPr lang="he-IL" dirty="0"/>
                    </a:p>
                  </a:txBody>
                  <a:tcPr/>
                </a:tc>
                <a:tc>
                  <a:txBody>
                    <a:bodyPr/>
                    <a:lstStyle/>
                    <a:p>
                      <a:pPr algn="ctr" rtl="1"/>
                      <a:r>
                        <a:rPr lang="en-US" dirty="0"/>
                        <a:t>Increase KBC’s </a:t>
                      </a:r>
                    </a:p>
                    <a:p>
                      <a:pPr algn="ctr" rtl="1"/>
                      <a:r>
                        <a:rPr lang="en-US" dirty="0"/>
                        <a:t>prediction</a:t>
                      </a:r>
                      <a:endParaRPr lang="he-IL" dirty="0"/>
                    </a:p>
                  </a:txBody>
                  <a:tcPr/>
                </a:tc>
                <a:extLst>
                  <a:ext uri="{0D108BD9-81ED-4DB2-BD59-A6C34878D82A}">
                    <a16:rowId xmlns:a16="http://schemas.microsoft.com/office/drawing/2014/main" val="3735092788"/>
                  </a:ext>
                </a:extLst>
              </a:tr>
              <a:tr h="370840">
                <a:tc gridSpan="3">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dirty="0"/>
                        <a:t>Accuracy score: 50.37%</a:t>
                      </a:r>
                      <a:endParaRPr lang="he-IL" dirty="0"/>
                    </a:p>
                  </a:txBody>
                  <a:tcPr/>
                </a:tc>
                <a:tc hMerge="1">
                  <a:txBody>
                    <a:bodyPr/>
                    <a:lstStyle/>
                    <a:p>
                      <a:pPr algn="ctr" rtl="1"/>
                      <a:endParaRPr lang="he-IL" dirty="0"/>
                    </a:p>
                  </a:txBody>
                  <a:tcPr/>
                </a:tc>
                <a:tc hMerge="1">
                  <a:txBody>
                    <a:bodyPr/>
                    <a:lstStyle/>
                    <a:p>
                      <a:pPr algn="ctr" rtl="1"/>
                      <a:endParaRPr lang="he-IL" dirty="0"/>
                    </a:p>
                  </a:txBody>
                  <a:tcPr/>
                </a:tc>
                <a:extLst>
                  <a:ext uri="{0D108BD9-81ED-4DB2-BD59-A6C34878D82A}">
                    <a16:rowId xmlns:a16="http://schemas.microsoft.com/office/drawing/2014/main" val="2661070855"/>
                  </a:ext>
                </a:extLst>
              </a:tr>
            </a:tbl>
          </a:graphicData>
        </a:graphic>
      </p:graphicFrame>
    </p:spTree>
    <p:extLst>
      <p:ext uri="{BB962C8B-B14F-4D97-AF65-F5344CB8AC3E}">
        <p14:creationId xmlns:p14="http://schemas.microsoft.com/office/powerpoint/2010/main" val="112802184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79</TotalTime>
  <Words>288</Words>
  <Application>Microsoft Office PowerPoint</Application>
  <PresentationFormat>Widescreen</PresentationFormat>
  <Paragraphs>67</Paragraphs>
  <Slides>9</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2</vt:lpstr>
      <vt:lpstr>Quotable</vt:lpstr>
      <vt:lpstr>BGU Real estate</vt:lpstr>
      <vt:lpstr>Process Overview - Part 1</vt:lpstr>
      <vt:lpstr>Process Overview - Part 2</vt:lpstr>
      <vt:lpstr>Process Overview - Part 2</vt:lpstr>
      <vt:lpstr>Feature Extraction</vt:lpstr>
      <vt:lpstr>Error regression prediction</vt:lpstr>
      <vt:lpstr>Error range classification</vt:lpstr>
      <vt:lpstr>Initial results - Metrics</vt:lpstr>
      <vt:lpstr>Initial results – Confusion  Matrix  + Accuracy score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BGU Real estate</dc:title>
  <dc:creator>Yarden Rotem</dc:creator>
  <cp:lastModifiedBy>Yarden Rotem</cp:lastModifiedBy>
  <cp:revision>8</cp:revision>
  <dcterms:created xsi:type="dcterms:W3CDTF">2020-09-24T10:16:22Z</dcterms:created>
  <dcterms:modified xsi:type="dcterms:W3CDTF">2020-09-24T11:39:14Z</dcterms:modified>
</cp:coreProperties>
</file>