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83" r:id="rId11"/>
    <p:sldId id="285" r:id="rId12"/>
    <p:sldId id="286" r:id="rId13"/>
    <p:sldId id="272" r:id="rId14"/>
    <p:sldId id="273" r:id="rId15"/>
    <p:sldId id="269" r:id="rId16"/>
    <p:sldId id="274" r:id="rId17"/>
    <p:sldId id="270" r:id="rId18"/>
    <p:sldId id="287" r:id="rId19"/>
    <p:sldId id="279" r:id="rId20"/>
    <p:sldId id="28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0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7C6C-BAF7-490F-A675-AA0606283901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C963-A05B-4FB4-BEF8-CE4D4E678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7C6C-BAF7-490F-A675-AA0606283901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C963-A05B-4FB4-BEF8-CE4D4E678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7C6C-BAF7-490F-A675-AA0606283901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C963-A05B-4FB4-BEF8-CE4D4E678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7C6C-BAF7-490F-A675-AA0606283901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C963-A05B-4FB4-BEF8-CE4D4E678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7C6C-BAF7-490F-A675-AA0606283901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C963-A05B-4FB4-BEF8-CE4D4E678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7C6C-BAF7-490F-A675-AA0606283901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C963-A05B-4FB4-BEF8-CE4D4E678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7C6C-BAF7-490F-A675-AA0606283901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C963-A05B-4FB4-BEF8-CE4D4E678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7C6C-BAF7-490F-A675-AA0606283901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C963-A05B-4FB4-BEF8-CE4D4E678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7C6C-BAF7-490F-A675-AA0606283901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C963-A05B-4FB4-BEF8-CE4D4E678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7C6C-BAF7-490F-A675-AA0606283901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C963-A05B-4FB4-BEF8-CE4D4E678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7C6C-BAF7-490F-A675-AA0606283901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C963-A05B-4FB4-BEF8-CE4D4E678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77C6C-BAF7-490F-A675-AA0606283901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C963-A05B-4FB4-BEF8-CE4D4E678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0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3.xml"/><Relationship Id="rId1" Type="http://schemas.openxmlformats.org/officeDocument/2006/relationships/audio" Target="file:///F:\05%20&#35770;&#25991;&#31572;&#36777;\&#31572;&#36777;PPT\01_%20El%20Condor%20Pasa%20&#32769;&#40560;&#20043;&#27468;.mp3" TargetMode="Externa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5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3.png"/><Relationship Id="rId5" Type="http://schemas.openxmlformats.org/officeDocument/2006/relationships/tags" Target="../tags/tag1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原创设计师（吴贤） _1"/>
          <p:cNvSpPr/>
          <p:nvPr>
            <p:custDataLst>
              <p:tags r:id="rId1"/>
            </p:custDataLst>
          </p:nvPr>
        </p:nvSpPr>
        <p:spPr>
          <a:xfrm>
            <a:off x="0" y="2043187"/>
            <a:ext cx="12202878" cy="3002295"/>
          </a:xfrm>
          <a:prstGeom prst="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原创设计师（吴贤） _2"/>
          <p:cNvSpPr txBox="1"/>
          <p:nvPr>
            <p:custDataLst>
              <p:tags r:id="rId2"/>
            </p:custDataLst>
          </p:nvPr>
        </p:nvSpPr>
        <p:spPr>
          <a:xfrm>
            <a:off x="4971439" y="2518918"/>
            <a:ext cx="7257381" cy="1107971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5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66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项目名称</a:t>
            </a:r>
          </a:p>
        </p:txBody>
      </p:sp>
      <p:sp>
        <p:nvSpPr>
          <p:cNvPr id="15" name="原创设计师（吴贤） _3"/>
          <p:cNvSpPr txBox="1"/>
          <p:nvPr>
            <p:custDataLst>
              <p:tags r:id="rId3"/>
            </p:custDataLst>
          </p:nvPr>
        </p:nvSpPr>
        <p:spPr>
          <a:xfrm>
            <a:off x="4323319" y="3821022"/>
            <a:ext cx="5663872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BeltaGo</a:t>
            </a:r>
            <a:r>
              <a:rPr lang="en-US" altLang="zh-CN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—</a:t>
            </a:r>
            <a:r>
              <a:rPr lang="zh-CN" alt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法律智慧服务者</a:t>
            </a:r>
          </a:p>
        </p:txBody>
      </p:sp>
      <p:sp>
        <p:nvSpPr>
          <p:cNvPr id="16" name="原创设计师（吴贤） _4"/>
          <p:cNvSpPr>
            <a:spLocks noChangeAspect="1" noEditPoints="1"/>
          </p:cNvSpPr>
          <p:nvPr>
            <p:custDataLst>
              <p:tags r:id="rId4"/>
            </p:custDataLst>
          </p:nvPr>
        </p:nvSpPr>
        <p:spPr bwMode="auto">
          <a:xfrm>
            <a:off x="8219964" y="5548457"/>
            <a:ext cx="536125" cy="540000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3C4856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86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原创设计师（吴贤） _5"/>
          <p:cNvSpPr txBox="1"/>
          <p:nvPr>
            <p:custDataLst>
              <p:tags r:id="rId5"/>
            </p:custDataLst>
          </p:nvPr>
        </p:nvSpPr>
        <p:spPr>
          <a:xfrm>
            <a:off x="8776652" y="5618415"/>
            <a:ext cx="1979981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rgbClr val="3C48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陈述人：方琳灵</a:t>
            </a:r>
          </a:p>
        </p:txBody>
      </p:sp>
      <p:sp>
        <p:nvSpPr>
          <p:cNvPr id="18" name="原创设计师（吴贤） _6"/>
          <p:cNvSpPr txBox="1"/>
          <p:nvPr>
            <p:custDataLst>
              <p:tags r:id="rId6"/>
            </p:custDataLst>
          </p:nvPr>
        </p:nvSpPr>
        <p:spPr>
          <a:xfrm>
            <a:off x="5546789" y="5618415"/>
            <a:ext cx="2236461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r>
              <a:rPr lang="zh-CN" altLang="en-US" sz="2000" dirty="0">
                <a:solidFill>
                  <a:srgbClr val="3C48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指导老师：范影乐</a:t>
            </a:r>
          </a:p>
        </p:txBody>
      </p:sp>
      <p:sp>
        <p:nvSpPr>
          <p:cNvPr id="19" name="原创设计师（吴贤） _7"/>
          <p:cNvSpPr>
            <a:spLocks noChangeAspect="1" noEditPoints="1"/>
          </p:cNvSpPr>
          <p:nvPr>
            <p:custDataLst>
              <p:tags r:id="rId7"/>
            </p:custDataLst>
          </p:nvPr>
        </p:nvSpPr>
        <p:spPr bwMode="auto">
          <a:xfrm>
            <a:off x="4975542" y="5548457"/>
            <a:ext cx="537736" cy="540000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3C4856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原创设计师（吴贤） _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613800" y="133593"/>
            <a:ext cx="2249619" cy="13351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3187"/>
            <a:ext cx="4975542" cy="30022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46410"/>
            <a:ext cx="9161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“鲲鹏杯”第四届中国研究生移动终端应用设计创新大赛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1055440" y="252005"/>
            <a:ext cx="5010150" cy="656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资料检索查阅</a:t>
            </a:r>
          </a:p>
        </p:txBody>
      </p:sp>
      <p:sp>
        <p:nvSpPr>
          <p:cNvPr id="3" name="原创设计师（吴贤） _2"/>
          <p:cNvSpPr/>
          <p:nvPr/>
        </p:nvSpPr>
        <p:spPr>
          <a:xfrm>
            <a:off x="1245664" y="1578496"/>
            <a:ext cx="9555685" cy="159395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原创设计师（吴贤） _3"/>
          <p:cNvSpPr/>
          <p:nvPr/>
        </p:nvSpPr>
        <p:spPr>
          <a:xfrm>
            <a:off x="1217750" y="1556792"/>
            <a:ext cx="359773" cy="359773"/>
          </a:xfrm>
          <a:prstGeom prst="diagStripe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原创设计师（吴贤） _4"/>
          <p:cNvSpPr/>
          <p:nvPr/>
        </p:nvSpPr>
        <p:spPr>
          <a:xfrm rot="10800000">
            <a:off x="10475731" y="2855769"/>
            <a:ext cx="359773" cy="359773"/>
          </a:xfrm>
          <a:prstGeom prst="diagStripe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原创设计师（吴贤） _5"/>
          <p:cNvSpPr/>
          <p:nvPr/>
        </p:nvSpPr>
        <p:spPr>
          <a:xfrm>
            <a:off x="1263745" y="3809196"/>
            <a:ext cx="576000" cy="576000"/>
          </a:xfrm>
          <a:prstGeom prst="rect">
            <a:avLst/>
          </a:prstGeom>
          <a:solidFill>
            <a:srgbClr val="3C485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原创设计师（吴贤） _6"/>
          <p:cNvSpPr/>
          <p:nvPr/>
        </p:nvSpPr>
        <p:spPr>
          <a:xfrm>
            <a:off x="5735506" y="3809196"/>
            <a:ext cx="576000" cy="576000"/>
          </a:xfrm>
          <a:prstGeom prst="rect">
            <a:avLst/>
          </a:prstGeom>
          <a:solidFill>
            <a:srgbClr val="3C485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02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8" name="原创设计师（吴贤） _7"/>
          <p:cNvGrpSpPr/>
          <p:nvPr/>
        </p:nvGrpSpPr>
        <p:grpSpPr>
          <a:xfrm>
            <a:off x="1976688" y="3632933"/>
            <a:ext cx="2181656" cy="670503"/>
            <a:chOff x="6143635" y="1324942"/>
            <a:chExt cx="7603261" cy="569511"/>
          </a:xfrm>
        </p:grpSpPr>
        <p:sp>
          <p:nvSpPr>
            <p:cNvPr id="9" name="Rectangle 35"/>
            <p:cNvSpPr/>
            <p:nvPr/>
          </p:nvSpPr>
          <p:spPr>
            <a:xfrm>
              <a:off x="6143635" y="1643056"/>
              <a:ext cx="7603261" cy="2513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基于人工智能的学习性，对所提供的答案进行一个满意度和符合度的信息呈现。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10" name="Rectangle 36"/>
            <p:cNvSpPr/>
            <p:nvPr/>
          </p:nvSpPr>
          <p:spPr>
            <a:xfrm>
              <a:off x="6151726" y="1324942"/>
              <a:ext cx="548979" cy="3897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检索</a:t>
              </a:r>
              <a:endPara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原创设计师（吴贤） _8"/>
          <p:cNvGrpSpPr/>
          <p:nvPr/>
        </p:nvGrpSpPr>
        <p:grpSpPr>
          <a:xfrm>
            <a:off x="6314593" y="3696001"/>
            <a:ext cx="2900116" cy="1247891"/>
            <a:chOff x="6143633" y="1324942"/>
            <a:chExt cx="7603261" cy="389787"/>
          </a:xfrm>
        </p:grpSpPr>
        <p:sp>
          <p:nvSpPr>
            <p:cNvPr id="12" name="Rectangle 35"/>
            <p:cNvSpPr/>
            <p:nvPr/>
          </p:nvSpPr>
          <p:spPr>
            <a:xfrm>
              <a:off x="6143633" y="1459006"/>
              <a:ext cx="7603261" cy="2513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用户在对答案进行满意度反馈之后，移动终端将用户数据反馈给服务器，服务器整合数据之后，以符合度的形式，在答案的下方显示出来。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13" name="Rectangle 36"/>
            <p:cNvSpPr/>
            <p:nvPr/>
          </p:nvSpPr>
          <p:spPr>
            <a:xfrm>
              <a:off x="6151726" y="1324942"/>
              <a:ext cx="548979" cy="3897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查阅</a:t>
              </a:r>
              <a:endPara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原创设计师（吴贤） _9"/>
          <p:cNvSpPr/>
          <p:nvPr/>
        </p:nvSpPr>
        <p:spPr>
          <a:xfrm>
            <a:off x="1589805" y="1847260"/>
            <a:ext cx="895156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88000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资料的检索和审阅，是本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一个非常必要的辅助功能，在信息识别和提取之后，经过分类，我们将案件相关的法律条款锁定在一定的范围之内，通过在大数据库中检索相关的法律条款和经典案例，提供给用户。并且，我们可以基于人工智能的学习性，对所提供的答案进行一个满意度和符合度的信息呈现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原创设计师（吴贤） _10"/>
          <p:cNvSpPr/>
          <p:nvPr/>
        </p:nvSpPr>
        <p:spPr>
          <a:xfrm>
            <a:off x="409693" y="332656"/>
            <a:ext cx="429723" cy="429722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16" name="原创设计师（吴贤） _11"/>
          <p:cNvSpPr/>
          <p:nvPr/>
        </p:nvSpPr>
        <p:spPr>
          <a:xfrm>
            <a:off x="335360" y="415960"/>
            <a:ext cx="429723" cy="429722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84768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1055440" y="252005"/>
            <a:ext cx="5010150" cy="656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案件预决策</a:t>
            </a:r>
          </a:p>
        </p:txBody>
      </p:sp>
      <p:sp>
        <p:nvSpPr>
          <p:cNvPr id="3" name="原创设计师（吴贤） _2"/>
          <p:cNvSpPr/>
          <p:nvPr/>
        </p:nvSpPr>
        <p:spPr>
          <a:xfrm>
            <a:off x="1245664" y="1578496"/>
            <a:ext cx="9555685" cy="159395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原创设计师（吴贤） _3"/>
          <p:cNvSpPr/>
          <p:nvPr/>
        </p:nvSpPr>
        <p:spPr>
          <a:xfrm>
            <a:off x="1217750" y="1556792"/>
            <a:ext cx="359773" cy="359773"/>
          </a:xfrm>
          <a:prstGeom prst="diagStripe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原创设计师（吴贤） _4"/>
          <p:cNvSpPr/>
          <p:nvPr/>
        </p:nvSpPr>
        <p:spPr>
          <a:xfrm rot="10800000">
            <a:off x="10475731" y="2855769"/>
            <a:ext cx="359773" cy="359773"/>
          </a:xfrm>
          <a:prstGeom prst="diagStripe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原创设计师（吴贤） _5"/>
          <p:cNvSpPr/>
          <p:nvPr/>
        </p:nvSpPr>
        <p:spPr>
          <a:xfrm>
            <a:off x="1263745" y="3809196"/>
            <a:ext cx="576000" cy="576000"/>
          </a:xfrm>
          <a:prstGeom prst="rect">
            <a:avLst/>
          </a:prstGeom>
          <a:solidFill>
            <a:srgbClr val="3C485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原创设计师（吴贤） _6"/>
          <p:cNvSpPr/>
          <p:nvPr/>
        </p:nvSpPr>
        <p:spPr>
          <a:xfrm>
            <a:off x="1263745" y="5074594"/>
            <a:ext cx="576000" cy="576000"/>
          </a:xfrm>
          <a:prstGeom prst="rect">
            <a:avLst/>
          </a:prstGeom>
          <a:solidFill>
            <a:srgbClr val="3C485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02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8" name="原创设计师（吴贤） _7"/>
          <p:cNvGrpSpPr/>
          <p:nvPr/>
        </p:nvGrpSpPr>
        <p:grpSpPr>
          <a:xfrm>
            <a:off x="1976686" y="3632934"/>
            <a:ext cx="8951569" cy="1159355"/>
            <a:chOff x="6143635" y="1324942"/>
            <a:chExt cx="7603261" cy="984731"/>
          </a:xfrm>
        </p:grpSpPr>
        <p:sp>
          <p:nvSpPr>
            <p:cNvPr id="9" name="Rectangle 35"/>
            <p:cNvSpPr/>
            <p:nvPr/>
          </p:nvSpPr>
          <p:spPr>
            <a:xfrm>
              <a:off x="6143635" y="1643056"/>
              <a:ext cx="7603261" cy="666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用户选择原告视角时，提交了所拥有的证据线索之后，系统在给出惩罚区间的同时，也会给出指导，比如怎样使证据链更加完善等；而用户也可以在此基础上，选择被告视角，系统会给出如何应对原告的诉讼和相关的应对措施。使得律师在应对具体案件时可以多角度多方面，有效避免遗漏重要信息，从而保证证据的完整性。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10" name="Rectangle 36"/>
            <p:cNvSpPr/>
            <p:nvPr/>
          </p:nvSpPr>
          <p:spPr>
            <a:xfrm>
              <a:off x="6151726" y="1324942"/>
              <a:ext cx="1529298" cy="3897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转换身份和视角</a:t>
              </a:r>
              <a:endPara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原创设计师（吴贤） _8"/>
          <p:cNvGrpSpPr/>
          <p:nvPr/>
        </p:nvGrpSpPr>
        <p:grpSpPr>
          <a:xfrm>
            <a:off x="1976686" y="4898332"/>
            <a:ext cx="8951569" cy="901337"/>
            <a:chOff x="6143635" y="1324942"/>
            <a:chExt cx="7603261" cy="765576"/>
          </a:xfrm>
        </p:grpSpPr>
        <p:sp>
          <p:nvSpPr>
            <p:cNvPr id="12" name="Rectangle 35"/>
            <p:cNvSpPr/>
            <p:nvPr/>
          </p:nvSpPr>
          <p:spPr>
            <a:xfrm>
              <a:off x="6143635" y="1643056"/>
              <a:ext cx="7603261" cy="44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综合分析案情之后，针对当事人的处境，进行有利和不利的预测，以便用户在最终判决结果出炉之前做好准备。而这些决策功能的准确性，则主要来源于已有的经典案例和用户提供的现实案例，系统通过训练、学习，不断提高自己的性能。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13" name="Rectangle 36"/>
            <p:cNvSpPr/>
            <p:nvPr/>
          </p:nvSpPr>
          <p:spPr>
            <a:xfrm>
              <a:off x="6151726" y="1324942"/>
              <a:ext cx="1137170" cy="3897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期望性预测</a:t>
              </a:r>
              <a:endPara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原创设计师（吴贤） _9"/>
          <p:cNvSpPr/>
          <p:nvPr/>
        </p:nvSpPr>
        <p:spPr>
          <a:xfrm>
            <a:off x="1589805" y="1847260"/>
            <a:ext cx="895156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88000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资料的检索和审阅，对于律师和基层法律服务工作者都非常重要。而对于律师来说，如何帮助客户打赢官司，如何找到足够的证据链，以提高案件成功的几率才是他们最关心的。因此，案件的预决策可以说是本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最为重要的功能之一。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原创设计师（吴贤） _10"/>
          <p:cNvSpPr/>
          <p:nvPr/>
        </p:nvSpPr>
        <p:spPr>
          <a:xfrm>
            <a:off x="409693" y="332656"/>
            <a:ext cx="429723" cy="429722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16" name="原创设计师（吴贤） _11"/>
          <p:cNvSpPr/>
          <p:nvPr/>
        </p:nvSpPr>
        <p:spPr>
          <a:xfrm>
            <a:off x="335360" y="415960"/>
            <a:ext cx="429723" cy="429722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84528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1055440" y="252005"/>
            <a:ext cx="5010150" cy="656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律师训练模式</a:t>
            </a:r>
          </a:p>
        </p:txBody>
      </p:sp>
      <p:sp>
        <p:nvSpPr>
          <p:cNvPr id="3" name="原创设计师（吴贤） _2"/>
          <p:cNvSpPr/>
          <p:nvPr/>
        </p:nvSpPr>
        <p:spPr>
          <a:xfrm>
            <a:off x="1048687" y="1096691"/>
            <a:ext cx="3824593" cy="329830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原创设计师（吴贤） _3"/>
          <p:cNvSpPr/>
          <p:nvPr/>
        </p:nvSpPr>
        <p:spPr>
          <a:xfrm>
            <a:off x="1048687" y="1113426"/>
            <a:ext cx="359773" cy="359773"/>
          </a:xfrm>
          <a:prstGeom prst="diagStripe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原创设计师（吴贤） _4"/>
          <p:cNvSpPr/>
          <p:nvPr/>
        </p:nvSpPr>
        <p:spPr>
          <a:xfrm rot="10800000">
            <a:off x="4513507" y="4053840"/>
            <a:ext cx="359773" cy="359773"/>
          </a:xfrm>
          <a:prstGeom prst="diagStripe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原创设计师（吴贤） _9"/>
          <p:cNvSpPr/>
          <p:nvPr/>
        </p:nvSpPr>
        <p:spPr>
          <a:xfrm>
            <a:off x="1408460" y="1556491"/>
            <a:ext cx="3091543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88000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针对的主要人群是法律工作服务者和律师，在立项依据中我们有提到，当前，法律行业存在着僧多粥少、良莠不齐的问题，即有法律需求的用户很多，但法律从业者却很少，且其水平往往参差不齐，难以满足众多复杂的案件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</p:txBody>
      </p:sp>
      <p:sp>
        <p:nvSpPr>
          <p:cNvPr id="15" name="原创设计师（吴贤） _10"/>
          <p:cNvSpPr/>
          <p:nvPr/>
        </p:nvSpPr>
        <p:spPr>
          <a:xfrm>
            <a:off x="409693" y="332656"/>
            <a:ext cx="429723" cy="429722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16" name="原创设计师（吴贤） _11"/>
          <p:cNvSpPr/>
          <p:nvPr/>
        </p:nvSpPr>
        <p:spPr>
          <a:xfrm>
            <a:off x="335360" y="415960"/>
            <a:ext cx="429723" cy="429722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17" name="原创设计师（吴贤） _11"/>
          <p:cNvSpPr/>
          <p:nvPr/>
        </p:nvSpPr>
        <p:spPr>
          <a:xfrm>
            <a:off x="6237608" y="332656"/>
            <a:ext cx="429723" cy="429722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18" name="原创设计师（吴贤） _1"/>
          <p:cNvSpPr/>
          <p:nvPr/>
        </p:nvSpPr>
        <p:spPr>
          <a:xfrm>
            <a:off x="6911955" y="252005"/>
            <a:ext cx="5010150" cy="656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信息安全和维护</a:t>
            </a:r>
          </a:p>
        </p:txBody>
      </p:sp>
      <p:sp>
        <p:nvSpPr>
          <p:cNvPr id="19" name="原创设计师（吴贤） _2"/>
          <p:cNvSpPr/>
          <p:nvPr/>
        </p:nvSpPr>
        <p:spPr>
          <a:xfrm>
            <a:off x="6911955" y="1096691"/>
            <a:ext cx="3824593" cy="524524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原创设计师（吴贤） _3"/>
          <p:cNvSpPr/>
          <p:nvPr/>
        </p:nvSpPr>
        <p:spPr>
          <a:xfrm>
            <a:off x="6911955" y="1113427"/>
            <a:ext cx="359773" cy="359773"/>
          </a:xfrm>
          <a:prstGeom prst="diagStripe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原创设计师（吴贤） _9"/>
          <p:cNvSpPr/>
          <p:nvPr/>
        </p:nvSpPr>
        <p:spPr>
          <a:xfrm>
            <a:off x="7271728" y="1293313"/>
            <a:ext cx="3285426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88000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身处大数据时代，互联网背景之下，信息的安全问题尤为重要。而对于一个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来说，用户的数据往往都存储于云服务器之上，这也难免会让用户担心自己的数据泄露。并且，由于法律信息的敏感性，一旦出现用户数据泄露问题，后果更是不堪设想。作为服务用户的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，如果做不到对用户信息的保护，也会出现严重后果。因此，本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涉及到的用户信息，将只在云服务器保留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天时间。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在生成相关结果后，会提醒用户及时下载报告，而在设定时间到达之后，不论用户是否下载了报告，都会在云服务器中将其删除，从源头上保护用户的隐私。 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原创设计师（吴贤） _4"/>
          <p:cNvSpPr/>
          <p:nvPr/>
        </p:nvSpPr>
        <p:spPr>
          <a:xfrm rot="10800000">
            <a:off x="10376775" y="5982165"/>
            <a:ext cx="359773" cy="359773"/>
          </a:xfrm>
          <a:prstGeom prst="diagStripe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99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2305355" y="2044188"/>
            <a:ext cx="2579124" cy="2579124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3" name="原创设计师（吴贤） _2"/>
          <p:cNvSpPr/>
          <p:nvPr/>
        </p:nvSpPr>
        <p:spPr>
          <a:xfrm>
            <a:off x="2155108" y="2139438"/>
            <a:ext cx="2579124" cy="2579124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r>
              <a:rPr lang="en-US" altLang="zh-CN" sz="6600" dirty="0"/>
              <a:t>Part</a:t>
            </a:r>
          </a:p>
          <a:p>
            <a:pPr algn="ctr"/>
            <a:r>
              <a:rPr lang="en-US" altLang="zh-CN" sz="6600" dirty="0"/>
              <a:t>03</a:t>
            </a:r>
            <a:endParaRPr lang="zh-CN" altLang="en-US" sz="6600" dirty="0"/>
          </a:p>
        </p:txBody>
      </p:sp>
      <p:sp>
        <p:nvSpPr>
          <p:cNvPr id="4" name="原创设计师（吴贤） _3"/>
          <p:cNvSpPr txBox="1"/>
          <p:nvPr/>
        </p:nvSpPr>
        <p:spPr>
          <a:xfrm>
            <a:off x="5616695" y="2266916"/>
            <a:ext cx="5235677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/>
            <a:r>
              <a:rPr lang="zh-CN" altLang="en-US" sz="4800" b="1" dirty="0">
                <a:solidFill>
                  <a:srgbClr val="3C48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关键方法与技术</a:t>
            </a:r>
          </a:p>
        </p:txBody>
      </p:sp>
      <p:sp>
        <p:nvSpPr>
          <p:cNvPr id="7" name="原创设计师（吴贤） _6"/>
          <p:cNvSpPr txBox="1"/>
          <p:nvPr/>
        </p:nvSpPr>
        <p:spPr>
          <a:xfrm>
            <a:off x="5783356" y="3416078"/>
            <a:ext cx="3048334" cy="936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359410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sz="211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基于自然语言理解的文字识别技术</a:t>
            </a:r>
            <a:endParaRPr lang="bg-BG" sz="211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原创设计师（吴贤） _8"/>
          <p:cNvSpPr txBox="1"/>
          <p:nvPr/>
        </p:nvSpPr>
        <p:spPr>
          <a:xfrm>
            <a:off x="5783356" y="4381806"/>
            <a:ext cx="3048334" cy="936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359410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sz="211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基于机器学习的资料处理、决策技术</a:t>
            </a:r>
            <a:endParaRPr lang="bg-BG" sz="211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1055440" y="252005"/>
            <a:ext cx="5010150" cy="656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实现方法与技术</a:t>
            </a:r>
          </a:p>
        </p:txBody>
      </p:sp>
      <p:grpSp>
        <p:nvGrpSpPr>
          <p:cNvPr id="3" name="原创设计师（吴贤） _2"/>
          <p:cNvGrpSpPr/>
          <p:nvPr/>
        </p:nvGrpSpPr>
        <p:grpSpPr>
          <a:xfrm>
            <a:off x="4192927" y="1995385"/>
            <a:ext cx="1844295" cy="1844295"/>
            <a:chOff x="4207441" y="1821214"/>
            <a:chExt cx="1844295" cy="1844295"/>
          </a:xfrm>
          <a:solidFill>
            <a:srgbClr val="3C4856"/>
          </a:solidFill>
        </p:grpSpPr>
        <p:sp>
          <p:nvSpPr>
            <p:cNvPr id="4" name="泪滴形 3"/>
            <p:cNvSpPr/>
            <p:nvPr/>
          </p:nvSpPr>
          <p:spPr>
            <a:xfrm flipV="1">
              <a:off x="4207441" y="1821214"/>
              <a:ext cx="1844295" cy="1844295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5" tIns="60947" rIns="121895" bIns="60947"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" name="TextBox 11"/>
            <p:cNvSpPr txBox="1"/>
            <p:nvPr/>
          </p:nvSpPr>
          <p:spPr>
            <a:xfrm>
              <a:off x="4265485" y="2300069"/>
              <a:ext cx="1728192" cy="779546"/>
            </a:xfrm>
            <a:prstGeom prst="rect">
              <a:avLst/>
            </a:prstGeom>
            <a:noFill/>
          </p:spPr>
          <p:txBody>
            <a:bodyPr wrap="square" lIns="121895" tIns="60947" rIns="121895" bIns="60947" rtlCol="0">
              <a:spAutoFit/>
            </a:bodyPr>
            <a:lstStyle/>
            <a:p>
              <a:pPr algn="ctr"/>
              <a:r>
                <a:rPr lang="en-US" altLang="zh-CN" sz="2135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  <a:p>
              <a:pPr algn="ctr"/>
              <a:r>
                <a:rPr lang="zh-CN" altLang="en-US" sz="2135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关键点</a:t>
              </a:r>
              <a:endParaRPr lang="en-US" altLang="zh-CN" sz="2135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原创设计师（吴贤） _3"/>
          <p:cNvGrpSpPr/>
          <p:nvPr/>
        </p:nvGrpSpPr>
        <p:grpSpPr>
          <a:xfrm>
            <a:off x="6212869" y="1995385"/>
            <a:ext cx="1844295" cy="1844295"/>
            <a:chOff x="6227383" y="1821214"/>
            <a:chExt cx="1844295" cy="1844295"/>
          </a:xfrm>
          <a:solidFill>
            <a:srgbClr val="3C4856"/>
          </a:solidFill>
        </p:grpSpPr>
        <p:sp>
          <p:nvSpPr>
            <p:cNvPr id="7" name="泪滴形 6"/>
            <p:cNvSpPr/>
            <p:nvPr/>
          </p:nvSpPr>
          <p:spPr>
            <a:xfrm flipH="1" flipV="1">
              <a:off x="6227383" y="1821214"/>
              <a:ext cx="1844295" cy="1844295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5" tIns="60947" rIns="121895" bIns="60947"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" name="TextBox 12"/>
            <p:cNvSpPr txBox="1"/>
            <p:nvPr/>
          </p:nvSpPr>
          <p:spPr>
            <a:xfrm>
              <a:off x="6268859" y="2297617"/>
              <a:ext cx="1728192" cy="779546"/>
            </a:xfrm>
            <a:prstGeom prst="rect">
              <a:avLst/>
            </a:prstGeom>
            <a:noFill/>
          </p:spPr>
          <p:txBody>
            <a:bodyPr wrap="square" lIns="121895" tIns="60947" rIns="121895" bIns="60947" rtlCol="0">
              <a:spAutoFit/>
            </a:bodyPr>
            <a:lstStyle/>
            <a:p>
              <a:pPr algn="ctr"/>
              <a:r>
                <a:rPr lang="en-US" altLang="zh-CN" sz="2135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  <a:p>
              <a:pPr algn="ctr"/>
              <a:r>
                <a:rPr lang="zh-CN" altLang="en-US" sz="2135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关键点</a:t>
              </a:r>
              <a:endParaRPr lang="en-US" altLang="zh-CN" sz="2135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原创设计师（吴贤） _4"/>
          <p:cNvGrpSpPr/>
          <p:nvPr/>
        </p:nvGrpSpPr>
        <p:grpSpPr>
          <a:xfrm>
            <a:off x="4192927" y="4015330"/>
            <a:ext cx="1844295" cy="1844295"/>
            <a:chOff x="4207441" y="3841159"/>
            <a:chExt cx="1844295" cy="1844295"/>
          </a:xfrm>
        </p:grpSpPr>
        <p:sp>
          <p:nvSpPr>
            <p:cNvPr id="10" name="泪滴形 9"/>
            <p:cNvSpPr/>
            <p:nvPr/>
          </p:nvSpPr>
          <p:spPr>
            <a:xfrm>
              <a:off x="4207441" y="3841159"/>
              <a:ext cx="1844295" cy="1844295"/>
            </a:xfrm>
            <a:prstGeom prst="teardrop">
              <a:avLst/>
            </a:prstGeom>
            <a:solidFill>
              <a:srgbClr val="3C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5" tIns="60947" rIns="121895" bIns="60947"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1" name="TextBox 13"/>
            <p:cNvSpPr txBox="1"/>
            <p:nvPr/>
          </p:nvSpPr>
          <p:spPr>
            <a:xfrm>
              <a:off x="4265485" y="4270313"/>
              <a:ext cx="1728192" cy="779546"/>
            </a:xfrm>
            <a:prstGeom prst="rect">
              <a:avLst/>
            </a:prstGeom>
            <a:noFill/>
          </p:spPr>
          <p:txBody>
            <a:bodyPr wrap="square" lIns="121895" tIns="60947" rIns="121895" bIns="60947" rtlCol="0">
              <a:spAutoFit/>
            </a:bodyPr>
            <a:lstStyle/>
            <a:p>
              <a:pPr algn="ctr"/>
              <a:r>
                <a:rPr lang="en-US" altLang="zh-CN" sz="2135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  <a:p>
              <a:pPr algn="ctr"/>
              <a:r>
                <a:rPr lang="zh-CN" altLang="en-US" sz="2135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关键点</a:t>
              </a:r>
              <a:endParaRPr lang="en-US" altLang="zh-CN" sz="2135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原创设计师（吴贤） _5"/>
          <p:cNvGrpSpPr/>
          <p:nvPr/>
        </p:nvGrpSpPr>
        <p:grpSpPr>
          <a:xfrm>
            <a:off x="6212869" y="4015330"/>
            <a:ext cx="1844295" cy="1844295"/>
            <a:chOff x="6227383" y="3841159"/>
            <a:chExt cx="1844295" cy="1844295"/>
          </a:xfrm>
        </p:grpSpPr>
        <p:sp>
          <p:nvSpPr>
            <p:cNvPr id="13" name="泪滴形 12"/>
            <p:cNvSpPr/>
            <p:nvPr/>
          </p:nvSpPr>
          <p:spPr>
            <a:xfrm flipH="1">
              <a:off x="6227383" y="3841159"/>
              <a:ext cx="1844295" cy="1844295"/>
            </a:xfrm>
            <a:prstGeom prst="teardrop">
              <a:avLst/>
            </a:prstGeom>
            <a:solidFill>
              <a:srgbClr val="3C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5" tIns="60947" rIns="121895" bIns="60947"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6268859" y="4270313"/>
              <a:ext cx="1728192" cy="779546"/>
            </a:xfrm>
            <a:prstGeom prst="rect">
              <a:avLst/>
            </a:prstGeom>
            <a:noFill/>
          </p:spPr>
          <p:txBody>
            <a:bodyPr wrap="square" lIns="121895" tIns="60947" rIns="121895" bIns="60947" rtlCol="0">
              <a:spAutoFit/>
            </a:bodyPr>
            <a:lstStyle/>
            <a:p>
              <a:pPr algn="ctr"/>
              <a:r>
                <a:rPr lang="en-US" altLang="zh-CN" sz="2135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  <a:p>
              <a:pPr algn="ctr"/>
              <a:r>
                <a:rPr lang="zh-CN" altLang="en-US" sz="2135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关键点</a:t>
              </a:r>
              <a:endParaRPr lang="en-US" altLang="zh-CN" sz="2135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原创设计师（吴贤） _6"/>
          <p:cNvGrpSpPr/>
          <p:nvPr/>
        </p:nvGrpSpPr>
        <p:grpSpPr>
          <a:xfrm>
            <a:off x="988698" y="2357872"/>
            <a:ext cx="3111933" cy="1197455"/>
            <a:chOff x="6143636" y="1292581"/>
            <a:chExt cx="2643206" cy="1017092"/>
          </a:xfrm>
        </p:grpSpPr>
        <p:sp>
          <p:nvSpPr>
            <p:cNvPr id="16" name="Rectangle 35"/>
            <p:cNvSpPr/>
            <p:nvPr/>
          </p:nvSpPr>
          <p:spPr>
            <a:xfrm>
              <a:off x="6143636" y="1643056"/>
              <a:ext cx="2643206" cy="666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如何体现人工智能的理念，通过自然语言处理，实现对信息的识别和提取。获取用户的描述和上传的图片，去除其中的噪声干扰，并进行提取摘要等操作</a:t>
              </a:r>
              <a:endPara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17" name="Rectangle 36"/>
            <p:cNvSpPr/>
            <p:nvPr/>
          </p:nvSpPr>
          <p:spPr>
            <a:xfrm>
              <a:off x="6151726" y="1292581"/>
              <a:ext cx="1529298" cy="3897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人工智能的理念</a:t>
              </a:r>
              <a:endPara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原创设计师（吴贤） _7"/>
          <p:cNvGrpSpPr/>
          <p:nvPr/>
        </p:nvGrpSpPr>
        <p:grpSpPr>
          <a:xfrm>
            <a:off x="8328249" y="2357872"/>
            <a:ext cx="3656677" cy="1170268"/>
            <a:chOff x="6143636" y="1292581"/>
            <a:chExt cx="3105899" cy="994000"/>
          </a:xfrm>
        </p:grpSpPr>
        <p:sp>
          <p:nvSpPr>
            <p:cNvPr id="19" name="Rectangle 35"/>
            <p:cNvSpPr/>
            <p:nvPr/>
          </p:nvSpPr>
          <p:spPr>
            <a:xfrm>
              <a:off x="6143636" y="1643056"/>
              <a:ext cx="2643206" cy="643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对获得用户所提供的信息，包括合同文本、合同照片和语音输入等，去除噪声后提取其中的文本信息，并将之转化为</a:t>
              </a:r>
              <a:r>
                <a:rPr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可用的规范化格式。</a:t>
              </a:r>
              <a:endPara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20" name="Rectangle 36"/>
            <p:cNvSpPr/>
            <p:nvPr/>
          </p:nvSpPr>
          <p:spPr>
            <a:xfrm>
              <a:off x="6151726" y="1292581"/>
              <a:ext cx="3097809" cy="3897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基于自然语言理解的文字识别技术</a:t>
              </a:r>
              <a:endPara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原创设计师（吴贤） _8"/>
          <p:cNvGrpSpPr/>
          <p:nvPr/>
        </p:nvGrpSpPr>
        <p:grpSpPr>
          <a:xfrm>
            <a:off x="988698" y="4444484"/>
            <a:ext cx="3111933" cy="1197455"/>
            <a:chOff x="6143636" y="1292581"/>
            <a:chExt cx="2643206" cy="1017092"/>
          </a:xfrm>
        </p:grpSpPr>
        <p:sp>
          <p:nvSpPr>
            <p:cNvPr id="22" name="Rectangle 35"/>
            <p:cNvSpPr/>
            <p:nvPr/>
          </p:nvSpPr>
          <p:spPr>
            <a:xfrm>
              <a:off x="6143636" y="1643056"/>
              <a:ext cx="2643206" cy="666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如何利用机器学习的技术，从大量的用户反馈数据中，学习出有效的模型，并在检索查阅资料和案件预决策中起到作用</a:t>
              </a:r>
              <a:endPara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23" name="Rectangle 36"/>
            <p:cNvSpPr/>
            <p:nvPr/>
          </p:nvSpPr>
          <p:spPr>
            <a:xfrm>
              <a:off x="6151726" y="1292581"/>
              <a:ext cx="1529298" cy="3897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机器学习的方法</a:t>
              </a:r>
              <a:endPara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原创设计师（吴贤） _9"/>
          <p:cNvGrpSpPr/>
          <p:nvPr/>
        </p:nvGrpSpPr>
        <p:grpSpPr>
          <a:xfrm>
            <a:off x="8328248" y="4444484"/>
            <a:ext cx="3887509" cy="939437"/>
            <a:chOff x="6143636" y="1292581"/>
            <a:chExt cx="3301963" cy="797937"/>
          </a:xfrm>
        </p:grpSpPr>
        <p:sp>
          <p:nvSpPr>
            <p:cNvPr id="25" name="Rectangle 35"/>
            <p:cNvSpPr/>
            <p:nvPr/>
          </p:nvSpPr>
          <p:spPr>
            <a:xfrm>
              <a:off x="6143636" y="1643056"/>
              <a:ext cx="2643206" cy="44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如何利用经验数据提高自身性能，而充分并且高质量的数据则是学习有效性的基础和关键。</a:t>
              </a:r>
              <a:endPara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26" name="Rectangle 36"/>
            <p:cNvSpPr/>
            <p:nvPr/>
          </p:nvSpPr>
          <p:spPr>
            <a:xfrm>
              <a:off x="6151726" y="1292581"/>
              <a:ext cx="3293873" cy="3897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基于机器学习的资料处理、决策技术</a:t>
              </a:r>
              <a:endPara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原创设计师（吴贤） _10"/>
          <p:cNvSpPr/>
          <p:nvPr/>
        </p:nvSpPr>
        <p:spPr>
          <a:xfrm>
            <a:off x="409693" y="332656"/>
            <a:ext cx="429723" cy="429722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28" name="原创设计师（吴贤） _11"/>
          <p:cNvSpPr/>
          <p:nvPr/>
        </p:nvSpPr>
        <p:spPr>
          <a:xfrm>
            <a:off x="335360" y="415960"/>
            <a:ext cx="429723" cy="429722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1055439" y="252005"/>
            <a:ext cx="5824331" cy="656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基于自然语言理解的文字识别技术</a:t>
            </a:r>
          </a:p>
        </p:txBody>
      </p:sp>
      <p:sp>
        <p:nvSpPr>
          <p:cNvPr id="3" name="原创设计师（吴贤） _2"/>
          <p:cNvSpPr/>
          <p:nvPr/>
        </p:nvSpPr>
        <p:spPr>
          <a:xfrm>
            <a:off x="409693" y="332656"/>
            <a:ext cx="429723" cy="429722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4" name="原创设计师（吴贤） _3"/>
          <p:cNvSpPr/>
          <p:nvPr/>
        </p:nvSpPr>
        <p:spPr>
          <a:xfrm>
            <a:off x="335360" y="415960"/>
            <a:ext cx="429723" cy="429722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5" name="原创设计师（吴贤） _4"/>
          <p:cNvSpPr/>
          <p:nvPr/>
        </p:nvSpPr>
        <p:spPr>
          <a:xfrm>
            <a:off x="1386154" y="2238329"/>
            <a:ext cx="2914463" cy="2914462"/>
          </a:xfrm>
          <a:prstGeom prst="ellipse">
            <a:avLst/>
          </a:prstGeom>
          <a:solidFill>
            <a:srgbClr val="3C4856"/>
          </a:solid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原创设计师（吴贤） _5"/>
          <p:cNvSpPr/>
          <p:nvPr/>
        </p:nvSpPr>
        <p:spPr>
          <a:xfrm>
            <a:off x="1244880" y="2097059"/>
            <a:ext cx="3197005" cy="3197005"/>
          </a:xfrm>
          <a:prstGeom prst="ellipse">
            <a:avLst/>
          </a:prstGeom>
          <a:noFill/>
          <a:ln cmpd="sng">
            <a:solidFill>
              <a:srgbClr val="3C4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原创设计师（吴贤） _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88" y="2896310"/>
            <a:ext cx="1128036" cy="1586301"/>
          </a:xfrm>
          <a:prstGeom prst="rect">
            <a:avLst/>
          </a:prstGeom>
        </p:spPr>
      </p:pic>
      <p:cxnSp>
        <p:nvCxnSpPr>
          <p:cNvPr id="8" name="原创设计师（吴贤） _7"/>
          <p:cNvCxnSpPr>
            <a:stCxn id="6" idx="0"/>
            <a:endCxn id="11" idx="2"/>
          </p:cNvCxnSpPr>
          <p:nvPr/>
        </p:nvCxnSpPr>
        <p:spPr>
          <a:xfrm>
            <a:off x="2843382" y="2097059"/>
            <a:ext cx="2556977" cy="1"/>
          </a:xfrm>
          <a:prstGeom prst="line">
            <a:avLst/>
          </a:prstGeom>
          <a:ln>
            <a:solidFill>
              <a:srgbClr val="3C4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原创设计师（吴贤） _8"/>
          <p:cNvCxnSpPr>
            <a:stCxn id="6" idx="6"/>
            <a:endCxn id="13" idx="2"/>
          </p:cNvCxnSpPr>
          <p:nvPr/>
        </p:nvCxnSpPr>
        <p:spPr>
          <a:xfrm flipV="1">
            <a:off x="4441885" y="3689462"/>
            <a:ext cx="958477" cy="6100"/>
          </a:xfrm>
          <a:prstGeom prst="line">
            <a:avLst/>
          </a:prstGeom>
          <a:ln>
            <a:solidFill>
              <a:srgbClr val="3C4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原创设计师（吴贤） _9"/>
          <p:cNvCxnSpPr>
            <a:stCxn id="6" idx="4"/>
            <a:endCxn id="15" idx="2"/>
          </p:cNvCxnSpPr>
          <p:nvPr/>
        </p:nvCxnSpPr>
        <p:spPr>
          <a:xfrm flipV="1">
            <a:off x="2843382" y="5294062"/>
            <a:ext cx="2556977" cy="1"/>
          </a:xfrm>
          <a:prstGeom prst="line">
            <a:avLst/>
          </a:prstGeom>
          <a:ln>
            <a:solidFill>
              <a:srgbClr val="3C4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原创设计师（吴贤） _10"/>
          <p:cNvSpPr/>
          <p:nvPr/>
        </p:nvSpPr>
        <p:spPr>
          <a:xfrm>
            <a:off x="5400359" y="1653029"/>
            <a:ext cx="888057" cy="888058"/>
          </a:xfrm>
          <a:prstGeom prst="ellipse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原创设计师（吴贤） _11"/>
          <p:cNvSpPr txBox="1"/>
          <p:nvPr/>
        </p:nvSpPr>
        <p:spPr>
          <a:xfrm>
            <a:off x="5538640" y="177442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原创设计师（吴贤） _12"/>
          <p:cNvSpPr/>
          <p:nvPr/>
        </p:nvSpPr>
        <p:spPr>
          <a:xfrm>
            <a:off x="5400362" y="3245433"/>
            <a:ext cx="888057" cy="888057"/>
          </a:xfrm>
          <a:prstGeom prst="ellipse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原创设计师（吴贤） _13"/>
          <p:cNvSpPr txBox="1"/>
          <p:nvPr/>
        </p:nvSpPr>
        <p:spPr>
          <a:xfrm>
            <a:off x="5525856" y="3366823"/>
            <a:ext cx="611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原创设计师（吴贤） _14"/>
          <p:cNvSpPr/>
          <p:nvPr/>
        </p:nvSpPr>
        <p:spPr>
          <a:xfrm>
            <a:off x="5400359" y="4850034"/>
            <a:ext cx="888057" cy="888057"/>
          </a:xfrm>
          <a:prstGeom prst="ellipse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原创设计师（吴贤） _15"/>
          <p:cNvSpPr txBox="1"/>
          <p:nvPr/>
        </p:nvSpPr>
        <p:spPr>
          <a:xfrm>
            <a:off x="5527166" y="4965326"/>
            <a:ext cx="622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原创设计师（吴贤） _16"/>
          <p:cNvSpPr txBox="1"/>
          <p:nvPr/>
        </p:nvSpPr>
        <p:spPr bwMode="auto">
          <a:xfrm>
            <a:off x="6517519" y="1872568"/>
            <a:ext cx="4373896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由于针对性的进行了数据库的搭建，也引入了专家系统的接口，因此与传统的自然语言处理系统相比，本系统对于合同类文件的识别能力更强，且效率更高。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原创设计师（吴贤） _17"/>
          <p:cNvSpPr/>
          <p:nvPr/>
        </p:nvSpPr>
        <p:spPr bwMode="auto">
          <a:xfrm>
            <a:off x="6535235" y="1556792"/>
            <a:ext cx="249231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3C48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数据库的搭建</a:t>
            </a:r>
          </a:p>
        </p:txBody>
      </p:sp>
      <p:sp>
        <p:nvSpPr>
          <p:cNvPr id="19" name="原创设计师（吴贤） _18"/>
          <p:cNvSpPr txBox="1"/>
          <p:nvPr/>
        </p:nvSpPr>
        <p:spPr bwMode="auto">
          <a:xfrm>
            <a:off x="6550807" y="3278144"/>
            <a:ext cx="43738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OCR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技术进行纸上字符的识别。随着扫描仪、数码相机等电子设备的普及，限制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OCR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技术的硬件要求几乎不再存在，因此在进行操作时，会非常简单便捷，且识别率较高。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原创设计师（吴贤） _19"/>
          <p:cNvSpPr/>
          <p:nvPr/>
        </p:nvSpPr>
        <p:spPr bwMode="auto">
          <a:xfrm>
            <a:off x="6573224" y="2947809"/>
            <a:ext cx="249231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3C48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OCR</a:t>
            </a:r>
            <a:r>
              <a:rPr lang="zh-CN" altLang="en-US" sz="2000" b="1" dirty="0">
                <a:solidFill>
                  <a:srgbClr val="3C48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</a:p>
        </p:txBody>
      </p:sp>
      <p:sp>
        <p:nvSpPr>
          <p:cNvPr id="21" name="原创设计师（吴贤） _20"/>
          <p:cNvSpPr txBox="1"/>
          <p:nvPr/>
        </p:nvSpPr>
        <p:spPr bwMode="auto">
          <a:xfrm>
            <a:off x="6573224" y="5019186"/>
            <a:ext cx="4373896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加入专家系统，并引入机器学习的思想，使得对合同类文本的识别更为专业，且可借助用户的反馈进行不断的优化，从而使系统的工作更为准确。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原创设计师（吴贤） _21"/>
          <p:cNvSpPr/>
          <p:nvPr/>
        </p:nvSpPr>
        <p:spPr bwMode="auto">
          <a:xfrm>
            <a:off x="6573224" y="4723774"/>
            <a:ext cx="249231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3C48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专家系统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1055439" y="252005"/>
            <a:ext cx="6121675" cy="656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基于机器学习的资料处理、决策技术</a:t>
            </a:r>
          </a:p>
        </p:txBody>
      </p:sp>
      <p:sp>
        <p:nvSpPr>
          <p:cNvPr id="3" name="原创设计师（吴贤） _2"/>
          <p:cNvSpPr txBox="1"/>
          <p:nvPr/>
        </p:nvSpPr>
        <p:spPr>
          <a:xfrm>
            <a:off x="2699396" y="1757591"/>
            <a:ext cx="324000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dirty="0">
                <a:solidFill>
                  <a:srgbClr val="5658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主动学习</a:t>
            </a:r>
          </a:p>
        </p:txBody>
      </p:sp>
      <p:sp>
        <p:nvSpPr>
          <p:cNvPr id="4" name="原创设计师（吴贤） _3"/>
          <p:cNvSpPr txBox="1"/>
          <p:nvPr/>
        </p:nvSpPr>
        <p:spPr>
          <a:xfrm>
            <a:off x="2699396" y="3300636"/>
            <a:ext cx="324000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dirty="0">
                <a:solidFill>
                  <a:srgbClr val="5658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关键性的任务</a:t>
            </a:r>
          </a:p>
        </p:txBody>
      </p:sp>
      <p:sp>
        <p:nvSpPr>
          <p:cNvPr id="5" name="原创设计师（吴贤） _4"/>
          <p:cNvSpPr txBox="1"/>
          <p:nvPr/>
        </p:nvSpPr>
        <p:spPr>
          <a:xfrm>
            <a:off x="2699396" y="4966976"/>
            <a:ext cx="324000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dirty="0">
                <a:solidFill>
                  <a:srgbClr val="5658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基于信息量的查询策略。</a:t>
            </a:r>
          </a:p>
        </p:txBody>
      </p:sp>
      <p:grpSp>
        <p:nvGrpSpPr>
          <p:cNvPr id="6" name="原创设计师（吴贤） _5"/>
          <p:cNvGrpSpPr/>
          <p:nvPr/>
        </p:nvGrpSpPr>
        <p:grpSpPr>
          <a:xfrm>
            <a:off x="1270898" y="1611165"/>
            <a:ext cx="1275982" cy="5186861"/>
            <a:chOff x="6114303" y="1671139"/>
            <a:chExt cx="1275982" cy="5186861"/>
          </a:xfrm>
          <a:solidFill>
            <a:srgbClr val="3C4856"/>
          </a:solidFill>
        </p:grpSpPr>
        <p:sp>
          <p:nvSpPr>
            <p:cNvPr id="7" name="Freeform 11"/>
            <p:cNvSpPr/>
            <p:nvPr/>
          </p:nvSpPr>
          <p:spPr bwMode="auto">
            <a:xfrm rot="5400000">
              <a:off x="3923285" y="4295871"/>
              <a:ext cx="4753147" cy="371111"/>
            </a:xfrm>
            <a:custGeom>
              <a:avLst/>
              <a:gdLst>
                <a:gd name="T0" fmla="*/ 0 w 1355"/>
                <a:gd name="T1" fmla="*/ 0 h 104"/>
                <a:gd name="T2" fmla="*/ 0 w 1355"/>
                <a:gd name="T3" fmla="*/ 83 h 104"/>
                <a:gd name="T4" fmla="*/ 26 w 1355"/>
                <a:gd name="T5" fmla="*/ 104 h 104"/>
                <a:gd name="T6" fmla="*/ 1355 w 1355"/>
                <a:gd name="T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5" h="104">
                  <a:moveTo>
                    <a:pt x="0" y="0"/>
                  </a:moveTo>
                  <a:cubicBezTo>
                    <a:pt x="0" y="83"/>
                    <a:pt x="0" y="83"/>
                    <a:pt x="0" y="83"/>
                  </a:cubicBezTo>
                  <a:cubicBezTo>
                    <a:pt x="1" y="97"/>
                    <a:pt x="9" y="104"/>
                    <a:pt x="26" y="104"/>
                  </a:cubicBezTo>
                  <a:cubicBezTo>
                    <a:pt x="1355" y="104"/>
                    <a:pt x="1355" y="104"/>
                    <a:pt x="1355" y="104"/>
                  </a:cubicBezTo>
                </a:path>
              </a:pathLst>
            </a:custGeom>
            <a:noFill/>
            <a:ln w="127000" cap="rnd" cmpd="sng" algn="ctr">
              <a:solidFill>
                <a:srgbClr val="3C4856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hangingPunct="0"/>
              <a:endParaRPr lang="en-US" kern="0">
                <a:solidFill>
                  <a:srgbClr val="00B4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" name="Oval 43"/>
            <p:cNvSpPr>
              <a:spLocks noChangeArrowheads="1"/>
            </p:cNvSpPr>
            <p:nvPr/>
          </p:nvSpPr>
          <p:spPr bwMode="auto">
            <a:xfrm>
              <a:off x="6480853" y="1671139"/>
              <a:ext cx="909432" cy="913642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254000" dist="63500" dir="5400000" algn="t" rotWithShape="0">
                <a:srgbClr val="56586B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cap="all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</p:grpSp>
      <p:grpSp>
        <p:nvGrpSpPr>
          <p:cNvPr id="9" name="原创设计师（吴贤） _6"/>
          <p:cNvGrpSpPr/>
          <p:nvPr/>
        </p:nvGrpSpPr>
        <p:grpSpPr>
          <a:xfrm>
            <a:off x="1370897" y="3137411"/>
            <a:ext cx="1175983" cy="3652104"/>
            <a:chOff x="6214302" y="3205896"/>
            <a:chExt cx="1175983" cy="3652104"/>
          </a:xfrm>
          <a:solidFill>
            <a:srgbClr val="3C4856"/>
          </a:solidFill>
        </p:grpSpPr>
        <p:sp>
          <p:nvSpPr>
            <p:cNvPr id="10" name="Freeform 13"/>
            <p:cNvSpPr/>
            <p:nvPr/>
          </p:nvSpPr>
          <p:spPr bwMode="auto">
            <a:xfrm rot="5400000">
              <a:off x="4764858" y="5137445"/>
              <a:ext cx="3169999" cy="271111"/>
            </a:xfrm>
            <a:custGeom>
              <a:avLst/>
              <a:gdLst>
                <a:gd name="T0" fmla="*/ 0 w 959"/>
                <a:gd name="T1" fmla="*/ 0 h 76"/>
                <a:gd name="T2" fmla="*/ 0 w 959"/>
                <a:gd name="T3" fmla="*/ 55 h 76"/>
                <a:gd name="T4" fmla="*/ 18 w 959"/>
                <a:gd name="T5" fmla="*/ 76 h 76"/>
                <a:gd name="T6" fmla="*/ 959 w 959"/>
                <a:gd name="T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9" h="76">
                  <a:moveTo>
                    <a:pt x="0" y="0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9"/>
                    <a:pt x="6" y="76"/>
                    <a:pt x="18" y="76"/>
                  </a:cubicBezTo>
                  <a:cubicBezTo>
                    <a:pt x="959" y="76"/>
                    <a:pt x="959" y="76"/>
                    <a:pt x="959" y="76"/>
                  </a:cubicBezTo>
                </a:path>
              </a:pathLst>
            </a:custGeom>
            <a:noFill/>
            <a:ln w="127000" cap="rnd" cmpd="sng" algn="ctr">
              <a:solidFill>
                <a:srgbClr val="3C4856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hangingPunct="0"/>
              <a:endParaRPr lang="en-US" kern="0">
                <a:solidFill>
                  <a:srgbClr val="00B4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6480853" y="3205896"/>
              <a:ext cx="909432" cy="913642"/>
            </a:xfrm>
            <a:prstGeom prst="ellipse">
              <a:avLst/>
            </a:prstGeom>
            <a:solidFill>
              <a:srgbClr val="3C4856"/>
            </a:solidFill>
            <a:ln>
              <a:solidFill>
                <a:schemeClr val="bg1"/>
              </a:solidFill>
            </a:ln>
            <a:effectLst>
              <a:outerShdw blurRad="254000" dist="635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</p:grpSp>
      <p:grpSp>
        <p:nvGrpSpPr>
          <p:cNvPr id="12" name="原创设计师（吴贤） _7"/>
          <p:cNvGrpSpPr/>
          <p:nvPr/>
        </p:nvGrpSpPr>
        <p:grpSpPr>
          <a:xfrm>
            <a:off x="1470898" y="4831718"/>
            <a:ext cx="1074930" cy="1966308"/>
            <a:chOff x="6314302" y="4891692"/>
            <a:chExt cx="1074930" cy="1966308"/>
          </a:xfrm>
        </p:grpSpPr>
        <p:sp>
          <p:nvSpPr>
            <p:cNvPr id="13" name="Freeform 15"/>
            <p:cNvSpPr/>
            <p:nvPr/>
          </p:nvSpPr>
          <p:spPr bwMode="auto">
            <a:xfrm rot="5400000">
              <a:off x="5645115" y="6017701"/>
              <a:ext cx="1509486" cy="171111"/>
            </a:xfrm>
            <a:custGeom>
              <a:avLst/>
              <a:gdLst>
                <a:gd name="T0" fmla="*/ 0 w 552"/>
                <a:gd name="T1" fmla="*/ 0 h 48"/>
                <a:gd name="T2" fmla="*/ 0 w 552"/>
                <a:gd name="T3" fmla="*/ 27 h 48"/>
                <a:gd name="T4" fmla="*/ 11 w 552"/>
                <a:gd name="T5" fmla="*/ 47 h 48"/>
                <a:gd name="T6" fmla="*/ 552 w 5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2" h="48">
                  <a:moveTo>
                    <a:pt x="0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0"/>
                    <a:pt x="4" y="48"/>
                    <a:pt x="11" y="47"/>
                  </a:cubicBezTo>
                  <a:cubicBezTo>
                    <a:pt x="552" y="47"/>
                    <a:pt x="552" y="47"/>
                    <a:pt x="552" y="47"/>
                  </a:cubicBezTo>
                </a:path>
              </a:pathLst>
            </a:custGeom>
            <a:grpFill/>
            <a:ln w="127000" cap="rnd" cmpd="sng" algn="ctr">
              <a:solidFill>
                <a:srgbClr val="3C4856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hangingPunct="0"/>
              <a:endParaRPr lang="en-US" kern="0">
                <a:solidFill>
                  <a:srgbClr val="00B4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6481907" y="4891692"/>
              <a:ext cx="907325" cy="913642"/>
            </a:xfrm>
            <a:prstGeom prst="ellipse">
              <a:avLst/>
            </a:prstGeom>
            <a:solidFill>
              <a:srgbClr val="3C4856"/>
            </a:solidFill>
            <a:ln>
              <a:solidFill>
                <a:schemeClr val="bg1"/>
              </a:solidFill>
            </a:ln>
            <a:effectLst>
              <a:outerShdw blurRad="254000" dist="63500" dir="5400000" algn="t" rotWithShape="0">
                <a:srgbClr val="56586B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cap="all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</p:grpSp>
      <p:sp>
        <p:nvSpPr>
          <p:cNvPr id="15" name="原创设计师（吴贤） _8"/>
          <p:cNvSpPr/>
          <p:nvPr/>
        </p:nvSpPr>
        <p:spPr>
          <a:xfrm>
            <a:off x="2701332" y="2044879"/>
            <a:ext cx="470799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利用一定的算法，查询到最有用的未标记的样本，交由专家系统进行标记。</a:t>
            </a:r>
            <a:r>
              <a:rPr lang="zh-CN" altLang="zh-CN" sz="1000" dirty="0"/>
              <a:t>然后将这些标记之后的样本加入训练集，系统基于新的训练集进行更新，训练出更新后的模型，进行下一轮的迭代。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</p:txBody>
      </p:sp>
      <p:sp>
        <p:nvSpPr>
          <p:cNvPr id="16" name="原创设计师（吴贤） _9"/>
          <p:cNvSpPr/>
          <p:nvPr/>
        </p:nvSpPr>
        <p:spPr>
          <a:xfrm>
            <a:off x="2701331" y="3619516"/>
            <a:ext cx="47079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在于如何设计出合理的查询方案，也就是如何设计出一定的准则，按照这样的准则来查询实际需要的未标记样本。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</p:txBody>
      </p:sp>
      <p:sp>
        <p:nvSpPr>
          <p:cNvPr id="17" name="原创设计师（吴贤） _10"/>
          <p:cNvSpPr/>
          <p:nvPr/>
        </p:nvSpPr>
        <p:spPr>
          <a:xfrm>
            <a:off x="2701331" y="5298079"/>
            <a:ext cx="470799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那些能最大限度减少当前模型不确定性的样本进行查询。在查询过程中，基于已标记的样本，我们通过预设模型的预测置信度、模型错误率下降期望等指标，对查询样本进行度量，从而对样本的信息量进行查询。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</p:txBody>
      </p:sp>
      <p:sp>
        <p:nvSpPr>
          <p:cNvPr id="18" name="原创设计师（吴贤） _11"/>
          <p:cNvSpPr/>
          <p:nvPr/>
        </p:nvSpPr>
        <p:spPr>
          <a:xfrm>
            <a:off x="409693" y="332656"/>
            <a:ext cx="429723" cy="429722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19" name="原创设计师（吴贤） _12"/>
          <p:cNvSpPr/>
          <p:nvPr/>
        </p:nvSpPr>
        <p:spPr>
          <a:xfrm>
            <a:off x="335360" y="415960"/>
            <a:ext cx="429723" cy="429722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pic>
        <p:nvPicPr>
          <p:cNvPr id="20" name="图片 1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954" y="1783431"/>
            <a:ext cx="3728476" cy="306393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8722945" y="50198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主动学习过程图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1055440" y="252005"/>
            <a:ext cx="6651646" cy="656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基于机器学习的资料处理、决策技术</a:t>
            </a:r>
          </a:p>
        </p:txBody>
      </p:sp>
      <p:sp>
        <p:nvSpPr>
          <p:cNvPr id="3" name="原创设计师（吴贤） _2"/>
          <p:cNvSpPr/>
          <p:nvPr/>
        </p:nvSpPr>
        <p:spPr>
          <a:xfrm>
            <a:off x="409693" y="332656"/>
            <a:ext cx="429723" cy="429722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4" name="原创设计师（吴贤） _3"/>
          <p:cNvSpPr/>
          <p:nvPr/>
        </p:nvSpPr>
        <p:spPr>
          <a:xfrm>
            <a:off x="335360" y="415960"/>
            <a:ext cx="429723" cy="429722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5" name="原创设计师（吴贤） _4"/>
          <p:cNvSpPr/>
          <p:nvPr/>
        </p:nvSpPr>
        <p:spPr>
          <a:xfrm>
            <a:off x="802886" y="2204864"/>
            <a:ext cx="2948843" cy="464157"/>
          </a:xfrm>
          <a:prstGeom prst="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原创设计师（吴贤） _5"/>
          <p:cNvSpPr/>
          <p:nvPr/>
        </p:nvSpPr>
        <p:spPr>
          <a:xfrm>
            <a:off x="802886" y="2669020"/>
            <a:ext cx="2948843" cy="2682909"/>
          </a:xfrm>
          <a:prstGeom prst="rect">
            <a:avLst/>
          </a:prstGeom>
          <a:solidFill>
            <a:srgbClr val="5F6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7" name="原创设计师（吴贤） _6"/>
          <p:cNvSpPr txBox="1"/>
          <p:nvPr/>
        </p:nvSpPr>
        <p:spPr>
          <a:xfrm>
            <a:off x="1466905" y="2267664"/>
            <a:ext cx="1613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优点一</a:t>
            </a:r>
          </a:p>
        </p:txBody>
      </p:sp>
      <p:sp>
        <p:nvSpPr>
          <p:cNvPr id="8" name="原创设计师（吴贤） _7"/>
          <p:cNvSpPr txBox="1"/>
          <p:nvPr/>
        </p:nvSpPr>
        <p:spPr>
          <a:xfrm>
            <a:off x="1014527" y="2833228"/>
            <a:ext cx="252555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大数据时代，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的功能和效率需要不断更新，为更多的用户提供更高质量的服务。通过主动学习的方法，基于用户的实际反馈，对系统的数据库进行更新，满足了用户的实际需求，并完善了系统。</a:t>
            </a:r>
          </a:p>
        </p:txBody>
      </p:sp>
      <p:sp>
        <p:nvSpPr>
          <p:cNvPr id="9" name="原创设计师（吴贤） _8"/>
          <p:cNvSpPr/>
          <p:nvPr/>
        </p:nvSpPr>
        <p:spPr>
          <a:xfrm>
            <a:off x="4731688" y="2204863"/>
            <a:ext cx="2948399" cy="464157"/>
          </a:xfrm>
          <a:prstGeom prst="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0" name="原创设计师（吴贤） _9"/>
          <p:cNvSpPr/>
          <p:nvPr/>
        </p:nvSpPr>
        <p:spPr>
          <a:xfrm>
            <a:off x="4731687" y="2669018"/>
            <a:ext cx="2948400" cy="2682000"/>
          </a:xfrm>
          <a:prstGeom prst="rect">
            <a:avLst/>
          </a:prstGeom>
          <a:solidFill>
            <a:srgbClr val="5F6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1" name="原创设计师（吴贤） _10"/>
          <p:cNvSpPr txBox="1"/>
          <p:nvPr/>
        </p:nvSpPr>
        <p:spPr>
          <a:xfrm>
            <a:off x="5398996" y="2267664"/>
            <a:ext cx="1613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优点二</a:t>
            </a:r>
          </a:p>
        </p:txBody>
      </p:sp>
      <p:sp>
        <p:nvSpPr>
          <p:cNvPr id="12" name="原创设计师（吴贤） _11"/>
          <p:cNvSpPr txBox="1"/>
          <p:nvPr/>
        </p:nvSpPr>
        <p:spPr>
          <a:xfrm>
            <a:off x="4988929" y="2869468"/>
            <a:ext cx="24339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以预先构建的数据库为基础，基于已标记好的样本，对未标记的样本进行查询，通过预设的各参数指标，最大限度减少了用户提供的错误信息对规范样本的影响。</a:t>
            </a:r>
          </a:p>
        </p:txBody>
      </p:sp>
      <p:sp>
        <p:nvSpPr>
          <p:cNvPr id="13" name="原创设计师（吴贤） _12"/>
          <p:cNvSpPr/>
          <p:nvPr/>
        </p:nvSpPr>
        <p:spPr>
          <a:xfrm>
            <a:off x="8540970" y="2204863"/>
            <a:ext cx="2948399" cy="464157"/>
          </a:xfrm>
          <a:prstGeom prst="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4" name="原创设计师（吴贤） _13"/>
          <p:cNvSpPr/>
          <p:nvPr/>
        </p:nvSpPr>
        <p:spPr>
          <a:xfrm>
            <a:off x="8540969" y="2669018"/>
            <a:ext cx="2948400" cy="2682000"/>
          </a:xfrm>
          <a:prstGeom prst="rect">
            <a:avLst/>
          </a:prstGeom>
          <a:solidFill>
            <a:srgbClr val="5F6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5" name="原创设计师（吴贤） _14"/>
          <p:cNvSpPr txBox="1"/>
          <p:nvPr/>
        </p:nvSpPr>
        <p:spPr>
          <a:xfrm>
            <a:off x="9208278" y="2289669"/>
            <a:ext cx="1613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优点三</a:t>
            </a:r>
          </a:p>
        </p:txBody>
      </p:sp>
      <p:sp>
        <p:nvSpPr>
          <p:cNvPr id="16" name="原创设计师（吴贤） _15"/>
          <p:cNvSpPr txBox="1"/>
          <p:nvPr/>
        </p:nvSpPr>
        <p:spPr>
          <a:xfrm>
            <a:off x="9004174" y="2948606"/>
            <a:ext cx="202198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引入专家系统的接口，对那些系统难以辨别，或是辨别可能有误的数据进行人工处理，既保证了效率，又不失准确。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2305355" y="2044188"/>
            <a:ext cx="2579124" cy="2579124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3" name="原创设计师（吴贤） _2"/>
          <p:cNvSpPr/>
          <p:nvPr/>
        </p:nvSpPr>
        <p:spPr>
          <a:xfrm>
            <a:off x="2155108" y="2139438"/>
            <a:ext cx="2579124" cy="2579124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r>
              <a:rPr lang="en-US" altLang="zh-CN" sz="6600" dirty="0"/>
              <a:t>Part</a:t>
            </a:r>
          </a:p>
          <a:p>
            <a:pPr algn="ctr"/>
            <a:r>
              <a:rPr lang="en-US" altLang="zh-CN" sz="6600" dirty="0"/>
              <a:t>04</a:t>
            </a:r>
            <a:endParaRPr lang="zh-CN" altLang="en-US" sz="6600" dirty="0"/>
          </a:p>
        </p:txBody>
      </p:sp>
      <p:sp>
        <p:nvSpPr>
          <p:cNvPr id="4" name="原创设计师（吴贤） _3"/>
          <p:cNvSpPr txBox="1"/>
          <p:nvPr/>
        </p:nvSpPr>
        <p:spPr>
          <a:xfrm>
            <a:off x="5400671" y="2502753"/>
            <a:ext cx="5235677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/>
            <a:r>
              <a:rPr lang="zh-CN" altLang="en-US" sz="4800" b="1" dirty="0">
                <a:solidFill>
                  <a:srgbClr val="3C48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应用推广价值</a:t>
            </a:r>
          </a:p>
        </p:txBody>
      </p:sp>
    </p:spTree>
    <p:extLst>
      <p:ext uri="{BB962C8B-B14F-4D97-AF65-F5344CB8AC3E}">
        <p14:creationId xmlns:p14="http://schemas.microsoft.com/office/powerpoint/2010/main" val="39076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1055440" y="252005"/>
            <a:ext cx="5010150" cy="656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应用推广价值</a:t>
            </a:r>
          </a:p>
        </p:txBody>
      </p:sp>
      <p:sp>
        <p:nvSpPr>
          <p:cNvPr id="3" name="原创设计师（吴贤） _2"/>
          <p:cNvSpPr/>
          <p:nvPr/>
        </p:nvSpPr>
        <p:spPr>
          <a:xfrm>
            <a:off x="5498407" y="1197243"/>
            <a:ext cx="5941377" cy="1672848"/>
          </a:xfrm>
          <a:prstGeom prst="rect">
            <a:avLst/>
          </a:prstGeom>
          <a:noFill/>
          <a:ln w="19050">
            <a:solidFill>
              <a:srgbClr val="3C485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>
              <a:solidFill>
                <a:srgbClr val="FFFDFB"/>
              </a:solidFill>
            </a:endParaRPr>
          </a:p>
        </p:txBody>
      </p:sp>
      <p:sp>
        <p:nvSpPr>
          <p:cNvPr id="5" name="原创设计师（吴贤） _4"/>
          <p:cNvSpPr/>
          <p:nvPr/>
        </p:nvSpPr>
        <p:spPr>
          <a:xfrm>
            <a:off x="11129711" y="897466"/>
            <a:ext cx="620146" cy="620146"/>
          </a:xfrm>
          <a:prstGeom prst="rect">
            <a:avLst/>
          </a:prstGeom>
          <a:solidFill>
            <a:srgbClr val="3C485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原创设计师（吴贤） _5"/>
          <p:cNvSpPr/>
          <p:nvPr/>
        </p:nvSpPr>
        <p:spPr>
          <a:xfrm>
            <a:off x="11127102" y="3044014"/>
            <a:ext cx="620146" cy="620146"/>
          </a:xfrm>
          <a:prstGeom prst="rect">
            <a:avLst/>
          </a:prstGeom>
          <a:solidFill>
            <a:srgbClr val="3C485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原创设计师（吴贤） _6"/>
          <p:cNvSpPr/>
          <p:nvPr/>
        </p:nvSpPr>
        <p:spPr>
          <a:xfrm>
            <a:off x="5498407" y="3354087"/>
            <a:ext cx="5941377" cy="1672848"/>
          </a:xfrm>
          <a:prstGeom prst="rect">
            <a:avLst/>
          </a:prstGeom>
          <a:noFill/>
          <a:ln w="19050">
            <a:solidFill>
              <a:srgbClr val="3C485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>
              <a:solidFill>
                <a:srgbClr val="FFFDFB"/>
              </a:solidFill>
            </a:endParaRPr>
          </a:p>
        </p:txBody>
      </p:sp>
      <p:sp>
        <p:nvSpPr>
          <p:cNvPr id="9" name="原创设计师（吴贤） _8"/>
          <p:cNvSpPr/>
          <p:nvPr/>
        </p:nvSpPr>
        <p:spPr>
          <a:xfrm>
            <a:off x="3718454" y="1197243"/>
            <a:ext cx="1672848" cy="1672848"/>
          </a:xfrm>
          <a:prstGeom prst="rect">
            <a:avLst/>
          </a:prstGeom>
          <a:solidFill>
            <a:srgbClr val="3C485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Aft>
                <a:spcPts val="600"/>
              </a:spcAft>
            </a:pPr>
            <a:r>
              <a:rPr lang="zh-CN" altLang="en-US" sz="2800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民间</a:t>
            </a:r>
            <a:endParaRPr lang="en-US" altLang="zh-CN" sz="2800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原创设计师（吴贤） _9"/>
          <p:cNvSpPr/>
          <p:nvPr/>
        </p:nvSpPr>
        <p:spPr>
          <a:xfrm>
            <a:off x="3706731" y="3354087"/>
            <a:ext cx="1672848" cy="1672848"/>
          </a:xfrm>
          <a:prstGeom prst="rect">
            <a:avLst/>
          </a:prstGeom>
          <a:solidFill>
            <a:srgbClr val="3C485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zh-CN" altLang="en-US" sz="2800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组织</a:t>
            </a:r>
            <a:endParaRPr lang="en-US" altLang="zh-CN" sz="2800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1" name="原创设计师（吴贤） _10"/>
          <p:cNvSpPr/>
          <p:nvPr/>
        </p:nvSpPr>
        <p:spPr>
          <a:xfrm>
            <a:off x="5623542" y="1424013"/>
            <a:ext cx="5816242" cy="1219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与全国各大法律机构进行商量签约，将其图文信息以及联系方式等录入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中，为使用者提供在线的法律咨询的帮助。对于每个法律机构，我们会根据其知名度、胜诉率等提出不同的签约费。同时，使用者也可以根据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中所提供的许多法律机构，在线去挑选自己想要的法律机构和律师进行线下签订协议，每成立一单，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平台会抽取一定的费用作为收入。而所签约的律师也会通过试验和使用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来给我们做出反馈，相辅相成帮助我们优化不同的功能。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</p:txBody>
      </p:sp>
      <p:sp>
        <p:nvSpPr>
          <p:cNvPr id="12" name="原创设计师（吴贤） _11"/>
          <p:cNvSpPr/>
          <p:nvPr/>
        </p:nvSpPr>
        <p:spPr>
          <a:xfrm>
            <a:off x="5620933" y="3798096"/>
            <a:ext cx="58162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通过寻找法院以及政府进行合作，以法院的大量案件为训练学习样本，不断优化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系统。我们会将此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引入到法院之中，通过每次法官判决和系统预测分析作对比，来获知该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的缺陷之处，并根据此来改进算法和功能。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</p:txBody>
      </p:sp>
      <p:sp>
        <p:nvSpPr>
          <p:cNvPr id="13" name="原创设计师（吴贤） _12"/>
          <p:cNvSpPr/>
          <p:nvPr/>
        </p:nvSpPr>
        <p:spPr>
          <a:xfrm>
            <a:off x="409693" y="332656"/>
            <a:ext cx="429723" cy="429722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14" name="原创设计师（吴贤） _13"/>
          <p:cNvSpPr/>
          <p:nvPr/>
        </p:nvSpPr>
        <p:spPr>
          <a:xfrm>
            <a:off x="335360" y="415960"/>
            <a:ext cx="429723" cy="429722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15" name="TextBox 14"/>
          <p:cNvSpPr txBox="1"/>
          <p:nvPr/>
        </p:nvSpPr>
        <p:spPr>
          <a:xfrm>
            <a:off x="839416" y="1172849"/>
            <a:ext cx="25050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indent="288000"/>
            <a:r>
              <a:rPr lang="zh-CN" altLang="en-US" dirty="0"/>
              <a:t>在上法庭之前，律师通过该</a:t>
            </a:r>
            <a:r>
              <a:rPr lang="en-US" altLang="zh-CN" dirty="0"/>
              <a:t>app</a:t>
            </a:r>
            <a:r>
              <a:rPr lang="zh-CN" altLang="en-US" dirty="0"/>
              <a:t>收集申请人或者是辩护人的信息需求，以及私下之间，或者法院下发的文件信息来得到结果分析和预测。根据结果分析，律师可以迅速地寻找到所需要的法律条文，以及对方的驳论点，为申请人或辩护人进行辩论。</a:t>
            </a:r>
            <a:endParaRPr lang="en-US" altLang="zh-CN" dirty="0"/>
          </a:p>
          <a:p>
            <a:pPr indent="288000"/>
            <a:r>
              <a:rPr lang="zh-CN" altLang="en-US" dirty="0"/>
              <a:t>推广价值方面，本作品确定的是民间和组织相结合。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（吴贤） _1"/>
          <p:cNvSpPr/>
          <p:nvPr/>
        </p:nvSpPr>
        <p:spPr>
          <a:xfrm>
            <a:off x="1466850" y="1983457"/>
            <a:ext cx="3028950" cy="3028950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原创设计师（吴贤） _2"/>
          <p:cNvSpPr/>
          <p:nvPr/>
        </p:nvSpPr>
        <p:spPr>
          <a:xfrm>
            <a:off x="1314450" y="2088232"/>
            <a:ext cx="3028950" cy="3028950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原创设计师（吴贤） _3"/>
          <p:cNvSpPr txBox="1"/>
          <p:nvPr/>
        </p:nvSpPr>
        <p:spPr>
          <a:xfrm>
            <a:off x="1403168" y="2678838"/>
            <a:ext cx="2940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7" name="原创设计师（吴贤） _4"/>
          <p:cNvSpPr txBox="1"/>
          <p:nvPr/>
        </p:nvSpPr>
        <p:spPr>
          <a:xfrm>
            <a:off x="1013783" y="3647240"/>
            <a:ext cx="3719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原创设计师（吴贤） _5"/>
          <p:cNvSpPr/>
          <p:nvPr/>
        </p:nvSpPr>
        <p:spPr>
          <a:xfrm>
            <a:off x="6438899" y="889980"/>
            <a:ext cx="723900" cy="723900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原创设计师（吴贤） _6"/>
          <p:cNvSpPr/>
          <p:nvPr/>
        </p:nvSpPr>
        <p:spPr>
          <a:xfrm>
            <a:off x="6438899" y="1982180"/>
            <a:ext cx="723900" cy="723900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原创设计师（吴贤） _7"/>
          <p:cNvSpPr/>
          <p:nvPr/>
        </p:nvSpPr>
        <p:spPr>
          <a:xfrm>
            <a:off x="6438899" y="3074380"/>
            <a:ext cx="723900" cy="723900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原创设计师（吴贤） _8"/>
          <p:cNvSpPr/>
          <p:nvPr/>
        </p:nvSpPr>
        <p:spPr>
          <a:xfrm>
            <a:off x="6438899" y="4166580"/>
            <a:ext cx="723900" cy="723900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原创设计师（吴贤） _9"/>
          <p:cNvSpPr txBox="1"/>
          <p:nvPr/>
        </p:nvSpPr>
        <p:spPr>
          <a:xfrm>
            <a:off x="7401421" y="952905"/>
            <a:ext cx="3476128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立项依据</a:t>
            </a:r>
          </a:p>
        </p:txBody>
      </p:sp>
      <p:sp>
        <p:nvSpPr>
          <p:cNvPr id="13" name="原创设计师（吴贤） _10"/>
          <p:cNvSpPr txBox="1"/>
          <p:nvPr/>
        </p:nvSpPr>
        <p:spPr>
          <a:xfrm>
            <a:off x="7401421" y="2052344"/>
            <a:ext cx="3284107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创新点分析</a:t>
            </a:r>
          </a:p>
        </p:txBody>
      </p:sp>
      <p:sp>
        <p:nvSpPr>
          <p:cNvPr id="14" name="原创设计师（吴贤） _11"/>
          <p:cNvSpPr txBox="1"/>
          <p:nvPr/>
        </p:nvSpPr>
        <p:spPr>
          <a:xfrm>
            <a:off x="7401421" y="3151783"/>
            <a:ext cx="3284107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关键方法与技术</a:t>
            </a:r>
          </a:p>
        </p:txBody>
      </p:sp>
      <p:sp>
        <p:nvSpPr>
          <p:cNvPr id="15" name="原创设计师（吴贤） _12"/>
          <p:cNvSpPr txBox="1"/>
          <p:nvPr/>
        </p:nvSpPr>
        <p:spPr>
          <a:xfrm>
            <a:off x="7497431" y="4236142"/>
            <a:ext cx="3284107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应用推广价值</a:t>
            </a:r>
          </a:p>
        </p:txBody>
      </p:sp>
      <p:sp>
        <p:nvSpPr>
          <p:cNvPr id="16" name="原创设计师（吴贤） _13"/>
          <p:cNvSpPr/>
          <p:nvPr/>
        </p:nvSpPr>
        <p:spPr>
          <a:xfrm>
            <a:off x="0" y="6775400"/>
            <a:ext cx="12192000" cy="108000"/>
          </a:xfrm>
          <a:prstGeom prst="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山寺背景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0851" y="795338"/>
            <a:ext cx="13066184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7199" y="914400"/>
            <a:ext cx="21463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Oval 5"/>
          <p:cNvSpPr>
            <a:spLocks noChangeAspect="1" noChangeArrowheads="1"/>
          </p:cNvSpPr>
          <p:nvPr/>
        </p:nvSpPr>
        <p:spPr bwMode="auto">
          <a:xfrm>
            <a:off x="4777318" y="928689"/>
            <a:ext cx="129116" cy="968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50" name="Oval 6"/>
          <p:cNvSpPr>
            <a:spLocks noChangeAspect="1" noChangeArrowheads="1"/>
          </p:cNvSpPr>
          <p:nvPr/>
        </p:nvSpPr>
        <p:spPr bwMode="auto">
          <a:xfrm>
            <a:off x="9421285" y="5389564"/>
            <a:ext cx="129116" cy="968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51" name="Oval 7"/>
          <p:cNvSpPr>
            <a:spLocks noChangeAspect="1" noChangeArrowheads="1"/>
          </p:cNvSpPr>
          <p:nvPr/>
        </p:nvSpPr>
        <p:spPr bwMode="auto">
          <a:xfrm>
            <a:off x="-609599" y="5334000"/>
            <a:ext cx="129116" cy="968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52" name="Oval 8"/>
          <p:cNvSpPr>
            <a:spLocks noChangeAspect="1" noChangeArrowheads="1"/>
          </p:cNvSpPr>
          <p:nvPr/>
        </p:nvSpPr>
        <p:spPr bwMode="auto">
          <a:xfrm>
            <a:off x="8100485" y="990600"/>
            <a:ext cx="129116" cy="96838"/>
          </a:xfrm>
          <a:prstGeom prst="ellipse">
            <a:avLst/>
          </a:prstGeom>
          <a:gradFill rotWithShape="1">
            <a:gsLst>
              <a:gs pos="0">
                <a:schemeClr val="bg1">
                  <a:alpha val="69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53" name="Oval 9"/>
          <p:cNvSpPr>
            <a:spLocks noChangeAspect="1" noChangeArrowheads="1"/>
          </p:cNvSpPr>
          <p:nvPr/>
        </p:nvSpPr>
        <p:spPr bwMode="auto">
          <a:xfrm>
            <a:off x="9266768" y="1616076"/>
            <a:ext cx="182033" cy="136525"/>
          </a:xfrm>
          <a:prstGeom prst="ellipse">
            <a:avLst/>
          </a:prstGeom>
          <a:gradFill rotWithShape="1">
            <a:gsLst>
              <a:gs pos="0">
                <a:schemeClr val="bg1">
                  <a:alpha val="35001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54" name="Oval 10"/>
          <p:cNvSpPr>
            <a:spLocks noChangeAspect="1" noChangeArrowheads="1"/>
          </p:cNvSpPr>
          <p:nvPr/>
        </p:nvSpPr>
        <p:spPr bwMode="auto">
          <a:xfrm>
            <a:off x="2336800" y="990600"/>
            <a:ext cx="95251" cy="71438"/>
          </a:xfrm>
          <a:prstGeom prst="ellipse">
            <a:avLst/>
          </a:prstGeom>
          <a:gradFill rotWithShape="1">
            <a:gsLst>
              <a:gs pos="0">
                <a:schemeClr val="bg1">
                  <a:alpha val="66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55" name="Oval 11"/>
          <p:cNvSpPr>
            <a:spLocks noChangeAspect="1" noChangeArrowheads="1"/>
          </p:cNvSpPr>
          <p:nvPr/>
        </p:nvSpPr>
        <p:spPr bwMode="auto">
          <a:xfrm>
            <a:off x="6203952" y="1604964"/>
            <a:ext cx="95249" cy="71437"/>
          </a:xfrm>
          <a:prstGeom prst="ellipse">
            <a:avLst/>
          </a:prstGeom>
          <a:gradFill rotWithShape="1">
            <a:gsLst>
              <a:gs pos="0">
                <a:schemeClr val="bg1">
                  <a:alpha val="66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56" name="Oval 12"/>
          <p:cNvSpPr>
            <a:spLocks noChangeAspect="1" noChangeArrowheads="1"/>
          </p:cNvSpPr>
          <p:nvPr/>
        </p:nvSpPr>
        <p:spPr bwMode="auto">
          <a:xfrm>
            <a:off x="6836834" y="1447801"/>
            <a:ext cx="71967" cy="53975"/>
          </a:xfrm>
          <a:prstGeom prst="ellipse">
            <a:avLst/>
          </a:prstGeom>
          <a:gradFill rotWithShape="1">
            <a:gsLst>
              <a:gs pos="0">
                <a:schemeClr val="bg1">
                  <a:alpha val="66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57" name="Oval 13"/>
          <p:cNvSpPr>
            <a:spLocks noChangeAspect="1" noChangeArrowheads="1"/>
          </p:cNvSpPr>
          <p:nvPr/>
        </p:nvSpPr>
        <p:spPr bwMode="auto">
          <a:xfrm>
            <a:off x="10799234" y="1524001"/>
            <a:ext cx="71967" cy="53975"/>
          </a:xfrm>
          <a:prstGeom prst="ellipse">
            <a:avLst/>
          </a:prstGeom>
          <a:gradFill rotWithShape="1">
            <a:gsLst>
              <a:gs pos="0">
                <a:schemeClr val="bg1">
                  <a:alpha val="66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58" name="Oval 14"/>
          <p:cNvSpPr>
            <a:spLocks noChangeAspect="1" noChangeArrowheads="1"/>
          </p:cNvSpPr>
          <p:nvPr/>
        </p:nvSpPr>
        <p:spPr bwMode="auto">
          <a:xfrm>
            <a:off x="11510434" y="1143001"/>
            <a:ext cx="71967" cy="53975"/>
          </a:xfrm>
          <a:prstGeom prst="ellipse">
            <a:avLst/>
          </a:prstGeom>
          <a:gradFill rotWithShape="1">
            <a:gsLst>
              <a:gs pos="0">
                <a:schemeClr val="bg1">
                  <a:alpha val="66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59" name="Oval 15"/>
          <p:cNvSpPr>
            <a:spLocks noChangeAspect="1" noChangeArrowheads="1"/>
          </p:cNvSpPr>
          <p:nvPr/>
        </p:nvSpPr>
        <p:spPr bwMode="auto">
          <a:xfrm>
            <a:off x="9144001" y="914400"/>
            <a:ext cx="71967" cy="53975"/>
          </a:xfrm>
          <a:prstGeom prst="ellipse">
            <a:avLst/>
          </a:prstGeom>
          <a:gradFill rotWithShape="1">
            <a:gsLst>
              <a:gs pos="0">
                <a:schemeClr val="bg1">
                  <a:alpha val="66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60" name="Oval 16"/>
          <p:cNvSpPr>
            <a:spLocks noChangeAspect="1" noChangeArrowheads="1"/>
          </p:cNvSpPr>
          <p:nvPr/>
        </p:nvSpPr>
        <p:spPr bwMode="auto">
          <a:xfrm>
            <a:off x="7416801" y="1066801"/>
            <a:ext cx="71967" cy="53975"/>
          </a:xfrm>
          <a:prstGeom prst="ellipse">
            <a:avLst/>
          </a:prstGeom>
          <a:gradFill rotWithShape="1">
            <a:gsLst>
              <a:gs pos="0">
                <a:schemeClr val="bg1">
                  <a:alpha val="66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61" name="Oval 17"/>
          <p:cNvSpPr>
            <a:spLocks noChangeAspect="1" noChangeArrowheads="1"/>
          </p:cNvSpPr>
          <p:nvPr/>
        </p:nvSpPr>
        <p:spPr bwMode="auto">
          <a:xfrm>
            <a:off x="7852834" y="1241426"/>
            <a:ext cx="71967" cy="53975"/>
          </a:xfrm>
          <a:prstGeom prst="ellipse">
            <a:avLst/>
          </a:prstGeom>
          <a:gradFill rotWithShape="1">
            <a:gsLst>
              <a:gs pos="0">
                <a:schemeClr val="bg1">
                  <a:alpha val="66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62" name="Oval 18"/>
          <p:cNvSpPr>
            <a:spLocks noChangeAspect="1" noChangeArrowheads="1"/>
          </p:cNvSpPr>
          <p:nvPr/>
        </p:nvSpPr>
        <p:spPr bwMode="auto">
          <a:xfrm>
            <a:off x="6197600" y="1295401"/>
            <a:ext cx="71967" cy="53975"/>
          </a:xfrm>
          <a:prstGeom prst="ellipse">
            <a:avLst/>
          </a:prstGeom>
          <a:gradFill rotWithShape="1">
            <a:gsLst>
              <a:gs pos="0">
                <a:schemeClr val="bg1">
                  <a:alpha val="66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63" name="Oval 19"/>
          <p:cNvSpPr>
            <a:spLocks noChangeAspect="1" noChangeArrowheads="1"/>
          </p:cNvSpPr>
          <p:nvPr/>
        </p:nvSpPr>
        <p:spPr bwMode="auto">
          <a:xfrm>
            <a:off x="5283201" y="1066801"/>
            <a:ext cx="71967" cy="53975"/>
          </a:xfrm>
          <a:prstGeom prst="ellipse">
            <a:avLst/>
          </a:prstGeom>
          <a:gradFill rotWithShape="1">
            <a:gsLst>
              <a:gs pos="0">
                <a:schemeClr val="bg1">
                  <a:alpha val="66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64" name="Oval 20"/>
          <p:cNvSpPr>
            <a:spLocks noChangeAspect="1" noChangeArrowheads="1"/>
          </p:cNvSpPr>
          <p:nvPr/>
        </p:nvSpPr>
        <p:spPr bwMode="auto">
          <a:xfrm>
            <a:off x="9580034" y="1219201"/>
            <a:ext cx="71967" cy="53975"/>
          </a:xfrm>
          <a:prstGeom prst="ellipse">
            <a:avLst/>
          </a:prstGeom>
          <a:gradFill rotWithShape="1">
            <a:gsLst>
              <a:gs pos="0">
                <a:schemeClr val="bg1">
                  <a:alpha val="66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65" name="Oval 21"/>
          <p:cNvSpPr>
            <a:spLocks noChangeAspect="1" noChangeArrowheads="1"/>
          </p:cNvSpPr>
          <p:nvPr/>
        </p:nvSpPr>
        <p:spPr bwMode="auto">
          <a:xfrm>
            <a:off x="10392834" y="1143001"/>
            <a:ext cx="71967" cy="53975"/>
          </a:xfrm>
          <a:prstGeom prst="ellipse">
            <a:avLst/>
          </a:prstGeom>
          <a:gradFill rotWithShape="1">
            <a:gsLst>
              <a:gs pos="0">
                <a:schemeClr val="bg1">
                  <a:alpha val="66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66" name="Oval 22"/>
          <p:cNvSpPr>
            <a:spLocks noChangeAspect="1" noChangeArrowheads="1"/>
          </p:cNvSpPr>
          <p:nvPr/>
        </p:nvSpPr>
        <p:spPr bwMode="auto">
          <a:xfrm>
            <a:off x="12018434" y="1317626"/>
            <a:ext cx="71967" cy="53975"/>
          </a:xfrm>
          <a:prstGeom prst="ellipse">
            <a:avLst/>
          </a:prstGeom>
          <a:gradFill rotWithShape="1">
            <a:gsLst>
              <a:gs pos="0">
                <a:schemeClr val="bg1">
                  <a:alpha val="66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67" name="Oval 23"/>
          <p:cNvSpPr>
            <a:spLocks noChangeAspect="1" noChangeArrowheads="1"/>
          </p:cNvSpPr>
          <p:nvPr/>
        </p:nvSpPr>
        <p:spPr bwMode="auto">
          <a:xfrm>
            <a:off x="12221634" y="990601"/>
            <a:ext cx="71967" cy="53975"/>
          </a:xfrm>
          <a:prstGeom prst="ellipse">
            <a:avLst/>
          </a:prstGeom>
          <a:gradFill rotWithShape="1">
            <a:gsLst>
              <a:gs pos="0">
                <a:schemeClr val="bg1">
                  <a:alpha val="66000"/>
                </a:schemeClr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68" name="Oval 24"/>
          <p:cNvSpPr>
            <a:spLocks noChangeAspect="1" noChangeArrowheads="1"/>
          </p:cNvSpPr>
          <p:nvPr/>
        </p:nvSpPr>
        <p:spPr bwMode="auto">
          <a:xfrm>
            <a:off x="-406399" y="5846764"/>
            <a:ext cx="129116" cy="968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7" name="01_ El Condor Pasa 老鹰之歌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0" y="0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WordArt 4"/>
          <p:cNvSpPr>
            <a:spLocks noChangeArrowheads="1" noChangeShapeType="1" noTextEdit="1"/>
          </p:cNvSpPr>
          <p:nvPr/>
        </p:nvSpPr>
        <p:spPr bwMode="gray">
          <a:xfrm>
            <a:off x="2540000" y="2819400"/>
            <a:ext cx="75184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2235200" y="1828800"/>
            <a:ext cx="8128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8000" b="1" dirty="0">
                <a:solidFill>
                  <a:schemeClr val="bg1">
                    <a:lumMod val="95000"/>
                  </a:schemeClr>
                </a:solidFill>
                <a:ea typeface="Arial Unicode MS" pitchFamily="34" charset="-122"/>
                <a:cs typeface="Arial Unicode MS" pitchFamily="34" charset="-122"/>
              </a:rPr>
              <a:t>Thank You !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00751" y="549275"/>
            <a:ext cx="383116" cy="287338"/>
            <a:chOff x="1292" y="1310"/>
            <a:chExt cx="1900" cy="1900"/>
          </a:xfrm>
        </p:grpSpPr>
        <p:sp>
          <p:nvSpPr>
            <p:cNvPr id="20646" name="AutoShape 13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47" name="AutoShape 14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CCFFFF">
                    <a:alpha val="79999"/>
                  </a:srgbClr>
                </a:gs>
                <a:gs pos="100000">
                  <a:srgbClr val="66CC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119968" y="1341438"/>
            <a:ext cx="192617" cy="144462"/>
            <a:chOff x="1292" y="1310"/>
            <a:chExt cx="1900" cy="1900"/>
          </a:xfrm>
        </p:grpSpPr>
        <p:sp>
          <p:nvSpPr>
            <p:cNvPr id="20644" name="AutoShape 16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45" name="AutoShape 17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656668" y="1916113"/>
            <a:ext cx="192617" cy="144462"/>
            <a:chOff x="1292" y="1310"/>
            <a:chExt cx="1900" cy="1900"/>
          </a:xfrm>
        </p:grpSpPr>
        <p:sp>
          <p:nvSpPr>
            <p:cNvPr id="20642" name="AutoShape 19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43" name="AutoShape 20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272618" y="1982789"/>
            <a:ext cx="97367" cy="73025"/>
            <a:chOff x="1292" y="1310"/>
            <a:chExt cx="1900" cy="1900"/>
          </a:xfrm>
        </p:grpSpPr>
        <p:sp>
          <p:nvSpPr>
            <p:cNvPr id="20640" name="AutoShape 22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41" name="AutoShape 23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2927351" y="333375"/>
            <a:ext cx="287867" cy="215900"/>
            <a:chOff x="1292" y="1310"/>
            <a:chExt cx="1900" cy="1900"/>
          </a:xfrm>
        </p:grpSpPr>
        <p:sp>
          <p:nvSpPr>
            <p:cNvPr id="20638" name="AutoShape 25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39" name="AutoShape 26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7056966" y="188913"/>
            <a:ext cx="287867" cy="215900"/>
            <a:chOff x="1292" y="1310"/>
            <a:chExt cx="1900" cy="1900"/>
          </a:xfrm>
        </p:grpSpPr>
        <p:sp>
          <p:nvSpPr>
            <p:cNvPr id="20636" name="AutoShape 28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37" name="AutoShape 29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4273551" y="1341439"/>
            <a:ext cx="190500" cy="142875"/>
            <a:chOff x="1292" y="1310"/>
            <a:chExt cx="1900" cy="1900"/>
          </a:xfrm>
        </p:grpSpPr>
        <p:sp>
          <p:nvSpPr>
            <p:cNvPr id="20634" name="AutoShape 31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35" name="AutoShape 32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7247468" y="1557338"/>
            <a:ext cx="192617" cy="144462"/>
            <a:chOff x="1292" y="1310"/>
            <a:chExt cx="1900" cy="1900"/>
          </a:xfrm>
        </p:grpSpPr>
        <p:sp>
          <p:nvSpPr>
            <p:cNvPr id="20632" name="AutoShape 34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33" name="AutoShape 35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9072034" y="981076"/>
            <a:ext cx="478367" cy="358775"/>
            <a:chOff x="1292" y="1310"/>
            <a:chExt cx="1900" cy="1900"/>
          </a:xfrm>
        </p:grpSpPr>
        <p:sp>
          <p:nvSpPr>
            <p:cNvPr id="20630" name="AutoShape 37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DEA5D">
                    <a:alpha val="51999"/>
                  </a:srgbClr>
                </a:gs>
                <a:gs pos="100000">
                  <a:srgbClr val="EFF339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31" name="AutoShape 38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FDEA5D">
                    <a:alpha val="79999"/>
                  </a:srgbClr>
                </a:gs>
                <a:gs pos="100000">
                  <a:srgbClr val="EFF339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2544234" y="1844675"/>
            <a:ext cx="383117" cy="287338"/>
            <a:chOff x="1292" y="1310"/>
            <a:chExt cx="1900" cy="1900"/>
          </a:xfrm>
        </p:grpSpPr>
        <p:sp>
          <p:nvSpPr>
            <p:cNvPr id="20628" name="AutoShape 40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9" name="AutoShape 41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3503084" y="2563813"/>
            <a:ext cx="192616" cy="144462"/>
            <a:chOff x="1292" y="1310"/>
            <a:chExt cx="1900" cy="1900"/>
          </a:xfrm>
        </p:grpSpPr>
        <p:sp>
          <p:nvSpPr>
            <p:cNvPr id="20626" name="AutoShape 43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7" name="AutoShape 44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8303684" y="2708276"/>
            <a:ext cx="192616" cy="144463"/>
            <a:chOff x="1292" y="1310"/>
            <a:chExt cx="1900" cy="1900"/>
          </a:xfrm>
        </p:grpSpPr>
        <p:sp>
          <p:nvSpPr>
            <p:cNvPr id="20624" name="AutoShape 46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5" name="AutoShape 47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6191251" y="2420938"/>
            <a:ext cx="192616" cy="144462"/>
            <a:chOff x="1292" y="1310"/>
            <a:chExt cx="1900" cy="1900"/>
          </a:xfrm>
        </p:grpSpPr>
        <p:sp>
          <p:nvSpPr>
            <p:cNvPr id="20622" name="AutoShape 49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3" name="AutoShape 50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51"/>
          <p:cNvGrpSpPr>
            <a:grpSpLocks/>
          </p:cNvGrpSpPr>
          <p:nvPr/>
        </p:nvGrpSpPr>
        <p:grpSpPr bwMode="auto">
          <a:xfrm>
            <a:off x="1200151" y="1989138"/>
            <a:ext cx="192616" cy="144462"/>
            <a:chOff x="1292" y="1310"/>
            <a:chExt cx="1900" cy="1900"/>
          </a:xfrm>
        </p:grpSpPr>
        <p:sp>
          <p:nvSpPr>
            <p:cNvPr id="20620" name="AutoShape 52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1" name="AutoShape 53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54"/>
          <p:cNvGrpSpPr>
            <a:grpSpLocks/>
          </p:cNvGrpSpPr>
          <p:nvPr/>
        </p:nvGrpSpPr>
        <p:grpSpPr bwMode="auto">
          <a:xfrm>
            <a:off x="1007533" y="1700213"/>
            <a:ext cx="287867" cy="215900"/>
            <a:chOff x="1292" y="1310"/>
            <a:chExt cx="1900" cy="1900"/>
          </a:xfrm>
        </p:grpSpPr>
        <p:sp>
          <p:nvSpPr>
            <p:cNvPr id="20618" name="AutoShape 55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9" name="AutoShape 56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57"/>
          <p:cNvGrpSpPr>
            <a:grpSpLocks/>
          </p:cNvGrpSpPr>
          <p:nvPr/>
        </p:nvGrpSpPr>
        <p:grpSpPr bwMode="auto">
          <a:xfrm>
            <a:off x="2353734" y="2708276"/>
            <a:ext cx="190500" cy="142875"/>
            <a:chOff x="1292" y="1310"/>
            <a:chExt cx="1900" cy="1900"/>
          </a:xfrm>
        </p:grpSpPr>
        <p:sp>
          <p:nvSpPr>
            <p:cNvPr id="20616" name="AutoShape 58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7" name="AutoShape 59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60"/>
          <p:cNvGrpSpPr>
            <a:grpSpLocks/>
          </p:cNvGrpSpPr>
          <p:nvPr/>
        </p:nvGrpSpPr>
        <p:grpSpPr bwMode="auto">
          <a:xfrm>
            <a:off x="8688917" y="476250"/>
            <a:ext cx="192616" cy="144463"/>
            <a:chOff x="1292" y="1310"/>
            <a:chExt cx="1900" cy="1900"/>
          </a:xfrm>
        </p:grpSpPr>
        <p:sp>
          <p:nvSpPr>
            <p:cNvPr id="20614" name="AutoShape 61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5" name="AutoShape 62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63"/>
          <p:cNvGrpSpPr>
            <a:grpSpLocks/>
          </p:cNvGrpSpPr>
          <p:nvPr/>
        </p:nvGrpSpPr>
        <p:grpSpPr bwMode="auto">
          <a:xfrm>
            <a:off x="10511367" y="758826"/>
            <a:ext cx="97367" cy="73025"/>
            <a:chOff x="1292" y="1310"/>
            <a:chExt cx="1900" cy="1900"/>
          </a:xfrm>
        </p:grpSpPr>
        <p:sp>
          <p:nvSpPr>
            <p:cNvPr id="20612" name="AutoShape 64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3" name="AutoShape 65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66"/>
          <p:cNvGrpSpPr>
            <a:grpSpLocks/>
          </p:cNvGrpSpPr>
          <p:nvPr/>
        </p:nvGrpSpPr>
        <p:grpSpPr bwMode="auto">
          <a:xfrm>
            <a:off x="11184468" y="1916113"/>
            <a:ext cx="192617" cy="144462"/>
            <a:chOff x="1292" y="1310"/>
            <a:chExt cx="1900" cy="1900"/>
          </a:xfrm>
        </p:grpSpPr>
        <p:sp>
          <p:nvSpPr>
            <p:cNvPr id="20610" name="AutoShape 67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1" name="AutoShape 68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69"/>
          <p:cNvGrpSpPr>
            <a:grpSpLocks/>
          </p:cNvGrpSpPr>
          <p:nvPr/>
        </p:nvGrpSpPr>
        <p:grpSpPr bwMode="auto">
          <a:xfrm>
            <a:off x="10223501" y="1628776"/>
            <a:ext cx="192617" cy="144463"/>
            <a:chOff x="1292" y="1310"/>
            <a:chExt cx="1900" cy="1900"/>
          </a:xfrm>
        </p:grpSpPr>
        <p:sp>
          <p:nvSpPr>
            <p:cNvPr id="20608" name="AutoShape 70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9" name="AutoShape 71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72"/>
          <p:cNvGrpSpPr>
            <a:grpSpLocks/>
          </p:cNvGrpSpPr>
          <p:nvPr/>
        </p:nvGrpSpPr>
        <p:grpSpPr bwMode="auto">
          <a:xfrm>
            <a:off x="7344834" y="1052513"/>
            <a:ext cx="192617" cy="144462"/>
            <a:chOff x="1292" y="1310"/>
            <a:chExt cx="1900" cy="1900"/>
          </a:xfrm>
        </p:grpSpPr>
        <p:sp>
          <p:nvSpPr>
            <p:cNvPr id="20606" name="AutoShape 73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7" name="AutoShape 74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75"/>
          <p:cNvGrpSpPr>
            <a:grpSpLocks/>
          </p:cNvGrpSpPr>
          <p:nvPr/>
        </p:nvGrpSpPr>
        <p:grpSpPr bwMode="auto">
          <a:xfrm>
            <a:off x="3407834" y="692151"/>
            <a:ext cx="192617" cy="144463"/>
            <a:chOff x="1292" y="1310"/>
            <a:chExt cx="1900" cy="1900"/>
          </a:xfrm>
        </p:grpSpPr>
        <p:sp>
          <p:nvSpPr>
            <p:cNvPr id="20604" name="AutoShape 76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5" name="AutoShape 77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78"/>
          <p:cNvGrpSpPr>
            <a:grpSpLocks/>
          </p:cNvGrpSpPr>
          <p:nvPr/>
        </p:nvGrpSpPr>
        <p:grpSpPr bwMode="auto">
          <a:xfrm>
            <a:off x="4561418" y="692151"/>
            <a:ext cx="190500" cy="142875"/>
            <a:chOff x="1292" y="1310"/>
            <a:chExt cx="1900" cy="1900"/>
          </a:xfrm>
        </p:grpSpPr>
        <p:sp>
          <p:nvSpPr>
            <p:cNvPr id="20602" name="AutoShape 79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3" name="AutoShape 80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81"/>
          <p:cNvGrpSpPr>
            <a:grpSpLocks/>
          </p:cNvGrpSpPr>
          <p:nvPr/>
        </p:nvGrpSpPr>
        <p:grpSpPr bwMode="auto">
          <a:xfrm>
            <a:off x="1583268" y="549276"/>
            <a:ext cx="192617" cy="144463"/>
            <a:chOff x="1292" y="1310"/>
            <a:chExt cx="1900" cy="1900"/>
          </a:xfrm>
        </p:grpSpPr>
        <p:sp>
          <p:nvSpPr>
            <p:cNvPr id="20600" name="AutoShape 82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1" name="AutoShape 83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84"/>
          <p:cNvGrpSpPr>
            <a:grpSpLocks/>
          </p:cNvGrpSpPr>
          <p:nvPr/>
        </p:nvGrpSpPr>
        <p:grpSpPr bwMode="auto">
          <a:xfrm>
            <a:off x="2256368" y="908051"/>
            <a:ext cx="192617" cy="144463"/>
            <a:chOff x="1292" y="1310"/>
            <a:chExt cx="1900" cy="1900"/>
          </a:xfrm>
        </p:grpSpPr>
        <p:sp>
          <p:nvSpPr>
            <p:cNvPr id="20598" name="AutoShape 85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9" name="AutoShape 86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" name="Group 87"/>
          <p:cNvGrpSpPr>
            <a:grpSpLocks/>
          </p:cNvGrpSpPr>
          <p:nvPr/>
        </p:nvGrpSpPr>
        <p:grpSpPr bwMode="auto">
          <a:xfrm>
            <a:off x="6191251" y="1484313"/>
            <a:ext cx="192616" cy="144462"/>
            <a:chOff x="1292" y="1310"/>
            <a:chExt cx="1900" cy="1900"/>
          </a:xfrm>
        </p:grpSpPr>
        <p:sp>
          <p:nvSpPr>
            <p:cNvPr id="20596" name="AutoShape 88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7" name="AutoShape 89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" name="Group 90"/>
          <p:cNvGrpSpPr>
            <a:grpSpLocks/>
          </p:cNvGrpSpPr>
          <p:nvPr/>
        </p:nvGrpSpPr>
        <p:grpSpPr bwMode="auto">
          <a:xfrm>
            <a:off x="8976785" y="2060575"/>
            <a:ext cx="383116" cy="287338"/>
            <a:chOff x="1292" y="1310"/>
            <a:chExt cx="1900" cy="1900"/>
          </a:xfrm>
        </p:grpSpPr>
        <p:sp>
          <p:nvSpPr>
            <p:cNvPr id="20594" name="AutoShape 91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5" name="AutoShape 92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76" name="Group 93"/>
          <p:cNvGrpSpPr>
            <a:grpSpLocks/>
          </p:cNvGrpSpPr>
          <p:nvPr/>
        </p:nvGrpSpPr>
        <p:grpSpPr bwMode="auto">
          <a:xfrm>
            <a:off x="3886201" y="3716338"/>
            <a:ext cx="192617" cy="144462"/>
            <a:chOff x="1292" y="1310"/>
            <a:chExt cx="1900" cy="1900"/>
          </a:xfrm>
        </p:grpSpPr>
        <p:sp>
          <p:nvSpPr>
            <p:cNvPr id="20592" name="AutoShape 94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3" name="AutoShape 95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77" name="Group 96"/>
          <p:cNvGrpSpPr>
            <a:grpSpLocks/>
          </p:cNvGrpSpPr>
          <p:nvPr/>
        </p:nvGrpSpPr>
        <p:grpSpPr bwMode="auto">
          <a:xfrm>
            <a:off x="1200151" y="3284539"/>
            <a:ext cx="190500" cy="142875"/>
            <a:chOff x="1292" y="1310"/>
            <a:chExt cx="1900" cy="1900"/>
          </a:xfrm>
        </p:grpSpPr>
        <p:sp>
          <p:nvSpPr>
            <p:cNvPr id="20590" name="AutoShape 97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1" name="AutoShape 98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78" name="Group 99"/>
          <p:cNvGrpSpPr>
            <a:grpSpLocks/>
          </p:cNvGrpSpPr>
          <p:nvPr/>
        </p:nvGrpSpPr>
        <p:grpSpPr bwMode="auto">
          <a:xfrm>
            <a:off x="4656668" y="2997201"/>
            <a:ext cx="192617" cy="144463"/>
            <a:chOff x="1292" y="1310"/>
            <a:chExt cx="1900" cy="1900"/>
          </a:xfrm>
        </p:grpSpPr>
        <p:sp>
          <p:nvSpPr>
            <p:cNvPr id="20588" name="AutoShape 100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9" name="AutoShape 101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79" name="Group 102"/>
          <p:cNvGrpSpPr>
            <a:grpSpLocks/>
          </p:cNvGrpSpPr>
          <p:nvPr/>
        </p:nvGrpSpPr>
        <p:grpSpPr bwMode="auto">
          <a:xfrm>
            <a:off x="7440084" y="3429001"/>
            <a:ext cx="480483" cy="360363"/>
            <a:chOff x="1292" y="1310"/>
            <a:chExt cx="1900" cy="1900"/>
          </a:xfrm>
        </p:grpSpPr>
        <p:sp>
          <p:nvSpPr>
            <p:cNvPr id="20586" name="AutoShape 103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7" name="AutoShape 104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CE7C7C">
                    <a:alpha val="79999"/>
                  </a:srgbClr>
                </a:gs>
                <a:gs pos="100000">
                  <a:srgbClr val="CFB4B1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80" name="Group 105"/>
          <p:cNvGrpSpPr>
            <a:grpSpLocks/>
          </p:cNvGrpSpPr>
          <p:nvPr/>
        </p:nvGrpSpPr>
        <p:grpSpPr bwMode="auto">
          <a:xfrm>
            <a:off x="4656667" y="2276475"/>
            <a:ext cx="575733" cy="431800"/>
            <a:chOff x="1292" y="1310"/>
            <a:chExt cx="1900" cy="1900"/>
          </a:xfrm>
        </p:grpSpPr>
        <p:sp>
          <p:nvSpPr>
            <p:cNvPr id="20584" name="AutoShape 106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5" name="AutoShape 107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81" name="Group 108"/>
          <p:cNvGrpSpPr>
            <a:grpSpLocks/>
          </p:cNvGrpSpPr>
          <p:nvPr/>
        </p:nvGrpSpPr>
        <p:grpSpPr bwMode="auto">
          <a:xfrm>
            <a:off x="9169401" y="2708276"/>
            <a:ext cx="192617" cy="144463"/>
            <a:chOff x="1292" y="1310"/>
            <a:chExt cx="1900" cy="1900"/>
          </a:xfrm>
        </p:grpSpPr>
        <p:sp>
          <p:nvSpPr>
            <p:cNvPr id="20582" name="AutoShape 109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3" name="AutoShape 110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82" name="Group 111"/>
          <p:cNvGrpSpPr>
            <a:grpSpLocks/>
          </p:cNvGrpSpPr>
          <p:nvPr/>
        </p:nvGrpSpPr>
        <p:grpSpPr bwMode="auto">
          <a:xfrm>
            <a:off x="9785351" y="2774951"/>
            <a:ext cx="97367" cy="73025"/>
            <a:chOff x="1292" y="1310"/>
            <a:chExt cx="1900" cy="1900"/>
          </a:xfrm>
        </p:grpSpPr>
        <p:sp>
          <p:nvSpPr>
            <p:cNvPr id="20580" name="AutoShape 112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1" name="AutoShape 113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83" name="Group 114"/>
          <p:cNvGrpSpPr>
            <a:grpSpLocks/>
          </p:cNvGrpSpPr>
          <p:nvPr/>
        </p:nvGrpSpPr>
        <p:grpSpPr bwMode="auto">
          <a:xfrm>
            <a:off x="10703984" y="3213101"/>
            <a:ext cx="192616" cy="144463"/>
            <a:chOff x="1292" y="1310"/>
            <a:chExt cx="1900" cy="1900"/>
          </a:xfrm>
        </p:grpSpPr>
        <p:sp>
          <p:nvSpPr>
            <p:cNvPr id="20578" name="AutoShape 115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9" name="AutoShape 116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84" name="Group 117"/>
          <p:cNvGrpSpPr>
            <a:grpSpLocks/>
          </p:cNvGrpSpPr>
          <p:nvPr/>
        </p:nvGrpSpPr>
        <p:grpSpPr bwMode="auto">
          <a:xfrm>
            <a:off x="9457268" y="3500438"/>
            <a:ext cx="192617" cy="144462"/>
            <a:chOff x="1292" y="1310"/>
            <a:chExt cx="1900" cy="1900"/>
          </a:xfrm>
        </p:grpSpPr>
        <p:sp>
          <p:nvSpPr>
            <p:cNvPr id="20576" name="AutoShape 118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7" name="AutoShape 119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85" name="Group 120"/>
          <p:cNvGrpSpPr>
            <a:grpSpLocks/>
          </p:cNvGrpSpPr>
          <p:nvPr/>
        </p:nvGrpSpPr>
        <p:grpSpPr bwMode="auto">
          <a:xfrm>
            <a:off x="9074151" y="1484314"/>
            <a:ext cx="190500" cy="142875"/>
            <a:chOff x="1292" y="1310"/>
            <a:chExt cx="1900" cy="1900"/>
          </a:xfrm>
        </p:grpSpPr>
        <p:sp>
          <p:nvSpPr>
            <p:cNvPr id="20574" name="AutoShape 121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5" name="AutoShape 122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86" name="Group 123"/>
          <p:cNvGrpSpPr>
            <a:grpSpLocks/>
          </p:cNvGrpSpPr>
          <p:nvPr/>
        </p:nvGrpSpPr>
        <p:grpSpPr bwMode="auto">
          <a:xfrm>
            <a:off x="10703984" y="2492375"/>
            <a:ext cx="287867" cy="215900"/>
            <a:chOff x="1292" y="1310"/>
            <a:chExt cx="1900" cy="1900"/>
          </a:xfrm>
        </p:grpSpPr>
        <p:sp>
          <p:nvSpPr>
            <p:cNvPr id="20572" name="AutoShape 124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3" name="AutoShape 125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87" name="Group 126"/>
          <p:cNvGrpSpPr>
            <a:grpSpLocks/>
          </p:cNvGrpSpPr>
          <p:nvPr/>
        </p:nvGrpSpPr>
        <p:grpSpPr bwMode="auto">
          <a:xfrm>
            <a:off x="10896601" y="4365626"/>
            <a:ext cx="192617" cy="144463"/>
            <a:chOff x="1292" y="1310"/>
            <a:chExt cx="1900" cy="1900"/>
          </a:xfrm>
        </p:grpSpPr>
        <p:sp>
          <p:nvSpPr>
            <p:cNvPr id="20570" name="AutoShape 127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1" name="AutoShape 128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88" name="Group 129"/>
          <p:cNvGrpSpPr>
            <a:grpSpLocks/>
          </p:cNvGrpSpPr>
          <p:nvPr/>
        </p:nvGrpSpPr>
        <p:grpSpPr bwMode="auto">
          <a:xfrm>
            <a:off x="11567584" y="765175"/>
            <a:ext cx="287867" cy="215900"/>
            <a:chOff x="1292" y="1310"/>
            <a:chExt cx="1900" cy="1900"/>
          </a:xfrm>
        </p:grpSpPr>
        <p:sp>
          <p:nvSpPr>
            <p:cNvPr id="20568" name="AutoShape 130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9" name="AutoShape 131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89" name="Group 132"/>
          <p:cNvGrpSpPr>
            <a:grpSpLocks/>
          </p:cNvGrpSpPr>
          <p:nvPr/>
        </p:nvGrpSpPr>
        <p:grpSpPr bwMode="auto">
          <a:xfrm>
            <a:off x="11855451" y="3429001"/>
            <a:ext cx="192616" cy="144463"/>
            <a:chOff x="1292" y="1310"/>
            <a:chExt cx="1900" cy="1900"/>
          </a:xfrm>
        </p:grpSpPr>
        <p:sp>
          <p:nvSpPr>
            <p:cNvPr id="20566" name="AutoShape 133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7" name="AutoShape 134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91" name="Group 135"/>
          <p:cNvGrpSpPr>
            <a:grpSpLocks/>
          </p:cNvGrpSpPr>
          <p:nvPr/>
        </p:nvGrpSpPr>
        <p:grpSpPr bwMode="auto">
          <a:xfrm>
            <a:off x="719667" y="620713"/>
            <a:ext cx="575733" cy="431800"/>
            <a:chOff x="1292" y="1310"/>
            <a:chExt cx="1900" cy="1900"/>
          </a:xfrm>
        </p:grpSpPr>
        <p:sp>
          <p:nvSpPr>
            <p:cNvPr id="20564" name="AutoShape 136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5" name="AutoShape 137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66CCFF">
                    <a:alpha val="79999"/>
                  </a:srgb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44" name="Group 138"/>
          <p:cNvGrpSpPr>
            <a:grpSpLocks/>
          </p:cNvGrpSpPr>
          <p:nvPr/>
        </p:nvGrpSpPr>
        <p:grpSpPr bwMode="auto">
          <a:xfrm>
            <a:off x="1581151" y="2276476"/>
            <a:ext cx="192616" cy="144463"/>
            <a:chOff x="1292" y="1310"/>
            <a:chExt cx="1900" cy="1900"/>
          </a:xfrm>
        </p:grpSpPr>
        <p:sp>
          <p:nvSpPr>
            <p:cNvPr id="20562" name="AutoShape 139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9933">
                    <a:alpha val="51999"/>
                  </a:srgbClr>
                </a:gs>
                <a:gs pos="100000">
                  <a:srgbClr val="FF33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3" name="AutoShape 140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FF9933">
                    <a:alpha val="79999"/>
                  </a:srgbClr>
                </a:gs>
                <a:gs pos="100000">
                  <a:srgbClr val="FF3300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45" name="Group 141"/>
          <p:cNvGrpSpPr>
            <a:grpSpLocks/>
          </p:cNvGrpSpPr>
          <p:nvPr/>
        </p:nvGrpSpPr>
        <p:grpSpPr bwMode="auto">
          <a:xfrm>
            <a:off x="431801" y="2420939"/>
            <a:ext cx="190500" cy="142875"/>
            <a:chOff x="1292" y="1310"/>
            <a:chExt cx="1900" cy="1900"/>
          </a:xfrm>
        </p:grpSpPr>
        <p:sp>
          <p:nvSpPr>
            <p:cNvPr id="20560" name="AutoShape 142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1999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1" name="AutoShape 143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6" name="Oval 144"/>
          <p:cNvSpPr>
            <a:spLocks noChangeArrowheads="1"/>
          </p:cNvSpPr>
          <p:nvPr/>
        </p:nvSpPr>
        <p:spPr bwMode="auto">
          <a:xfrm rot="3518666">
            <a:off x="9630569" y="-2193661"/>
            <a:ext cx="36512" cy="1344083"/>
          </a:xfrm>
          <a:prstGeom prst="ellipse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2F4E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Oval 145"/>
          <p:cNvSpPr>
            <a:spLocks noChangeArrowheads="1"/>
          </p:cNvSpPr>
          <p:nvPr/>
        </p:nvSpPr>
        <p:spPr bwMode="auto">
          <a:xfrm rot="3518666">
            <a:off x="9727936" y="-1906323"/>
            <a:ext cx="36513" cy="1344083"/>
          </a:xfrm>
          <a:prstGeom prst="ellipse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2F4E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Oval 146"/>
          <p:cNvSpPr>
            <a:spLocks noChangeArrowheads="1"/>
          </p:cNvSpPr>
          <p:nvPr/>
        </p:nvSpPr>
        <p:spPr bwMode="auto">
          <a:xfrm rot="3518666">
            <a:off x="5807869" y="-1822186"/>
            <a:ext cx="36512" cy="1344083"/>
          </a:xfrm>
          <a:prstGeom prst="ellipse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2F4E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Oval 147"/>
          <p:cNvSpPr>
            <a:spLocks noChangeArrowheads="1"/>
          </p:cNvSpPr>
          <p:nvPr/>
        </p:nvSpPr>
        <p:spPr bwMode="auto">
          <a:xfrm rot="3518666">
            <a:off x="12318735" y="-2122223"/>
            <a:ext cx="36513" cy="1344083"/>
          </a:xfrm>
          <a:prstGeom prst="ellipse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2F4E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" name="Oval 148"/>
          <p:cNvSpPr>
            <a:spLocks noChangeArrowheads="1"/>
          </p:cNvSpPr>
          <p:nvPr/>
        </p:nvSpPr>
        <p:spPr bwMode="auto">
          <a:xfrm rot="3518666">
            <a:off x="13902002" y="-1906323"/>
            <a:ext cx="36513" cy="1344083"/>
          </a:xfrm>
          <a:prstGeom prst="ellipse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2F4E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Oval 149"/>
          <p:cNvSpPr>
            <a:spLocks noChangeArrowheads="1"/>
          </p:cNvSpPr>
          <p:nvPr/>
        </p:nvSpPr>
        <p:spPr bwMode="auto">
          <a:xfrm rot="3248372">
            <a:off x="13740607" y="200290"/>
            <a:ext cx="71437" cy="1344083"/>
          </a:xfrm>
          <a:prstGeom prst="ellipse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2F4E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" name="Oval 150"/>
          <p:cNvSpPr>
            <a:spLocks noChangeArrowheads="1"/>
          </p:cNvSpPr>
          <p:nvPr/>
        </p:nvSpPr>
        <p:spPr bwMode="auto">
          <a:xfrm rot="3518666">
            <a:off x="14575102" y="-823648"/>
            <a:ext cx="36513" cy="1344083"/>
          </a:xfrm>
          <a:prstGeom prst="ellipse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2F4E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558" name="Picture 4" descr="山寺树梢顶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3184" y="785813"/>
            <a:ext cx="13066184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" name="矩形 172"/>
          <p:cNvSpPr/>
          <p:nvPr/>
        </p:nvSpPr>
        <p:spPr>
          <a:xfrm>
            <a:off x="-571499" y="-142875"/>
            <a:ext cx="13239751" cy="928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9265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8889E-6 -2.28207E-6 L 1.21268 -0.01249 " pathEditMode="relative" ptsTypes="AA">
                                      <p:cBhvr>
                                        <p:cTn id="6" dur="250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 tmFilter="0, 0; .2, .5; .8, .5; 1, 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1000" autoRev="1" fill="hold"/>
                                        <p:tgtEl>
                                          <p:spTgt spid="61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0" tmFilter="0, 0; .2, .5; .8, .5; 1, 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500" autoRev="1" fill="hold"/>
                                        <p:tgtEl>
                                          <p:spTgt spid="61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repeatCount="indefinite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 tmFilter="0, 0; .2, .5; .8, .5; 1, 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1000" autoRev="1" fill="hold"/>
                                        <p:tgtEl>
                                          <p:spTgt spid="61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61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 tmFilter="0, 0; .2, .5; .8, .5; 1, 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000" autoRev="1" fill="hold"/>
                                        <p:tgtEl>
                                          <p:spTgt spid="61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0" tmFilter="0, 0; .2, .5; .8, .5; 1, 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500" autoRev="1" fill="hold"/>
                                        <p:tgtEl>
                                          <p:spTgt spid="61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repeatCount="indefinite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3000" tmFilter="0, 0; .2, .5; .8, .5; 1, 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500" autoRev="1" fill="hold"/>
                                        <p:tgtEl>
                                          <p:spTgt spid="6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 tmFilter="0, 0; .2, .5; .8, .5; 1, 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000" autoRev="1" fill="hold"/>
                                        <p:tgtEl>
                                          <p:spTgt spid="61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 tmFilter="0, 0; .2, .5; .8, .5; 1, 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000" autoRev="1" fill="hold"/>
                                        <p:tgtEl>
                                          <p:spTgt spid="61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0" tmFilter="0, 0; .2, .5; .8, .5; 1, 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0" autoRev="1" fill="hold"/>
                                        <p:tgtEl>
                                          <p:spTgt spid="61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 tmFilter="0, 0; .2, .5; .8, .5; 1, 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1000" autoRev="1" fill="hold"/>
                                        <p:tgtEl>
                                          <p:spTgt spid="61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3000" tmFilter="0, 0; .2, .5; .8, .5; 1, 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1500" autoRev="1" fill="hold"/>
                                        <p:tgtEl>
                                          <p:spTgt spid="61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 tmFilter="0, 0; .2, .5; .8, .5; 1, 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1000" autoRev="1" fill="hold"/>
                                        <p:tgtEl>
                                          <p:spTgt spid="61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 tmFilter="0, 0; .2, .5; .8, .5; 1, 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000" autoRev="1" fill="hold"/>
                                        <p:tgtEl>
                                          <p:spTgt spid="61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0" tmFilter="0, 0; .2, .5; .8, .5; 1, 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0" autoRev="1" fill="hold"/>
                                        <p:tgtEl>
                                          <p:spTgt spid="61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0" presetClass="path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6806 0.00693 C 0.12882 -0.00278 0.18959 -0.01226 0.20243 -0.01688 C 0.21528 -0.02151 0.13438 -0.02567 0.14497 -0.02128 C 0.15538 -0.01688 0.22917 0.00346 0.26632 0.00924 C 0.30347 0.01502 0.36146 0.00855 0.36806 0.01364 C 0.37465 0.01872 0.31771 0.04346 0.30573 0.03976 C 0.29375 0.03606 0.26823 -0.00324 0.29584 -0.00833 C 0.32344 -0.01342 0.42066 0.00601 0.47118 0.00924 C 0.5217 0.01248 0.59236 0.00763 0.59896 0.01132 C 0.60573 0.01502 0.53281 0.03306 0.51059 0.03098 C 0.4882 0.0289 0.44045 0.00208 0.46476 -0.00162 C 0.48906 -0.00532 0.6132 0.00601 0.6566 0.00924 C 0.7 0.01248 0.71528 0.01942 0.72535 0.01803 C 0.73542 0.01664 0.73177 -0.00417 0.71719 0.00046 C 0.70243 0.00508 0.63021 0.03722 0.63681 0.04624 C 0.6434 0.05526 0.72761 0.05687 0.7566 0.05502 C 0.78559 0.05317 0.7816 0.04115 0.81059 0.03537 C 0.83959 0.02959 0.90486 0.02011 0.93021 0.02011 C 0.95556 0.02011 0.95243 0.02913 0.96302 0.03537 C 0.97361 0.04161 1.00295 0.05271 0.99427 0.05734 C 0.98559 0.06196 0.94636 0.07144 0.91059 0.06381 C 0.87483 0.05618 0.83177 0.02543 0.77952 0.01132 C 0.72726 -0.00278 0.65382 -0.00972 0.59757 -0.02128 C 0.54132 -0.03284 0.47136 -0.06683 0.44184 -0.0585 C 0.41233 -0.05018 0.44375 0.02265 0.42049 0.0289 C 0.39722 0.03514 0.32813 -0.0111 0.30243 -0.02128 C 0.27639 -0.03145 0.27639 -0.037 0.26476 -0.03237 C 0.25295 -0.02775 0.23768 0.02404 0.23195 0.00693 C 0.22622 -0.01018 0.23837 -0.1022 0.23021 -0.1348 C 0.22205 -0.1674 0.19896 -0.18035 0.18281 -0.18937 C 0.16667 -0.19839 0.14688 -0.21781 0.13351 -0.18937 C 0.12014 -0.16093 0.11927 -0.05157 0.10209 -0.0192 C 0.08559 0.01317 0.05868 0.00901 0.03195 0.00485 " pathEditMode="relative" rAng="0" ptsTypes="aaaaaaaaaaaaaaaaaaaaaaaaaaaaaaaaA">
                                      <p:cBhvr>
                                        <p:cTn id="53" dur="20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31" y="-8023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94444E-6 -4.56647E-6 C -0.02777 0.00578 -0.08455 0.01503 -0.11823 0.00879 C -0.15173 0.00255 -0.16041 -0.03006 -0.20191 -0.03699 C -0.24323 -0.04393 -0.31059 -0.04046 -0.36718 -0.03283 C -0.42378 -0.0252 -0.56284 -0.00023 -0.54097 0.00879 C -0.51909 0.01781 -0.27222 0.02567 -0.23628 0.02197 C -0.2 0.01827 -0.26927 -0.00347 -0.32465 -0.01318 C -0.38003 -0.02289 -0.50364 -0.03584 -0.56892 -0.03699 C -0.6342 -0.03815 -0.71163 -0.02589 -0.71649 -0.01965 C -0.72135 -0.01341 -0.62986 0.00578 -0.59843 -4.56647E-6 C -0.56701 -0.00578 -0.55972 -0.03306 -0.52795 -0.05456 C -0.49618 -0.07607 -0.44566 -0.12046 -0.40816 -0.12878 C -0.37066 -0.13711 -0.33906 -0.1237 -0.3033 -0.10474 C -0.2677 -0.08578 -0.25642 -0.0393 -0.1934 -0.01526 C -0.13073 0.00879 0.02466 0.03931 0.07361 0.03931 C 0.12275 0.03931 0.10573 -0.00439 0.10157 -0.01526 C 0.0974 -0.02613 0.0658 -0.02797 0.04914 -0.02613 C 0.0323 -0.02428 0.02778 -0.00578 -1.94444E-6 -4.56647E-6 Z " pathEditMode="relative" ptsTypes="aaaaaaaaaaaaaaaaaa">
                                      <p:cBhvr>
                                        <p:cTn id="55" dur="25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38889E-6 1.50289E-6 C 0.07361 -0.00347 0.14739 -0.00694 0.16406 -0.01966 C 0.18073 -0.03237 0.07864 -0.06058 0.1 -0.0763 C 0.12135 -0.09203 0.24114 -0.11862 0.29184 -0.11353 C 0.34236 -0.10844 0.41284 -0.05665 0.4033 -0.04578 C 0.39375 -0.03492 0.25052 -0.04139 0.23437 -0.04787 C 0.2184 -0.05434 0.25885 -0.07862 0.30659 -0.08509 C 0.35434 -0.09157 0.45903 -0.08717 0.52135 -0.08717 C 0.58368 -0.08717 0.6217 -0.09781 0.68038 -0.08509 C 0.73889 -0.07237 0.83368 -0.00948 0.87222 -0.01087 C 0.91076 -0.01226 0.95816 -0.0881 0.91146 -0.09388 C 0.86475 -0.09966 0.67812 -0.06035 0.59184 -0.04578 C 0.50555 -0.03122 0.46163 -0.00278 0.39357 -0.00648 C 0.32552 -0.01018 0.25555 -0.04856 0.18368 -0.06752 C 0.11163 -0.08648 0.03611 -0.10336 -0.03924 -0.12 " pathEditMode="relative" ptsTypes="aaaaaaaaaaaaaaA">
                                      <p:cBhvr>
                                        <p:cTn id="57" dur="180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9" dur="1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6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1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6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9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3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3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4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4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1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1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1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6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6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2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2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3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3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2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2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2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2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9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2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2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2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2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2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3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3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2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2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2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3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3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2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2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2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4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4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4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4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4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4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2500" fill="hold"/>
                                        <p:tgtEl>
                                          <p:spTgt spid="38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2500" fill="hold"/>
                                        <p:tgtEl>
                                          <p:spTgt spid="38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2500"/>
                                        <p:tgtEl>
                                          <p:spTgt spid="3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3700" fill="hold"/>
                                        <p:tgtEl>
                                          <p:spTgt spid="38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3700" fill="hold"/>
                                        <p:tgtEl>
                                          <p:spTgt spid="38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3700"/>
                                        <p:tgtEl>
                                          <p:spTgt spid="3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1700" fill="hold"/>
                                        <p:tgtEl>
                                          <p:spTgt spid="38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700" fill="hold"/>
                                        <p:tgtEl>
                                          <p:spTgt spid="38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1700"/>
                                        <p:tgtEl>
                                          <p:spTgt spid="3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0" fill="hold"/>
                                        <p:tgtEl>
                                          <p:spTgt spid="38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0" fill="hold"/>
                                        <p:tgtEl>
                                          <p:spTgt spid="38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0"/>
                                        <p:tgtEl>
                                          <p:spTgt spid="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4200" fill="hold"/>
                                        <p:tgtEl>
                                          <p:spTgt spid="38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4200" fill="hold"/>
                                        <p:tgtEl>
                                          <p:spTgt spid="38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4200"/>
                                        <p:tgtEl>
                                          <p:spTgt spid="3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1900" fill="hold"/>
                                        <p:tgtEl>
                                          <p:spTgt spid="38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900" fill="hold"/>
                                        <p:tgtEl>
                                          <p:spTgt spid="38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9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3200" fill="hold"/>
                                        <p:tgtEl>
                                          <p:spTgt spid="38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3200" fill="hold"/>
                                        <p:tgtEl>
                                          <p:spTgt spid="38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3200"/>
                                        <p:tgtEl>
                                          <p:spTgt spid="3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2000" fill="hold"/>
                                        <p:tgtEl>
                                          <p:spTgt spid="38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2000" fill="hold"/>
                                        <p:tgtEl>
                                          <p:spTgt spid="38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2000"/>
                                        <p:tgtEl>
                                          <p:spTgt spid="3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3000" fill="hold"/>
                                        <p:tgtEl>
                                          <p:spTgt spid="38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3000" fill="hold"/>
                                        <p:tgtEl>
                                          <p:spTgt spid="38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3000"/>
                                        <p:tgtEl>
                                          <p:spTgt spid="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1600" fill="hold"/>
                                        <p:tgtEl>
                                          <p:spTgt spid="38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600" fill="hold"/>
                                        <p:tgtEl>
                                          <p:spTgt spid="38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1600"/>
                                        <p:tgtEl>
                                          <p:spTgt spid="3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2700" fill="hold"/>
                                        <p:tgtEl>
                                          <p:spTgt spid="38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2700" fill="hold"/>
                                        <p:tgtEl>
                                          <p:spTgt spid="38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2700"/>
                                        <p:tgtEl>
                                          <p:spTgt spid="3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3400" fill="hold"/>
                                        <p:tgtEl>
                                          <p:spTgt spid="38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3400" fill="hold"/>
                                        <p:tgtEl>
                                          <p:spTgt spid="38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3400"/>
                                        <p:tgtEl>
                                          <p:spTgt spid="3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2200" fill="hold"/>
                                        <p:tgtEl>
                                          <p:spTgt spid="38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2200" fill="hold"/>
                                        <p:tgtEl>
                                          <p:spTgt spid="38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2200"/>
                                        <p:tgtEl>
                                          <p:spTgt spid="3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3400" fill="hold"/>
                                        <p:tgtEl>
                                          <p:spTgt spid="38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3400" fill="hold"/>
                                        <p:tgtEl>
                                          <p:spTgt spid="38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3400"/>
                                        <p:tgtEl>
                                          <p:spTgt spid="38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1700" fill="hold"/>
                                        <p:tgtEl>
                                          <p:spTgt spid="38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700" fill="hold"/>
                                        <p:tgtEl>
                                          <p:spTgt spid="38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1700"/>
                                        <p:tgtEl>
                                          <p:spTgt spid="3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3100" fill="hold"/>
                                        <p:tgtEl>
                                          <p:spTgt spid="6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3100" fill="hold"/>
                                        <p:tgtEl>
                                          <p:spTgt spid="6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" dur="3100"/>
                                        <p:tgtEl>
                                          <p:spTgt spid="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30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30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3" dur="30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7800" tmFilter="0, 0; .2, .5; .8, .5; 1, 0"/>
                                        <p:tgtEl>
                                          <p:spTgt spid="389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6" dur="3900" autoRev="1" fill="hold"/>
                                        <p:tgtEl>
                                          <p:spTgt spid="389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6900" tmFilter="0, 0; .2, .5; .8, .5; 1, 0"/>
                                        <p:tgtEl>
                                          <p:spTgt spid="389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9" dur="3450" autoRev="1" fill="hold"/>
                                        <p:tgtEl>
                                          <p:spTgt spid="389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4500" tmFilter="0, 0; .2, .5; .8, .5; 1, 0"/>
                                        <p:tgtEl>
                                          <p:spTgt spid="389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2" dur="2250" autoRev="1" fill="hold"/>
                                        <p:tgtEl>
                                          <p:spTgt spid="389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31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5" dur="15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6" presetID="49" presetClass="path" presetSubtype="0" repeatCount="indefinite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-0.79132 0.66922 " pathEditMode="relative" rAng="0" ptsTypes="AA">
                                      <p:cBhvr>
                                        <p:cTn id="307" dur="17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66" y="33449"/>
                                    </p:animMotion>
                                  </p:childTnLst>
                                </p:cTn>
                              </p:par>
                              <p:par>
                                <p:cTn id="308" presetID="10" presetClass="exit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17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49" presetClass="path" presetSubtype="0" repeatCount="indefinite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111E-6 L -0.66164 0.58542 " pathEditMode="relative" rAng="0" ptsTypes="AA">
                                      <p:cBhvr>
                                        <p:cTn id="312" dur="16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90" y="29259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10" presetClass="exit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49" presetClass="path" presetSubtype="0" repeatCount="indefinite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5.55556E-7 1.85185E-6 L -0.62205 0.51088 " pathEditMode="relative" rAng="0" ptsTypes="AA">
                                      <p:cBhvr>
                                        <p:cTn id="317" dur="14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11" y="25532"/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10" presetClass="exit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14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49" presetClass="path" presetSubtype="0" repeatCount="indefinite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-0.77952 0.75324 " pathEditMode="relative" rAng="0" ptsTypes="AA">
                                      <p:cBhvr>
                                        <p:cTn id="322" dur="13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76" y="37662"/>
                                    </p:animMotion>
                                  </p:childTnLst>
                                </p:cTn>
                              </p:par>
                              <p:par>
                                <p:cTn id="323" presetID="10" presetClass="exit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1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49" presetClass="path" presetSubtype="0" repeatCount="indefinite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-0.67726 0.59514 " pathEditMode="relative" rAng="0" ptsTypes="AA">
                                      <p:cBhvr>
                                        <p:cTn id="327" dur="18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72" y="29745"/>
                                    </p:animMotion>
                                  </p:childTnLst>
                                </p:cTn>
                              </p:par>
                              <p:par>
                                <p:cTn id="328" presetID="10" presetClass="exit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18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49" presetClass="path" presetSubtype="0" repeatCount="indefinite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33333E-6 L -0.56684 0.56181 " pathEditMode="relative" rAng="0" ptsTypes="AA">
                                      <p:cBhvr>
                                        <p:cTn id="332" dur="9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51" y="28079"/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10" presetClass="exit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9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49" presetClass="path" presetSubtype="0" repeatCount="indefinite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-0.7323 0.64745 " pathEditMode="relative" rAng="0" ptsTypes="AA">
                                      <p:cBhvr>
                                        <p:cTn id="337" dur="13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15" y="32361"/>
                                    </p:animMotion>
                                  </p:childTnLst>
                                </p:cTn>
                              </p:par>
                              <p:par>
                                <p:cTn id="338" presetID="10" presetClass="exit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13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100">
                <p:cTn id="341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  <p:bldLst>
      <p:bldP spid="6149" grpId="0" animBg="1"/>
      <p:bldP spid="6150" grpId="0" animBg="1"/>
      <p:bldP spid="6151" grpId="0" animBg="1"/>
      <p:bldP spid="6154" grpId="0" animBg="1"/>
      <p:bldP spid="6155" grpId="0" animBg="1"/>
      <p:bldP spid="6156" grpId="0" animBg="1"/>
      <p:bldP spid="6157" grpId="0" animBg="1"/>
      <p:bldP spid="6158" grpId="0" animBg="1"/>
      <p:bldP spid="6159" grpId="0" animBg="1"/>
      <p:bldP spid="6160" grpId="0" animBg="1"/>
      <p:bldP spid="6161" grpId="0" animBg="1"/>
      <p:bldP spid="6162" grpId="0" animBg="1"/>
      <p:bldP spid="6163" grpId="0" animBg="1"/>
      <p:bldP spid="6164" grpId="0" animBg="1"/>
      <p:bldP spid="6165" grpId="0" animBg="1"/>
      <p:bldP spid="6166" grpId="0" animBg="1"/>
      <p:bldP spid="6167" grpId="0" animBg="1"/>
      <p:bldP spid="6168" grpId="0" animBg="1"/>
      <p:bldP spid="30" grpId="0" animBg="1"/>
      <p:bldP spid="31" grpId="0"/>
      <p:bldP spid="31" grpId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2305355" y="2044188"/>
            <a:ext cx="2579124" cy="2579124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3" name="原创设计师（吴贤） _2"/>
          <p:cNvSpPr/>
          <p:nvPr/>
        </p:nvSpPr>
        <p:spPr>
          <a:xfrm>
            <a:off x="2155108" y="2139438"/>
            <a:ext cx="2579124" cy="2579124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r>
              <a:rPr lang="en-US" altLang="zh-CN" sz="6600" dirty="0"/>
              <a:t>Part</a:t>
            </a:r>
          </a:p>
          <a:p>
            <a:pPr algn="ctr"/>
            <a:r>
              <a:rPr lang="en-US" altLang="zh-CN" sz="6600" dirty="0"/>
              <a:t>01</a:t>
            </a:r>
            <a:endParaRPr lang="zh-CN" altLang="en-US" sz="6600" dirty="0"/>
          </a:p>
        </p:txBody>
      </p:sp>
      <p:sp>
        <p:nvSpPr>
          <p:cNvPr id="4" name="原创设计师（吴贤） _3"/>
          <p:cNvSpPr txBox="1"/>
          <p:nvPr/>
        </p:nvSpPr>
        <p:spPr>
          <a:xfrm>
            <a:off x="5400671" y="2269199"/>
            <a:ext cx="5235677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/>
            <a:r>
              <a:rPr lang="zh-CN" altLang="en-US" sz="4800" b="1" dirty="0">
                <a:solidFill>
                  <a:srgbClr val="3C48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立项依据</a:t>
            </a:r>
          </a:p>
        </p:txBody>
      </p:sp>
      <p:sp>
        <p:nvSpPr>
          <p:cNvPr id="5" name="原创设计师（吴贤） _4"/>
          <p:cNvSpPr txBox="1"/>
          <p:nvPr/>
        </p:nvSpPr>
        <p:spPr>
          <a:xfrm>
            <a:off x="5616695" y="3316220"/>
            <a:ext cx="2407667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9410">
              <a:lnSpc>
                <a:spcPct val="130000"/>
              </a:lnSpc>
            </a:pPr>
            <a:r>
              <a:rPr lang="en-US" altLang="zh-CN" sz="211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 </a:t>
            </a:r>
            <a:r>
              <a:rPr lang="zh-CN" altLang="en-US" sz="211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研究背景及意义</a:t>
            </a:r>
            <a:endParaRPr lang="bg-BG" sz="211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原创设计师（吴贤） _5"/>
          <p:cNvSpPr txBox="1"/>
          <p:nvPr/>
        </p:nvSpPr>
        <p:spPr>
          <a:xfrm>
            <a:off x="8296845" y="3316220"/>
            <a:ext cx="2407667" cy="47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9410">
              <a:lnSpc>
                <a:spcPct val="130000"/>
              </a:lnSpc>
            </a:pPr>
            <a:r>
              <a:rPr lang="en-US" altLang="zh-CN" sz="211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 </a:t>
            </a:r>
            <a:r>
              <a:rPr lang="zh-CN" altLang="en-US" sz="211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国内外研究现状</a:t>
            </a:r>
            <a:endParaRPr lang="bg-BG" altLang="zh-CN" sz="211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原创设计师（吴贤） _7"/>
          <p:cNvSpPr txBox="1"/>
          <p:nvPr/>
        </p:nvSpPr>
        <p:spPr>
          <a:xfrm>
            <a:off x="5610842" y="3830656"/>
            <a:ext cx="2407667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9410">
              <a:lnSpc>
                <a:spcPct val="130000"/>
              </a:lnSpc>
            </a:pPr>
            <a:r>
              <a:rPr lang="en-US" altLang="zh-CN" sz="211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 </a:t>
            </a:r>
            <a:r>
              <a:rPr lang="zh-CN" altLang="en-US" sz="211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主要实现功能</a:t>
            </a:r>
            <a:endParaRPr lang="bg-BG" sz="211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1055440" y="252005"/>
            <a:ext cx="5010150" cy="656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研究背景及意义</a:t>
            </a:r>
          </a:p>
        </p:txBody>
      </p:sp>
      <p:sp>
        <p:nvSpPr>
          <p:cNvPr id="3" name="原创设计师（吴贤） _2"/>
          <p:cNvSpPr/>
          <p:nvPr/>
        </p:nvSpPr>
        <p:spPr>
          <a:xfrm>
            <a:off x="1343472" y="1484784"/>
            <a:ext cx="2230200" cy="2230200"/>
          </a:xfrm>
          <a:prstGeom prst="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原创设计师（吴贤） _3"/>
          <p:cNvSpPr/>
          <p:nvPr/>
        </p:nvSpPr>
        <p:spPr>
          <a:xfrm>
            <a:off x="1343472" y="4089798"/>
            <a:ext cx="2230200" cy="2230200"/>
          </a:xfrm>
          <a:prstGeom prst="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原创设计师（吴贤） _4"/>
          <p:cNvGrpSpPr/>
          <p:nvPr/>
        </p:nvGrpSpPr>
        <p:grpSpPr>
          <a:xfrm>
            <a:off x="1715622" y="1881536"/>
            <a:ext cx="1485900" cy="1299405"/>
            <a:chOff x="1715622" y="1881536"/>
            <a:chExt cx="1485900" cy="1299405"/>
          </a:xfrm>
        </p:grpSpPr>
        <p:sp>
          <p:nvSpPr>
            <p:cNvPr id="6" name="学论网-文本框 34"/>
            <p:cNvSpPr>
              <a:spLocks noChangeArrowheads="1"/>
            </p:cNvSpPr>
            <p:nvPr/>
          </p:nvSpPr>
          <p:spPr bwMode="auto">
            <a:xfrm>
              <a:off x="1715622" y="2599884"/>
              <a:ext cx="1485900" cy="581057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宋体" panose="02010600040101010101" pitchFamily="2" charset="-122"/>
                </a:rPr>
                <a:t>研究背景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宋体" panose="02010600040101010101" pitchFamily="2" charset="-122"/>
              </a:endParaRPr>
            </a:p>
          </p:txBody>
        </p:sp>
        <p:sp>
          <p:nvSpPr>
            <p:cNvPr id="7" name="学论网-矩形 8"/>
            <p:cNvSpPr/>
            <p:nvPr/>
          </p:nvSpPr>
          <p:spPr>
            <a:xfrm>
              <a:off x="2024799" y="1881536"/>
              <a:ext cx="86754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4800" b="1" dirty="0">
                  <a:solidFill>
                    <a:schemeClr val="bg1"/>
                  </a:solidFill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原创设计师（吴贤） _5"/>
          <p:cNvGrpSpPr/>
          <p:nvPr/>
        </p:nvGrpSpPr>
        <p:grpSpPr>
          <a:xfrm>
            <a:off x="1715622" y="4471432"/>
            <a:ext cx="1485900" cy="1299405"/>
            <a:chOff x="1715622" y="4471432"/>
            <a:chExt cx="1485900" cy="1299405"/>
          </a:xfrm>
        </p:grpSpPr>
        <p:sp>
          <p:nvSpPr>
            <p:cNvPr id="9" name="学论网-文本框 34"/>
            <p:cNvSpPr>
              <a:spLocks noChangeArrowheads="1"/>
            </p:cNvSpPr>
            <p:nvPr/>
          </p:nvSpPr>
          <p:spPr bwMode="auto">
            <a:xfrm>
              <a:off x="1715622" y="5189780"/>
              <a:ext cx="1485900" cy="581057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宋体" panose="02010600040101010101" pitchFamily="2" charset="-122"/>
                </a:rPr>
                <a:t>研究意义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宋体" panose="02010600040101010101" pitchFamily="2" charset="-122"/>
              </a:endParaRPr>
            </a:p>
          </p:txBody>
        </p:sp>
        <p:sp>
          <p:nvSpPr>
            <p:cNvPr id="10" name="学论网-矩形 10"/>
            <p:cNvSpPr/>
            <p:nvPr/>
          </p:nvSpPr>
          <p:spPr>
            <a:xfrm>
              <a:off x="2024799" y="4471432"/>
              <a:ext cx="86754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4800" b="1" dirty="0">
                  <a:solidFill>
                    <a:schemeClr val="bg1"/>
                  </a:solidFill>
                </a:rPr>
                <a:t>02</a:t>
              </a:r>
              <a:endParaRPr lang="zh-CN" altLang="en-US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原创设计师（吴贤） _6"/>
          <p:cNvSpPr>
            <a:spLocks noChangeArrowheads="1"/>
          </p:cNvSpPr>
          <p:nvPr/>
        </p:nvSpPr>
        <p:spPr bwMode="auto">
          <a:xfrm>
            <a:off x="3882849" y="1471554"/>
            <a:ext cx="5655505" cy="58105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宋体" panose="02010600040101010101" pitchFamily="2" charset="-122"/>
              </a:rPr>
              <a:t>研究背景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  <p:sp>
        <p:nvSpPr>
          <p:cNvPr id="12" name="原创设计师（吴贤） _7"/>
          <p:cNvSpPr>
            <a:spLocks noChangeArrowheads="1"/>
          </p:cNvSpPr>
          <p:nvPr/>
        </p:nvSpPr>
        <p:spPr bwMode="auto">
          <a:xfrm>
            <a:off x="3882849" y="4050723"/>
            <a:ext cx="5655505" cy="58105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宋体" panose="02010600040101010101" pitchFamily="2" charset="-122"/>
              </a:rPr>
              <a:t>研究意义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  <p:sp>
        <p:nvSpPr>
          <p:cNvPr id="13" name="原创设计师（吴贤） _8"/>
          <p:cNvSpPr>
            <a:spLocks noChangeArrowheads="1"/>
          </p:cNvSpPr>
          <p:nvPr/>
        </p:nvSpPr>
        <p:spPr bwMode="auto">
          <a:xfrm>
            <a:off x="3882848" y="2157712"/>
            <a:ext cx="6965679" cy="10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普通老百姓法律诉求增多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法律工作者数量较少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法律法规和法律解释日趋复杂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原创设计师（吴贤） _9"/>
          <p:cNvSpPr>
            <a:spLocks noChangeArrowheads="1"/>
          </p:cNvSpPr>
          <p:nvPr/>
        </p:nvSpPr>
        <p:spPr bwMode="auto">
          <a:xfrm>
            <a:off x="3882848" y="4771857"/>
            <a:ext cx="696567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辅助法律工作者们进行法律条款的检索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帮助律师和法官们对案件进行预判决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原创设计师（吴贤） _10"/>
          <p:cNvSpPr/>
          <p:nvPr/>
        </p:nvSpPr>
        <p:spPr>
          <a:xfrm>
            <a:off x="409693" y="332656"/>
            <a:ext cx="429723" cy="429722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16" name="原创设计师（吴贤） _11"/>
          <p:cNvSpPr/>
          <p:nvPr/>
        </p:nvSpPr>
        <p:spPr>
          <a:xfrm>
            <a:off x="335360" y="415960"/>
            <a:ext cx="429723" cy="429722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1055440" y="252005"/>
            <a:ext cx="5010150" cy="656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国内外研究现状</a:t>
            </a:r>
          </a:p>
        </p:txBody>
      </p:sp>
      <p:sp>
        <p:nvSpPr>
          <p:cNvPr id="3" name="原创设计师（吴贤） _2"/>
          <p:cNvSpPr/>
          <p:nvPr/>
        </p:nvSpPr>
        <p:spPr>
          <a:xfrm>
            <a:off x="409693" y="332656"/>
            <a:ext cx="429723" cy="429722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4" name="原创设计师（吴贤） _3"/>
          <p:cNvSpPr/>
          <p:nvPr/>
        </p:nvSpPr>
        <p:spPr>
          <a:xfrm>
            <a:off x="335360" y="415960"/>
            <a:ext cx="429723" cy="429722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983174" y="746516"/>
            <a:ext cx="3050011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baseline="-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国内研究现状</a:t>
            </a:r>
          </a:p>
        </p:txBody>
      </p:sp>
      <p:sp>
        <p:nvSpPr>
          <p:cNvPr id="47" name="原创设计师（吴贤） _10"/>
          <p:cNvSpPr txBox="1"/>
          <p:nvPr/>
        </p:nvSpPr>
        <p:spPr>
          <a:xfrm>
            <a:off x="5956410" y="1401776"/>
            <a:ext cx="5087864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3895">
              <a:lnSpc>
                <a:spcPct val="14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南宁市刑期预测系统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广西首个法律机器人。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原创设计师（吴贤） _11"/>
          <p:cNvSpPr txBox="1"/>
          <p:nvPr/>
        </p:nvSpPr>
        <p:spPr>
          <a:xfrm>
            <a:off x="5956410" y="2377348"/>
            <a:ext cx="5236144" cy="32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3895">
              <a:lnSpc>
                <a:spcPct val="14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法律谷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服务于律师的一款产品。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49" y="1307167"/>
            <a:ext cx="726590" cy="708976"/>
          </a:xfrm>
          <a:prstGeom prst="rect">
            <a:avLst/>
          </a:prstGeom>
        </p:spPr>
      </p:pic>
      <p:pic>
        <p:nvPicPr>
          <p:cNvPr id="1025" name="Picture 1" descr="C:\Users\Administrator\AppData\Roaming\Tencent\Users\1580481461\QQ\WinTemp\RichOle\6_Z9R_}A_ZT[J[Z5{C9SIZ2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343199"/>
            <a:ext cx="359092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AppData\Roaming\Tencent\Users\1580481461\QQ\WinTemp\RichOle\4OU2NYEI{N{{3L~FS(E9L)B.png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749" y="2244942"/>
            <a:ext cx="727200" cy="70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8024F40-015A-4B33-A3E5-28E5F0AB5183}"/>
              </a:ext>
            </a:extLst>
          </p:cNvPr>
          <p:cNvSpPr txBox="1"/>
          <p:nvPr/>
        </p:nvSpPr>
        <p:spPr>
          <a:xfrm>
            <a:off x="4983174" y="3693545"/>
            <a:ext cx="3050011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baseline="-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国外研究现状</a:t>
            </a:r>
          </a:p>
        </p:txBody>
      </p:sp>
      <p:grpSp>
        <p:nvGrpSpPr>
          <p:cNvPr id="29" name="原创设计师（吴贤） _5">
            <a:extLst>
              <a:ext uri="{FF2B5EF4-FFF2-40B4-BE49-F238E27FC236}">
                <a16:creationId xmlns:a16="http://schemas.microsoft.com/office/drawing/2014/main" id="{B2EE81AC-32A9-4C58-84D6-805A343187C1}"/>
              </a:ext>
            </a:extLst>
          </p:cNvPr>
          <p:cNvGrpSpPr/>
          <p:nvPr/>
        </p:nvGrpSpPr>
        <p:grpSpPr>
          <a:xfrm>
            <a:off x="4983174" y="4246034"/>
            <a:ext cx="2069908" cy="1867556"/>
            <a:chOff x="973148" y="1379560"/>
            <a:chExt cx="2152196" cy="2252462"/>
          </a:xfrm>
        </p:grpSpPr>
        <p:sp>
          <p:nvSpPr>
            <p:cNvPr id="30" name="MH_Other_1">
              <a:extLst>
                <a:ext uri="{FF2B5EF4-FFF2-40B4-BE49-F238E27FC236}">
                  <a16:creationId xmlns:a16="http://schemas.microsoft.com/office/drawing/2014/main" id="{2B790EF2-44A5-43B2-BB81-094296FCC9A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052231" y="1561734"/>
              <a:ext cx="1967197" cy="1972846"/>
            </a:xfrm>
            <a:custGeom>
              <a:avLst/>
              <a:gdLst>
                <a:gd name="connsiteX0" fmla="*/ 0 w 8242300"/>
                <a:gd name="connsiteY0" fmla="*/ 927100 h 8267700"/>
                <a:gd name="connsiteX1" fmla="*/ 787400 w 8242300"/>
                <a:gd name="connsiteY1" fmla="*/ 8267700 h 8267700"/>
                <a:gd name="connsiteX2" fmla="*/ 8242300 w 8242300"/>
                <a:gd name="connsiteY2" fmla="*/ 7200900 h 8267700"/>
                <a:gd name="connsiteX3" fmla="*/ 7251700 w 8242300"/>
                <a:gd name="connsiteY3" fmla="*/ 0 h 8267700"/>
                <a:gd name="connsiteX4" fmla="*/ 0 w 8242300"/>
                <a:gd name="connsiteY4" fmla="*/ 927100 h 826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300" h="8267700">
                  <a:moveTo>
                    <a:pt x="0" y="927100"/>
                  </a:moveTo>
                  <a:lnTo>
                    <a:pt x="787400" y="8267700"/>
                  </a:lnTo>
                  <a:lnTo>
                    <a:pt x="8242300" y="7200900"/>
                  </a:lnTo>
                  <a:lnTo>
                    <a:pt x="7251700" y="0"/>
                  </a:lnTo>
                  <a:lnTo>
                    <a:pt x="0" y="927100"/>
                  </a:lnTo>
                  <a:close/>
                </a:path>
              </a:pathLst>
            </a:custGeom>
            <a:solidFill>
              <a:srgbClr val="5F6E7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MH_SubTitle_1">
              <a:extLst>
                <a:ext uri="{FF2B5EF4-FFF2-40B4-BE49-F238E27FC236}">
                  <a16:creationId xmlns:a16="http://schemas.microsoft.com/office/drawing/2014/main" id="{8669DE92-D206-4956-9CC4-C0020B66F8E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73148" y="1379560"/>
              <a:ext cx="2152196" cy="2252462"/>
            </a:xfrm>
            <a:custGeom>
              <a:avLst/>
              <a:gdLst>
                <a:gd name="connsiteX0" fmla="*/ 0 w 8915400"/>
                <a:gd name="connsiteY0" fmla="*/ 2438400 h 9436100"/>
                <a:gd name="connsiteX1" fmla="*/ 2438400 w 8915400"/>
                <a:gd name="connsiteY1" fmla="*/ 9436100 h 9436100"/>
                <a:gd name="connsiteX2" fmla="*/ 6921500 w 8915400"/>
                <a:gd name="connsiteY2" fmla="*/ 7683500 h 9436100"/>
                <a:gd name="connsiteX3" fmla="*/ 8915400 w 8915400"/>
                <a:gd name="connsiteY3" fmla="*/ 6464300 h 9436100"/>
                <a:gd name="connsiteX4" fmla="*/ 8636000 w 8915400"/>
                <a:gd name="connsiteY4" fmla="*/ 4508500 h 9436100"/>
                <a:gd name="connsiteX5" fmla="*/ 6896100 w 8915400"/>
                <a:gd name="connsiteY5" fmla="*/ 0 h 9436100"/>
                <a:gd name="connsiteX6" fmla="*/ 0 w 8915400"/>
                <a:gd name="connsiteY6" fmla="*/ 2438400 h 9436100"/>
                <a:gd name="connsiteX0-1" fmla="*/ 0 w 8915400"/>
                <a:gd name="connsiteY0-2" fmla="*/ 2438400 h 9436100"/>
                <a:gd name="connsiteX1-3" fmla="*/ 2438400 w 8915400"/>
                <a:gd name="connsiteY1-4" fmla="*/ 9436100 h 9436100"/>
                <a:gd name="connsiteX2-5" fmla="*/ 6921500 w 8915400"/>
                <a:gd name="connsiteY2-6" fmla="*/ 7683500 h 9436100"/>
                <a:gd name="connsiteX3-7" fmla="*/ 8915400 w 8915400"/>
                <a:gd name="connsiteY3-8" fmla="*/ 6464300 h 9436100"/>
                <a:gd name="connsiteX4-9" fmla="*/ 8636000 w 8915400"/>
                <a:gd name="connsiteY4-10" fmla="*/ 4508500 h 9436100"/>
                <a:gd name="connsiteX5-11" fmla="*/ 6896100 w 8915400"/>
                <a:gd name="connsiteY5-12" fmla="*/ 0 h 9436100"/>
                <a:gd name="connsiteX6-13" fmla="*/ 0 w 8915400"/>
                <a:gd name="connsiteY6-14" fmla="*/ 2438400 h 9436100"/>
                <a:gd name="connsiteX0-15" fmla="*/ 0 w 8921390"/>
                <a:gd name="connsiteY0-16" fmla="*/ 2438400 h 9436100"/>
                <a:gd name="connsiteX1-17" fmla="*/ 2438400 w 8921390"/>
                <a:gd name="connsiteY1-18" fmla="*/ 9436100 h 9436100"/>
                <a:gd name="connsiteX2-19" fmla="*/ 6921500 w 8921390"/>
                <a:gd name="connsiteY2-20" fmla="*/ 7683500 h 9436100"/>
                <a:gd name="connsiteX3-21" fmla="*/ 8915400 w 8921390"/>
                <a:gd name="connsiteY3-22" fmla="*/ 6464300 h 9436100"/>
                <a:gd name="connsiteX4-23" fmla="*/ 8636000 w 8921390"/>
                <a:gd name="connsiteY4-24" fmla="*/ 4508500 h 9436100"/>
                <a:gd name="connsiteX5-25" fmla="*/ 6896100 w 8921390"/>
                <a:gd name="connsiteY5-26" fmla="*/ 0 h 9436100"/>
                <a:gd name="connsiteX6-27" fmla="*/ 0 w 8921390"/>
                <a:gd name="connsiteY6-28" fmla="*/ 2438400 h 9436100"/>
                <a:gd name="connsiteX0-29" fmla="*/ 0 w 8939563"/>
                <a:gd name="connsiteY0-30" fmla="*/ 2438400 h 9436100"/>
                <a:gd name="connsiteX1-31" fmla="*/ 2438400 w 8939563"/>
                <a:gd name="connsiteY1-32" fmla="*/ 9436100 h 9436100"/>
                <a:gd name="connsiteX2-33" fmla="*/ 6921500 w 8939563"/>
                <a:gd name="connsiteY2-34" fmla="*/ 7683500 h 9436100"/>
                <a:gd name="connsiteX3-35" fmla="*/ 8915400 w 8939563"/>
                <a:gd name="connsiteY3-36" fmla="*/ 6464300 h 9436100"/>
                <a:gd name="connsiteX4-37" fmla="*/ 8636000 w 8939563"/>
                <a:gd name="connsiteY4-38" fmla="*/ 4508500 h 9436100"/>
                <a:gd name="connsiteX5-39" fmla="*/ 6896100 w 8939563"/>
                <a:gd name="connsiteY5-40" fmla="*/ 0 h 9436100"/>
                <a:gd name="connsiteX6-41" fmla="*/ 0 w 8939563"/>
                <a:gd name="connsiteY6-42" fmla="*/ 2438400 h 9436100"/>
                <a:gd name="connsiteX0-43" fmla="*/ 0 w 8947302"/>
                <a:gd name="connsiteY0-44" fmla="*/ 2438400 h 9436100"/>
                <a:gd name="connsiteX1-45" fmla="*/ 2438400 w 8947302"/>
                <a:gd name="connsiteY1-46" fmla="*/ 9436100 h 9436100"/>
                <a:gd name="connsiteX2-47" fmla="*/ 6921500 w 8947302"/>
                <a:gd name="connsiteY2-48" fmla="*/ 7683500 h 9436100"/>
                <a:gd name="connsiteX3-49" fmla="*/ 8915400 w 8947302"/>
                <a:gd name="connsiteY3-50" fmla="*/ 6464300 h 9436100"/>
                <a:gd name="connsiteX4-51" fmla="*/ 8636000 w 8947302"/>
                <a:gd name="connsiteY4-52" fmla="*/ 4508500 h 9436100"/>
                <a:gd name="connsiteX5-53" fmla="*/ 6896100 w 8947302"/>
                <a:gd name="connsiteY5-54" fmla="*/ 0 h 9436100"/>
                <a:gd name="connsiteX6-55" fmla="*/ 0 w 8947302"/>
                <a:gd name="connsiteY6-56" fmla="*/ 2438400 h 9436100"/>
                <a:gd name="connsiteX0-57" fmla="*/ 0 w 8967474"/>
                <a:gd name="connsiteY0-58" fmla="*/ 2438400 h 9436100"/>
                <a:gd name="connsiteX1-59" fmla="*/ 2438400 w 8967474"/>
                <a:gd name="connsiteY1-60" fmla="*/ 9436100 h 9436100"/>
                <a:gd name="connsiteX2-61" fmla="*/ 6921500 w 8967474"/>
                <a:gd name="connsiteY2-62" fmla="*/ 7683500 h 9436100"/>
                <a:gd name="connsiteX3-63" fmla="*/ 8915400 w 8967474"/>
                <a:gd name="connsiteY3-64" fmla="*/ 6464300 h 9436100"/>
                <a:gd name="connsiteX4-65" fmla="*/ 8636000 w 8967474"/>
                <a:gd name="connsiteY4-66" fmla="*/ 4508500 h 9436100"/>
                <a:gd name="connsiteX5-67" fmla="*/ 6896100 w 8967474"/>
                <a:gd name="connsiteY5-68" fmla="*/ 0 h 9436100"/>
                <a:gd name="connsiteX6-69" fmla="*/ 0 w 8967474"/>
                <a:gd name="connsiteY6-70" fmla="*/ 2438400 h 9436100"/>
                <a:gd name="connsiteX0-71" fmla="*/ 0 w 8967474"/>
                <a:gd name="connsiteY0-72" fmla="*/ 2438400 h 9436100"/>
                <a:gd name="connsiteX1-73" fmla="*/ 2438400 w 8967474"/>
                <a:gd name="connsiteY1-74" fmla="*/ 9436100 h 9436100"/>
                <a:gd name="connsiteX2-75" fmla="*/ 6921500 w 8967474"/>
                <a:gd name="connsiteY2-76" fmla="*/ 7683500 h 9436100"/>
                <a:gd name="connsiteX3-77" fmla="*/ 8915400 w 8967474"/>
                <a:gd name="connsiteY3-78" fmla="*/ 6464300 h 9436100"/>
                <a:gd name="connsiteX4-79" fmla="*/ 8636000 w 8967474"/>
                <a:gd name="connsiteY4-80" fmla="*/ 4508500 h 9436100"/>
                <a:gd name="connsiteX5-81" fmla="*/ 6896100 w 8967474"/>
                <a:gd name="connsiteY5-82" fmla="*/ 0 h 9436100"/>
                <a:gd name="connsiteX6-83" fmla="*/ 0 w 8967474"/>
                <a:gd name="connsiteY6-84" fmla="*/ 2438400 h 9436100"/>
                <a:gd name="connsiteX0-85" fmla="*/ 0 w 8967474"/>
                <a:gd name="connsiteY0-86" fmla="*/ 2438400 h 9436100"/>
                <a:gd name="connsiteX1-87" fmla="*/ 2438400 w 8967474"/>
                <a:gd name="connsiteY1-88" fmla="*/ 9436100 h 9436100"/>
                <a:gd name="connsiteX2-89" fmla="*/ 6921500 w 8967474"/>
                <a:gd name="connsiteY2-90" fmla="*/ 7683500 h 9436100"/>
                <a:gd name="connsiteX3-91" fmla="*/ 8915400 w 8967474"/>
                <a:gd name="connsiteY3-92" fmla="*/ 6464300 h 9436100"/>
                <a:gd name="connsiteX4-93" fmla="*/ 8636000 w 8967474"/>
                <a:gd name="connsiteY4-94" fmla="*/ 4508500 h 9436100"/>
                <a:gd name="connsiteX5-95" fmla="*/ 6896100 w 8967474"/>
                <a:gd name="connsiteY5-96" fmla="*/ 0 h 9436100"/>
                <a:gd name="connsiteX6-97" fmla="*/ 0 w 8967474"/>
                <a:gd name="connsiteY6-98" fmla="*/ 2438400 h 9436100"/>
                <a:gd name="connsiteX0-99" fmla="*/ 0 w 8967474"/>
                <a:gd name="connsiteY0-100" fmla="*/ 2438400 h 9436100"/>
                <a:gd name="connsiteX1-101" fmla="*/ 2438400 w 8967474"/>
                <a:gd name="connsiteY1-102" fmla="*/ 9436100 h 9436100"/>
                <a:gd name="connsiteX2-103" fmla="*/ 6921500 w 8967474"/>
                <a:gd name="connsiteY2-104" fmla="*/ 7683500 h 9436100"/>
                <a:gd name="connsiteX3-105" fmla="*/ 8915400 w 8967474"/>
                <a:gd name="connsiteY3-106" fmla="*/ 6464300 h 9436100"/>
                <a:gd name="connsiteX4-107" fmla="*/ 8636000 w 8967474"/>
                <a:gd name="connsiteY4-108" fmla="*/ 4508500 h 9436100"/>
                <a:gd name="connsiteX5-109" fmla="*/ 6896100 w 8967474"/>
                <a:gd name="connsiteY5-110" fmla="*/ 0 h 9436100"/>
                <a:gd name="connsiteX6-111" fmla="*/ 0 w 8967474"/>
                <a:gd name="connsiteY6-112" fmla="*/ 2438400 h 9436100"/>
                <a:gd name="connsiteX0-113" fmla="*/ 0 w 9017122"/>
                <a:gd name="connsiteY0-114" fmla="*/ 2438400 h 9436100"/>
                <a:gd name="connsiteX1-115" fmla="*/ 2438400 w 9017122"/>
                <a:gd name="connsiteY1-116" fmla="*/ 9436100 h 9436100"/>
                <a:gd name="connsiteX2-117" fmla="*/ 6959600 w 9017122"/>
                <a:gd name="connsiteY2-118" fmla="*/ 7708900 h 9436100"/>
                <a:gd name="connsiteX3-119" fmla="*/ 8915400 w 9017122"/>
                <a:gd name="connsiteY3-120" fmla="*/ 6464300 h 9436100"/>
                <a:gd name="connsiteX4-121" fmla="*/ 8636000 w 9017122"/>
                <a:gd name="connsiteY4-122" fmla="*/ 4508500 h 9436100"/>
                <a:gd name="connsiteX5-123" fmla="*/ 6896100 w 9017122"/>
                <a:gd name="connsiteY5-124" fmla="*/ 0 h 9436100"/>
                <a:gd name="connsiteX6-125" fmla="*/ 0 w 9017122"/>
                <a:gd name="connsiteY6-126" fmla="*/ 2438400 h 9436100"/>
                <a:gd name="connsiteX0-127" fmla="*/ 0 w 9017122"/>
                <a:gd name="connsiteY0-128" fmla="*/ 2438400 h 9436100"/>
                <a:gd name="connsiteX1-129" fmla="*/ 2438400 w 9017122"/>
                <a:gd name="connsiteY1-130" fmla="*/ 9436100 h 9436100"/>
                <a:gd name="connsiteX2-131" fmla="*/ 6959600 w 9017122"/>
                <a:gd name="connsiteY2-132" fmla="*/ 7708900 h 9436100"/>
                <a:gd name="connsiteX3-133" fmla="*/ 8915400 w 9017122"/>
                <a:gd name="connsiteY3-134" fmla="*/ 6464300 h 9436100"/>
                <a:gd name="connsiteX4-135" fmla="*/ 8636000 w 9017122"/>
                <a:gd name="connsiteY4-136" fmla="*/ 4508500 h 9436100"/>
                <a:gd name="connsiteX5-137" fmla="*/ 6896100 w 9017122"/>
                <a:gd name="connsiteY5-138" fmla="*/ 0 h 9436100"/>
                <a:gd name="connsiteX6-139" fmla="*/ 0 w 9017122"/>
                <a:gd name="connsiteY6-140" fmla="*/ 2438400 h 94361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017122" h="9436100">
                  <a:moveTo>
                    <a:pt x="0" y="2438400"/>
                  </a:moveTo>
                  <a:lnTo>
                    <a:pt x="2438400" y="9436100"/>
                  </a:lnTo>
                  <a:lnTo>
                    <a:pt x="6959600" y="7708900"/>
                  </a:lnTo>
                  <a:cubicBezTo>
                    <a:pt x="7632700" y="7480300"/>
                    <a:pt x="8636000" y="6997700"/>
                    <a:pt x="8915400" y="6464300"/>
                  </a:cubicBezTo>
                  <a:cubicBezTo>
                    <a:pt x="9194800" y="5930900"/>
                    <a:pt x="8830733" y="5173133"/>
                    <a:pt x="8636000" y="4508500"/>
                  </a:cubicBezTo>
                  <a:lnTo>
                    <a:pt x="6896100" y="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3C4856"/>
            </a:solidFill>
            <a:ln w="15875">
              <a:solidFill>
                <a:schemeClr val="bg1">
                  <a:lumMod val="95000"/>
                </a:schemeClr>
              </a:solidFill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2" name="MH_Other_5">
              <a:extLst>
                <a:ext uri="{FF2B5EF4-FFF2-40B4-BE49-F238E27FC236}">
                  <a16:creationId xmlns:a16="http://schemas.microsoft.com/office/drawing/2014/main" id="{C5E7BDAE-0B90-488C-AA65-79F615D9833B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145438" y="1725549"/>
              <a:ext cx="264082" cy="357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51">
              <a:extLst>
                <a:ext uri="{FF2B5EF4-FFF2-40B4-BE49-F238E27FC236}">
                  <a16:creationId xmlns:a16="http://schemas.microsoft.com/office/drawing/2014/main" id="{478A80FF-E288-4C7D-8BDE-02EE92F0F37D}"/>
                </a:ext>
              </a:extLst>
            </p:cNvPr>
            <p:cNvSpPr txBox="1"/>
            <p:nvPr/>
          </p:nvSpPr>
          <p:spPr bwMode="auto">
            <a:xfrm rot="20417445">
              <a:off x="1194133" y="1886201"/>
              <a:ext cx="1451171" cy="3895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(1) 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美国的硅谷的黑石发现公司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0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BlackStone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Discovery)</a:t>
              </a:r>
              <a:endPara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原创设计师（吴贤） _6">
            <a:extLst>
              <a:ext uri="{FF2B5EF4-FFF2-40B4-BE49-F238E27FC236}">
                <a16:creationId xmlns:a16="http://schemas.microsoft.com/office/drawing/2014/main" id="{3342D33D-F2F0-46A9-8199-1036085A69E2}"/>
              </a:ext>
            </a:extLst>
          </p:cNvPr>
          <p:cNvGrpSpPr/>
          <p:nvPr/>
        </p:nvGrpSpPr>
        <p:grpSpPr>
          <a:xfrm>
            <a:off x="7205560" y="4246034"/>
            <a:ext cx="2069908" cy="1867556"/>
            <a:chOff x="3433909" y="1421924"/>
            <a:chExt cx="2152196" cy="2252462"/>
          </a:xfrm>
        </p:grpSpPr>
        <p:sp>
          <p:nvSpPr>
            <p:cNvPr id="35" name="MH_Other_2">
              <a:extLst>
                <a:ext uri="{FF2B5EF4-FFF2-40B4-BE49-F238E27FC236}">
                  <a16:creationId xmlns:a16="http://schemas.microsoft.com/office/drawing/2014/main" id="{0901770B-C4A6-453F-8AD8-70D488EA402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526409" y="1561734"/>
              <a:ext cx="1967197" cy="1972846"/>
            </a:xfrm>
            <a:custGeom>
              <a:avLst/>
              <a:gdLst>
                <a:gd name="connsiteX0" fmla="*/ 0 w 8242300"/>
                <a:gd name="connsiteY0" fmla="*/ 927100 h 8267700"/>
                <a:gd name="connsiteX1" fmla="*/ 787400 w 8242300"/>
                <a:gd name="connsiteY1" fmla="*/ 8267700 h 8267700"/>
                <a:gd name="connsiteX2" fmla="*/ 8242300 w 8242300"/>
                <a:gd name="connsiteY2" fmla="*/ 7200900 h 8267700"/>
                <a:gd name="connsiteX3" fmla="*/ 7251700 w 8242300"/>
                <a:gd name="connsiteY3" fmla="*/ 0 h 8267700"/>
                <a:gd name="connsiteX4" fmla="*/ 0 w 8242300"/>
                <a:gd name="connsiteY4" fmla="*/ 927100 h 826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300" h="8267700">
                  <a:moveTo>
                    <a:pt x="0" y="927100"/>
                  </a:moveTo>
                  <a:lnTo>
                    <a:pt x="787400" y="8267700"/>
                  </a:lnTo>
                  <a:lnTo>
                    <a:pt x="8242300" y="7200900"/>
                  </a:lnTo>
                  <a:lnTo>
                    <a:pt x="7251700" y="0"/>
                  </a:lnTo>
                  <a:lnTo>
                    <a:pt x="0" y="927100"/>
                  </a:lnTo>
                  <a:close/>
                </a:path>
              </a:pathLst>
            </a:custGeom>
            <a:solidFill>
              <a:srgbClr val="5F6E7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MH_SubTitle_2">
              <a:extLst>
                <a:ext uri="{FF2B5EF4-FFF2-40B4-BE49-F238E27FC236}">
                  <a16:creationId xmlns:a16="http://schemas.microsoft.com/office/drawing/2014/main" id="{9F0EE2AB-3C59-41C7-935E-0693F61D4264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433909" y="1421924"/>
              <a:ext cx="2152196" cy="2252462"/>
            </a:xfrm>
            <a:custGeom>
              <a:avLst/>
              <a:gdLst>
                <a:gd name="connsiteX0" fmla="*/ 0 w 8915400"/>
                <a:gd name="connsiteY0" fmla="*/ 2438400 h 9436100"/>
                <a:gd name="connsiteX1" fmla="*/ 2438400 w 8915400"/>
                <a:gd name="connsiteY1" fmla="*/ 9436100 h 9436100"/>
                <a:gd name="connsiteX2" fmla="*/ 6921500 w 8915400"/>
                <a:gd name="connsiteY2" fmla="*/ 7683500 h 9436100"/>
                <a:gd name="connsiteX3" fmla="*/ 8915400 w 8915400"/>
                <a:gd name="connsiteY3" fmla="*/ 6464300 h 9436100"/>
                <a:gd name="connsiteX4" fmla="*/ 8636000 w 8915400"/>
                <a:gd name="connsiteY4" fmla="*/ 4508500 h 9436100"/>
                <a:gd name="connsiteX5" fmla="*/ 6896100 w 8915400"/>
                <a:gd name="connsiteY5" fmla="*/ 0 h 9436100"/>
                <a:gd name="connsiteX6" fmla="*/ 0 w 8915400"/>
                <a:gd name="connsiteY6" fmla="*/ 2438400 h 9436100"/>
                <a:gd name="connsiteX0-1" fmla="*/ 0 w 8915400"/>
                <a:gd name="connsiteY0-2" fmla="*/ 2438400 h 9436100"/>
                <a:gd name="connsiteX1-3" fmla="*/ 2438400 w 8915400"/>
                <a:gd name="connsiteY1-4" fmla="*/ 9436100 h 9436100"/>
                <a:gd name="connsiteX2-5" fmla="*/ 6921500 w 8915400"/>
                <a:gd name="connsiteY2-6" fmla="*/ 7683500 h 9436100"/>
                <a:gd name="connsiteX3-7" fmla="*/ 8915400 w 8915400"/>
                <a:gd name="connsiteY3-8" fmla="*/ 6464300 h 9436100"/>
                <a:gd name="connsiteX4-9" fmla="*/ 8636000 w 8915400"/>
                <a:gd name="connsiteY4-10" fmla="*/ 4508500 h 9436100"/>
                <a:gd name="connsiteX5-11" fmla="*/ 6896100 w 8915400"/>
                <a:gd name="connsiteY5-12" fmla="*/ 0 h 9436100"/>
                <a:gd name="connsiteX6-13" fmla="*/ 0 w 8915400"/>
                <a:gd name="connsiteY6-14" fmla="*/ 2438400 h 9436100"/>
                <a:gd name="connsiteX0-15" fmla="*/ 0 w 8921390"/>
                <a:gd name="connsiteY0-16" fmla="*/ 2438400 h 9436100"/>
                <a:gd name="connsiteX1-17" fmla="*/ 2438400 w 8921390"/>
                <a:gd name="connsiteY1-18" fmla="*/ 9436100 h 9436100"/>
                <a:gd name="connsiteX2-19" fmla="*/ 6921500 w 8921390"/>
                <a:gd name="connsiteY2-20" fmla="*/ 7683500 h 9436100"/>
                <a:gd name="connsiteX3-21" fmla="*/ 8915400 w 8921390"/>
                <a:gd name="connsiteY3-22" fmla="*/ 6464300 h 9436100"/>
                <a:gd name="connsiteX4-23" fmla="*/ 8636000 w 8921390"/>
                <a:gd name="connsiteY4-24" fmla="*/ 4508500 h 9436100"/>
                <a:gd name="connsiteX5-25" fmla="*/ 6896100 w 8921390"/>
                <a:gd name="connsiteY5-26" fmla="*/ 0 h 9436100"/>
                <a:gd name="connsiteX6-27" fmla="*/ 0 w 8921390"/>
                <a:gd name="connsiteY6-28" fmla="*/ 2438400 h 9436100"/>
                <a:gd name="connsiteX0-29" fmla="*/ 0 w 8939563"/>
                <a:gd name="connsiteY0-30" fmla="*/ 2438400 h 9436100"/>
                <a:gd name="connsiteX1-31" fmla="*/ 2438400 w 8939563"/>
                <a:gd name="connsiteY1-32" fmla="*/ 9436100 h 9436100"/>
                <a:gd name="connsiteX2-33" fmla="*/ 6921500 w 8939563"/>
                <a:gd name="connsiteY2-34" fmla="*/ 7683500 h 9436100"/>
                <a:gd name="connsiteX3-35" fmla="*/ 8915400 w 8939563"/>
                <a:gd name="connsiteY3-36" fmla="*/ 6464300 h 9436100"/>
                <a:gd name="connsiteX4-37" fmla="*/ 8636000 w 8939563"/>
                <a:gd name="connsiteY4-38" fmla="*/ 4508500 h 9436100"/>
                <a:gd name="connsiteX5-39" fmla="*/ 6896100 w 8939563"/>
                <a:gd name="connsiteY5-40" fmla="*/ 0 h 9436100"/>
                <a:gd name="connsiteX6-41" fmla="*/ 0 w 8939563"/>
                <a:gd name="connsiteY6-42" fmla="*/ 2438400 h 9436100"/>
                <a:gd name="connsiteX0-43" fmla="*/ 0 w 8947302"/>
                <a:gd name="connsiteY0-44" fmla="*/ 2438400 h 9436100"/>
                <a:gd name="connsiteX1-45" fmla="*/ 2438400 w 8947302"/>
                <a:gd name="connsiteY1-46" fmla="*/ 9436100 h 9436100"/>
                <a:gd name="connsiteX2-47" fmla="*/ 6921500 w 8947302"/>
                <a:gd name="connsiteY2-48" fmla="*/ 7683500 h 9436100"/>
                <a:gd name="connsiteX3-49" fmla="*/ 8915400 w 8947302"/>
                <a:gd name="connsiteY3-50" fmla="*/ 6464300 h 9436100"/>
                <a:gd name="connsiteX4-51" fmla="*/ 8636000 w 8947302"/>
                <a:gd name="connsiteY4-52" fmla="*/ 4508500 h 9436100"/>
                <a:gd name="connsiteX5-53" fmla="*/ 6896100 w 8947302"/>
                <a:gd name="connsiteY5-54" fmla="*/ 0 h 9436100"/>
                <a:gd name="connsiteX6-55" fmla="*/ 0 w 8947302"/>
                <a:gd name="connsiteY6-56" fmla="*/ 2438400 h 9436100"/>
                <a:gd name="connsiteX0-57" fmla="*/ 0 w 8967474"/>
                <a:gd name="connsiteY0-58" fmla="*/ 2438400 h 9436100"/>
                <a:gd name="connsiteX1-59" fmla="*/ 2438400 w 8967474"/>
                <a:gd name="connsiteY1-60" fmla="*/ 9436100 h 9436100"/>
                <a:gd name="connsiteX2-61" fmla="*/ 6921500 w 8967474"/>
                <a:gd name="connsiteY2-62" fmla="*/ 7683500 h 9436100"/>
                <a:gd name="connsiteX3-63" fmla="*/ 8915400 w 8967474"/>
                <a:gd name="connsiteY3-64" fmla="*/ 6464300 h 9436100"/>
                <a:gd name="connsiteX4-65" fmla="*/ 8636000 w 8967474"/>
                <a:gd name="connsiteY4-66" fmla="*/ 4508500 h 9436100"/>
                <a:gd name="connsiteX5-67" fmla="*/ 6896100 w 8967474"/>
                <a:gd name="connsiteY5-68" fmla="*/ 0 h 9436100"/>
                <a:gd name="connsiteX6-69" fmla="*/ 0 w 8967474"/>
                <a:gd name="connsiteY6-70" fmla="*/ 2438400 h 9436100"/>
                <a:gd name="connsiteX0-71" fmla="*/ 0 w 8967474"/>
                <a:gd name="connsiteY0-72" fmla="*/ 2438400 h 9436100"/>
                <a:gd name="connsiteX1-73" fmla="*/ 2438400 w 8967474"/>
                <a:gd name="connsiteY1-74" fmla="*/ 9436100 h 9436100"/>
                <a:gd name="connsiteX2-75" fmla="*/ 6921500 w 8967474"/>
                <a:gd name="connsiteY2-76" fmla="*/ 7683500 h 9436100"/>
                <a:gd name="connsiteX3-77" fmla="*/ 8915400 w 8967474"/>
                <a:gd name="connsiteY3-78" fmla="*/ 6464300 h 9436100"/>
                <a:gd name="connsiteX4-79" fmla="*/ 8636000 w 8967474"/>
                <a:gd name="connsiteY4-80" fmla="*/ 4508500 h 9436100"/>
                <a:gd name="connsiteX5-81" fmla="*/ 6896100 w 8967474"/>
                <a:gd name="connsiteY5-82" fmla="*/ 0 h 9436100"/>
                <a:gd name="connsiteX6-83" fmla="*/ 0 w 8967474"/>
                <a:gd name="connsiteY6-84" fmla="*/ 2438400 h 9436100"/>
                <a:gd name="connsiteX0-85" fmla="*/ 0 w 8967474"/>
                <a:gd name="connsiteY0-86" fmla="*/ 2438400 h 9436100"/>
                <a:gd name="connsiteX1-87" fmla="*/ 2438400 w 8967474"/>
                <a:gd name="connsiteY1-88" fmla="*/ 9436100 h 9436100"/>
                <a:gd name="connsiteX2-89" fmla="*/ 6921500 w 8967474"/>
                <a:gd name="connsiteY2-90" fmla="*/ 7683500 h 9436100"/>
                <a:gd name="connsiteX3-91" fmla="*/ 8915400 w 8967474"/>
                <a:gd name="connsiteY3-92" fmla="*/ 6464300 h 9436100"/>
                <a:gd name="connsiteX4-93" fmla="*/ 8636000 w 8967474"/>
                <a:gd name="connsiteY4-94" fmla="*/ 4508500 h 9436100"/>
                <a:gd name="connsiteX5-95" fmla="*/ 6896100 w 8967474"/>
                <a:gd name="connsiteY5-96" fmla="*/ 0 h 9436100"/>
                <a:gd name="connsiteX6-97" fmla="*/ 0 w 8967474"/>
                <a:gd name="connsiteY6-98" fmla="*/ 2438400 h 9436100"/>
                <a:gd name="connsiteX0-99" fmla="*/ 0 w 8967474"/>
                <a:gd name="connsiteY0-100" fmla="*/ 2438400 h 9436100"/>
                <a:gd name="connsiteX1-101" fmla="*/ 2438400 w 8967474"/>
                <a:gd name="connsiteY1-102" fmla="*/ 9436100 h 9436100"/>
                <a:gd name="connsiteX2-103" fmla="*/ 6921500 w 8967474"/>
                <a:gd name="connsiteY2-104" fmla="*/ 7683500 h 9436100"/>
                <a:gd name="connsiteX3-105" fmla="*/ 8915400 w 8967474"/>
                <a:gd name="connsiteY3-106" fmla="*/ 6464300 h 9436100"/>
                <a:gd name="connsiteX4-107" fmla="*/ 8636000 w 8967474"/>
                <a:gd name="connsiteY4-108" fmla="*/ 4508500 h 9436100"/>
                <a:gd name="connsiteX5-109" fmla="*/ 6896100 w 8967474"/>
                <a:gd name="connsiteY5-110" fmla="*/ 0 h 9436100"/>
                <a:gd name="connsiteX6-111" fmla="*/ 0 w 8967474"/>
                <a:gd name="connsiteY6-112" fmla="*/ 2438400 h 9436100"/>
                <a:gd name="connsiteX0-113" fmla="*/ 0 w 9017122"/>
                <a:gd name="connsiteY0-114" fmla="*/ 2438400 h 9436100"/>
                <a:gd name="connsiteX1-115" fmla="*/ 2438400 w 9017122"/>
                <a:gd name="connsiteY1-116" fmla="*/ 9436100 h 9436100"/>
                <a:gd name="connsiteX2-117" fmla="*/ 6959600 w 9017122"/>
                <a:gd name="connsiteY2-118" fmla="*/ 7708900 h 9436100"/>
                <a:gd name="connsiteX3-119" fmla="*/ 8915400 w 9017122"/>
                <a:gd name="connsiteY3-120" fmla="*/ 6464300 h 9436100"/>
                <a:gd name="connsiteX4-121" fmla="*/ 8636000 w 9017122"/>
                <a:gd name="connsiteY4-122" fmla="*/ 4508500 h 9436100"/>
                <a:gd name="connsiteX5-123" fmla="*/ 6896100 w 9017122"/>
                <a:gd name="connsiteY5-124" fmla="*/ 0 h 9436100"/>
                <a:gd name="connsiteX6-125" fmla="*/ 0 w 9017122"/>
                <a:gd name="connsiteY6-126" fmla="*/ 2438400 h 9436100"/>
                <a:gd name="connsiteX0-127" fmla="*/ 0 w 9017122"/>
                <a:gd name="connsiteY0-128" fmla="*/ 2438400 h 9436100"/>
                <a:gd name="connsiteX1-129" fmla="*/ 2438400 w 9017122"/>
                <a:gd name="connsiteY1-130" fmla="*/ 9436100 h 9436100"/>
                <a:gd name="connsiteX2-131" fmla="*/ 6959600 w 9017122"/>
                <a:gd name="connsiteY2-132" fmla="*/ 7708900 h 9436100"/>
                <a:gd name="connsiteX3-133" fmla="*/ 8915400 w 9017122"/>
                <a:gd name="connsiteY3-134" fmla="*/ 6464300 h 9436100"/>
                <a:gd name="connsiteX4-135" fmla="*/ 8636000 w 9017122"/>
                <a:gd name="connsiteY4-136" fmla="*/ 4508500 h 9436100"/>
                <a:gd name="connsiteX5-137" fmla="*/ 6896100 w 9017122"/>
                <a:gd name="connsiteY5-138" fmla="*/ 0 h 9436100"/>
                <a:gd name="connsiteX6-139" fmla="*/ 0 w 9017122"/>
                <a:gd name="connsiteY6-140" fmla="*/ 2438400 h 94361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017122" h="9436100">
                  <a:moveTo>
                    <a:pt x="0" y="2438400"/>
                  </a:moveTo>
                  <a:lnTo>
                    <a:pt x="2438400" y="9436100"/>
                  </a:lnTo>
                  <a:lnTo>
                    <a:pt x="6959600" y="7708900"/>
                  </a:lnTo>
                  <a:cubicBezTo>
                    <a:pt x="7632700" y="7480300"/>
                    <a:pt x="8636000" y="6997700"/>
                    <a:pt x="8915400" y="6464300"/>
                  </a:cubicBezTo>
                  <a:cubicBezTo>
                    <a:pt x="9194800" y="5930900"/>
                    <a:pt x="8830733" y="5173133"/>
                    <a:pt x="8636000" y="4508500"/>
                  </a:cubicBezTo>
                  <a:lnTo>
                    <a:pt x="6896100" y="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3C4856"/>
            </a:solidFill>
            <a:ln w="12700">
              <a:solidFill>
                <a:schemeClr val="bg1">
                  <a:lumMod val="95000"/>
                </a:schemeClr>
              </a:solidFill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7" name="MH_Other_6">
              <a:extLst>
                <a:ext uri="{FF2B5EF4-FFF2-40B4-BE49-F238E27FC236}">
                  <a16:creationId xmlns:a16="http://schemas.microsoft.com/office/drawing/2014/main" id="{4B183288-3B61-451A-9D50-3CF97CAA8660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619615" y="1725549"/>
              <a:ext cx="264082" cy="357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51">
              <a:extLst>
                <a:ext uri="{FF2B5EF4-FFF2-40B4-BE49-F238E27FC236}">
                  <a16:creationId xmlns:a16="http://schemas.microsoft.com/office/drawing/2014/main" id="{75AA2BA0-12F7-42A9-B5A3-19DA3ECA794A}"/>
                </a:ext>
              </a:extLst>
            </p:cNvPr>
            <p:cNvSpPr txBox="1"/>
            <p:nvPr/>
          </p:nvSpPr>
          <p:spPr bwMode="auto">
            <a:xfrm rot="20417445">
              <a:off x="3734156" y="1839140"/>
              <a:ext cx="1451171" cy="5601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(2) 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美国的</a:t>
              </a:r>
              <a:r>
                <a:rPr lang="en-US" altLang="zh-CN" sz="10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ROSSIntelligence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公司率先推出的人工智能律师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ROSS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原创设计师（吴贤） _7">
            <a:extLst>
              <a:ext uri="{FF2B5EF4-FFF2-40B4-BE49-F238E27FC236}">
                <a16:creationId xmlns:a16="http://schemas.microsoft.com/office/drawing/2014/main" id="{A81AF303-8C05-498C-A929-8B3F306AFC58}"/>
              </a:ext>
            </a:extLst>
          </p:cNvPr>
          <p:cNvGrpSpPr/>
          <p:nvPr/>
        </p:nvGrpSpPr>
        <p:grpSpPr>
          <a:xfrm>
            <a:off x="9348192" y="4246034"/>
            <a:ext cx="2069908" cy="1867556"/>
            <a:chOff x="5921503" y="1379560"/>
            <a:chExt cx="2152196" cy="2252462"/>
          </a:xfrm>
        </p:grpSpPr>
        <p:sp>
          <p:nvSpPr>
            <p:cNvPr id="40" name="MH_Other_3">
              <a:extLst>
                <a:ext uri="{FF2B5EF4-FFF2-40B4-BE49-F238E27FC236}">
                  <a16:creationId xmlns:a16="http://schemas.microsoft.com/office/drawing/2014/main" id="{E829737C-90B3-4E5E-8873-3C73A0C6082E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000586" y="1561734"/>
              <a:ext cx="1967197" cy="1972846"/>
            </a:xfrm>
            <a:custGeom>
              <a:avLst/>
              <a:gdLst>
                <a:gd name="connsiteX0" fmla="*/ 0 w 8242300"/>
                <a:gd name="connsiteY0" fmla="*/ 927100 h 8267700"/>
                <a:gd name="connsiteX1" fmla="*/ 787400 w 8242300"/>
                <a:gd name="connsiteY1" fmla="*/ 8267700 h 8267700"/>
                <a:gd name="connsiteX2" fmla="*/ 8242300 w 8242300"/>
                <a:gd name="connsiteY2" fmla="*/ 7200900 h 8267700"/>
                <a:gd name="connsiteX3" fmla="*/ 7251700 w 8242300"/>
                <a:gd name="connsiteY3" fmla="*/ 0 h 8267700"/>
                <a:gd name="connsiteX4" fmla="*/ 0 w 8242300"/>
                <a:gd name="connsiteY4" fmla="*/ 927100 h 826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300" h="8267700">
                  <a:moveTo>
                    <a:pt x="0" y="927100"/>
                  </a:moveTo>
                  <a:lnTo>
                    <a:pt x="787400" y="8267700"/>
                  </a:lnTo>
                  <a:lnTo>
                    <a:pt x="8242300" y="7200900"/>
                  </a:lnTo>
                  <a:lnTo>
                    <a:pt x="7251700" y="0"/>
                  </a:lnTo>
                  <a:lnTo>
                    <a:pt x="0" y="927100"/>
                  </a:lnTo>
                  <a:close/>
                </a:path>
              </a:pathLst>
            </a:custGeom>
            <a:solidFill>
              <a:srgbClr val="5F6E7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MH_SubTitle_3">
              <a:extLst>
                <a:ext uri="{FF2B5EF4-FFF2-40B4-BE49-F238E27FC236}">
                  <a16:creationId xmlns:a16="http://schemas.microsoft.com/office/drawing/2014/main" id="{96B9C23A-0D1E-4BA0-82E5-D79AE683FA5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21503" y="1379560"/>
              <a:ext cx="2152196" cy="2252462"/>
            </a:xfrm>
            <a:custGeom>
              <a:avLst/>
              <a:gdLst>
                <a:gd name="connsiteX0" fmla="*/ 0 w 8915400"/>
                <a:gd name="connsiteY0" fmla="*/ 2438400 h 9436100"/>
                <a:gd name="connsiteX1" fmla="*/ 2438400 w 8915400"/>
                <a:gd name="connsiteY1" fmla="*/ 9436100 h 9436100"/>
                <a:gd name="connsiteX2" fmla="*/ 6921500 w 8915400"/>
                <a:gd name="connsiteY2" fmla="*/ 7683500 h 9436100"/>
                <a:gd name="connsiteX3" fmla="*/ 8915400 w 8915400"/>
                <a:gd name="connsiteY3" fmla="*/ 6464300 h 9436100"/>
                <a:gd name="connsiteX4" fmla="*/ 8636000 w 8915400"/>
                <a:gd name="connsiteY4" fmla="*/ 4508500 h 9436100"/>
                <a:gd name="connsiteX5" fmla="*/ 6896100 w 8915400"/>
                <a:gd name="connsiteY5" fmla="*/ 0 h 9436100"/>
                <a:gd name="connsiteX6" fmla="*/ 0 w 8915400"/>
                <a:gd name="connsiteY6" fmla="*/ 2438400 h 9436100"/>
                <a:gd name="connsiteX0-1" fmla="*/ 0 w 8915400"/>
                <a:gd name="connsiteY0-2" fmla="*/ 2438400 h 9436100"/>
                <a:gd name="connsiteX1-3" fmla="*/ 2438400 w 8915400"/>
                <a:gd name="connsiteY1-4" fmla="*/ 9436100 h 9436100"/>
                <a:gd name="connsiteX2-5" fmla="*/ 6921500 w 8915400"/>
                <a:gd name="connsiteY2-6" fmla="*/ 7683500 h 9436100"/>
                <a:gd name="connsiteX3-7" fmla="*/ 8915400 w 8915400"/>
                <a:gd name="connsiteY3-8" fmla="*/ 6464300 h 9436100"/>
                <a:gd name="connsiteX4-9" fmla="*/ 8636000 w 8915400"/>
                <a:gd name="connsiteY4-10" fmla="*/ 4508500 h 9436100"/>
                <a:gd name="connsiteX5-11" fmla="*/ 6896100 w 8915400"/>
                <a:gd name="connsiteY5-12" fmla="*/ 0 h 9436100"/>
                <a:gd name="connsiteX6-13" fmla="*/ 0 w 8915400"/>
                <a:gd name="connsiteY6-14" fmla="*/ 2438400 h 9436100"/>
                <a:gd name="connsiteX0-15" fmla="*/ 0 w 8921390"/>
                <a:gd name="connsiteY0-16" fmla="*/ 2438400 h 9436100"/>
                <a:gd name="connsiteX1-17" fmla="*/ 2438400 w 8921390"/>
                <a:gd name="connsiteY1-18" fmla="*/ 9436100 h 9436100"/>
                <a:gd name="connsiteX2-19" fmla="*/ 6921500 w 8921390"/>
                <a:gd name="connsiteY2-20" fmla="*/ 7683500 h 9436100"/>
                <a:gd name="connsiteX3-21" fmla="*/ 8915400 w 8921390"/>
                <a:gd name="connsiteY3-22" fmla="*/ 6464300 h 9436100"/>
                <a:gd name="connsiteX4-23" fmla="*/ 8636000 w 8921390"/>
                <a:gd name="connsiteY4-24" fmla="*/ 4508500 h 9436100"/>
                <a:gd name="connsiteX5-25" fmla="*/ 6896100 w 8921390"/>
                <a:gd name="connsiteY5-26" fmla="*/ 0 h 9436100"/>
                <a:gd name="connsiteX6-27" fmla="*/ 0 w 8921390"/>
                <a:gd name="connsiteY6-28" fmla="*/ 2438400 h 9436100"/>
                <a:gd name="connsiteX0-29" fmla="*/ 0 w 8939563"/>
                <a:gd name="connsiteY0-30" fmla="*/ 2438400 h 9436100"/>
                <a:gd name="connsiteX1-31" fmla="*/ 2438400 w 8939563"/>
                <a:gd name="connsiteY1-32" fmla="*/ 9436100 h 9436100"/>
                <a:gd name="connsiteX2-33" fmla="*/ 6921500 w 8939563"/>
                <a:gd name="connsiteY2-34" fmla="*/ 7683500 h 9436100"/>
                <a:gd name="connsiteX3-35" fmla="*/ 8915400 w 8939563"/>
                <a:gd name="connsiteY3-36" fmla="*/ 6464300 h 9436100"/>
                <a:gd name="connsiteX4-37" fmla="*/ 8636000 w 8939563"/>
                <a:gd name="connsiteY4-38" fmla="*/ 4508500 h 9436100"/>
                <a:gd name="connsiteX5-39" fmla="*/ 6896100 w 8939563"/>
                <a:gd name="connsiteY5-40" fmla="*/ 0 h 9436100"/>
                <a:gd name="connsiteX6-41" fmla="*/ 0 w 8939563"/>
                <a:gd name="connsiteY6-42" fmla="*/ 2438400 h 9436100"/>
                <a:gd name="connsiteX0-43" fmla="*/ 0 w 8947302"/>
                <a:gd name="connsiteY0-44" fmla="*/ 2438400 h 9436100"/>
                <a:gd name="connsiteX1-45" fmla="*/ 2438400 w 8947302"/>
                <a:gd name="connsiteY1-46" fmla="*/ 9436100 h 9436100"/>
                <a:gd name="connsiteX2-47" fmla="*/ 6921500 w 8947302"/>
                <a:gd name="connsiteY2-48" fmla="*/ 7683500 h 9436100"/>
                <a:gd name="connsiteX3-49" fmla="*/ 8915400 w 8947302"/>
                <a:gd name="connsiteY3-50" fmla="*/ 6464300 h 9436100"/>
                <a:gd name="connsiteX4-51" fmla="*/ 8636000 w 8947302"/>
                <a:gd name="connsiteY4-52" fmla="*/ 4508500 h 9436100"/>
                <a:gd name="connsiteX5-53" fmla="*/ 6896100 w 8947302"/>
                <a:gd name="connsiteY5-54" fmla="*/ 0 h 9436100"/>
                <a:gd name="connsiteX6-55" fmla="*/ 0 w 8947302"/>
                <a:gd name="connsiteY6-56" fmla="*/ 2438400 h 9436100"/>
                <a:gd name="connsiteX0-57" fmla="*/ 0 w 8967474"/>
                <a:gd name="connsiteY0-58" fmla="*/ 2438400 h 9436100"/>
                <a:gd name="connsiteX1-59" fmla="*/ 2438400 w 8967474"/>
                <a:gd name="connsiteY1-60" fmla="*/ 9436100 h 9436100"/>
                <a:gd name="connsiteX2-61" fmla="*/ 6921500 w 8967474"/>
                <a:gd name="connsiteY2-62" fmla="*/ 7683500 h 9436100"/>
                <a:gd name="connsiteX3-63" fmla="*/ 8915400 w 8967474"/>
                <a:gd name="connsiteY3-64" fmla="*/ 6464300 h 9436100"/>
                <a:gd name="connsiteX4-65" fmla="*/ 8636000 w 8967474"/>
                <a:gd name="connsiteY4-66" fmla="*/ 4508500 h 9436100"/>
                <a:gd name="connsiteX5-67" fmla="*/ 6896100 w 8967474"/>
                <a:gd name="connsiteY5-68" fmla="*/ 0 h 9436100"/>
                <a:gd name="connsiteX6-69" fmla="*/ 0 w 8967474"/>
                <a:gd name="connsiteY6-70" fmla="*/ 2438400 h 9436100"/>
                <a:gd name="connsiteX0-71" fmla="*/ 0 w 8967474"/>
                <a:gd name="connsiteY0-72" fmla="*/ 2438400 h 9436100"/>
                <a:gd name="connsiteX1-73" fmla="*/ 2438400 w 8967474"/>
                <a:gd name="connsiteY1-74" fmla="*/ 9436100 h 9436100"/>
                <a:gd name="connsiteX2-75" fmla="*/ 6921500 w 8967474"/>
                <a:gd name="connsiteY2-76" fmla="*/ 7683500 h 9436100"/>
                <a:gd name="connsiteX3-77" fmla="*/ 8915400 w 8967474"/>
                <a:gd name="connsiteY3-78" fmla="*/ 6464300 h 9436100"/>
                <a:gd name="connsiteX4-79" fmla="*/ 8636000 w 8967474"/>
                <a:gd name="connsiteY4-80" fmla="*/ 4508500 h 9436100"/>
                <a:gd name="connsiteX5-81" fmla="*/ 6896100 w 8967474"/>
                <a:gd name="connsiteY5-82" fmla="*/ 0 h 9436100"/>
                <a:gd name="connsiteX6-83" fmla="*/ 0 w 8967474"/>
                <a:gd name="connsiteY6-84" fmla="*/ 2438400 h 9436100"/>
                <a:gd name="connsiteX0-85" fmla="*/ 0 w 8967474"/>
                <a:gd name="connsiteY0-86" fmla="*/ 2438400 h 9436100"/>
                <a:gd name="connsiteX1-87" fmla="*/ 2438400 w 8967474"/>
                <a:gd name="connsiteY1-88" fmla="*/ 9436100 h 9436100"/>
                <a:gd name="connsiteX2-89" fmla="*/ 6921500 w 8967474"/>
                <a:gd name="connsiteY2-90" fmla="*/ 7683500 h 9436100"/>
                <a:gd name="connsiteX3-91" fmla="*/ 8915400 w 8967474"/>
                <a:gd name="connsiteY3-92" fmla="*/ 6464300 h 9436100"/>
                <a:gd name="connsiteX4-93" fmla="*/ 8636000 w 8967474"/>
                <a:gd name="connsiteY4-94" fmla="*/ 4508500 h 9436100"/>
                <a:gd name="connsiteX5-95" fmla="*/ 6896100 w 8967474"/>
                <a:gd name="connsiteY5-96" fmla="*/ 0 h 9436100"/>
                <a:gd name="connsiteX6-97" fmla="*/ 0 w 8967474"/>
                <a:gd name="connsiteY6-98" fmla="*/ 2438400 h 9436100"/>
                <a:gd name="connsiteX0-99" fmla="*/ 0 w 8967474"/>
                <a:gd name="connsiteY0-100" fmla="*/ 2438400 h 9436100"/>
                <a:gd name="connsiteX1-101" fmla="*/ 2438400 w 8967474"/>
                <a:gd name="connsiteY1-102" fmla="*/ 9436100 h 9436100"/>
                <a:gd name="connsiteX2-103" fmla="*/ 6921500 w 8967474"/>
                <a:gd name="connsiteY2-104" fmla="*/ 7683500 h 9436100"/>
                <a:gd name="connsiteX3-105" fmla="*/ 8915400 w 8967474"/>
                <a:gd name="connsiteY3-106" fmla="*/ 6464300 h 9436100"/>
                <a:gd name="connsiteX4-107" fmla="*/ 8636000 w 8967474"/>
                <a:gd name="connsiteY4-108" fmla="*/ 4508500 h 9436100"/>
                <a:gd name="connsiteX5-109" fmla="*/ 6896100 w 8967474"/>
                <a:gd name="connsiteY5-110" fmla="*/ 0 h 9436100"/>
                <a:gd name="connsiteX6-111" fmla="*/ 0 w 8967474"/>
                <a:gd name="connsiteY6-112" fmla="*/ 2438400 h 9436100"/>
                <a:gd name="connsiteX0-113" fmla="*/ 0 w 9017122"/>
                <a:gd name="connsiteY0-114" fmla="*/ 2438400 h 9436100"/>
                <a:gd name="connsiteX1-115" fmla="*/ 2438400 w 9017122"/>
                <a:gd name="connsiteY1-116" fmla="*/ 9436100 h 9436100"/>
                <a:gd name="connsiteX2-117" fmla="*/ 6959600 w 9017122"/>
                <a:gd name="connsiteY2-118" fmla="*/ 7708900 h 9436100"/>
                <a:gd name="connsiteX3-119" fmla="*/ 8915400 w 9017122"/>
                <a:gd name="connsiteY3-120" fmla="*/ 6464300 h 9436100"/>
                <a:gd name="connsiteX4-121" fmla="*/ 8636000 w 9017122"/>
                <a:gd name="connsiteY4-122" fmla="*/ 4508500 h 9436100"/>
                <a:gd name="connsiteX5-123" fmla="*/ 6896100 w 9017122"/>
                <a:gd name="connsiteY5-124" fmla="*/ 0 h 9436100"/>
                <a:gd name="connsiteX6-125" fmla="*/ 0 w 9017122"/>
                <a:gd name="connsiteY6-126" fmla="*/ 2438400 h 9436100"/>
                <a:gd name="connsiteX0-127" fmla="*/ 0 w 9017122"/>
                <a:gd name="connsiteY0-128" fmla="*/ 2438400 h 9436100"/>
                <a:gd name="connsiteX1-129" fmla="*/ 2438400 w 9017122"/>
                <a:gd name="connsiteY1-130" fmla="*/ 9436100 h 9436100"/>
                <a:gd name="connsiteX2-131" fmla="*/ 6959600 w 9017122"/>
                <a:gd name="connsiteY2-132" fmla="*/ 7708900 h 9436100"/>
                <a:gd name="connsiteX3-133" fmla="*/ 8915400 w 9017122"/>
                <a:gd name="connsiteY3-134" fmla="*/ 6464300 h 9436100"/>
                <a:gd name="connsiteX4-135" fmla="*/ 8636000 w 9017122"/>
                <a:gd name="connsiteY4-136" fmla="*/ 4508500 h 9436100"/>
                <a:gd name="connsiteX5-137" fmla="*/ 6896100 w 9017122"/>
                <a:gd name="connsiteY5-138" fmla="*/ 0 h 9436100"/>
                <a:gd name="connsiteX6-139" fmla="*/ 0 w 9017122"/>
                <a:gd name="connsiteY6-140" fmla="*/ 2438400 h 94361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017122" h="9436100">
                  <a:moveTo>
                    <a:pt x="0" y="2438400"/>
                  </a:moveTo>
                  <a:lnTo>
                    <a:pt x="2438400" y="9436100"/>
                  </a:lnTo>
                  <a:lnTo>
                    <a:pt x="6959600" y="7708900"/>
                  </a:lnTo>
                  <a:cubicBezTo>
                    <a:pt x="7632700" y="7480300"/>
                    <a:pt x="8636000" y="6997700"/>
                    <a:pt x="8915400" y="6464300"/>
                  </a:cubicBezTo>
                  <a:cubicBezTo>
                    <a:pt x="9194800" y="5930900"/>
                    <a:pt x="8830733" y="5173133"/>
                    <a:pt x="8636000" y="4508500"/>
                  </a:cubicBezTo>
                  <a:lnTo>
                    <a:pt x="6896100" y="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3C4856"/>
            </a:solidFill>
            <a:ln w="15875">
              <a:solidFill>
                <a:schemeClr val="bg1">
                  <a:lumMod val="95000"/>
                </a:schemeClr>
              </a:solidFill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2" name="MH_Other_4">
              <a:extLst>
                <a:ext uri="{FF2B5EF4-FFF2-40B4-BE49-F238E27FC236}">
                  <a16:creationId xmlns:a16="http://schemas.microsoft.com/office/drawing/2014/main" id="{20A3C32B-D931-4706-A15B-1B69E7D36D2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093792" y="1725549"/>
              <a:ext cx="264082" cy="357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51">
              <a:extLst>
                <a:ext uri="{FF2B5EF4-FFF2-40B4-BE49-F238E27FC236}">
                  <a16:creationId xmlns:a16="http://schemas.microsoft.com/office/drawing/2014/main" id="{8FCFAEEC-770F-4407-A878-CE17DAA4048C}"/>
                </a:ext>
              </a:extLst>
            </p:cNvPr>
            <p:cNvSpPr txBox="1"/>
            <p:nvPr/>
          </p:nvSpPr>
          <p:spPr bwMode="auto">
            <a:xfrm rot="20417445">
              <a:off x="6219726" y="1844139"/>
              <a:ext cx="1451171" cy="3895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(3) 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世界上第一个机器人律师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 Not Pay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1055440" y="252005"/>
            <a:ext cx="5010150" cy="656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主要实现功能</a:t>
            </a:r>
          </a:p>
        </p:txBody>
      </p:sp>
      <p:sp>
        <p:nvSpPr>
          <p:cNvPr id="3" name="原创设计师（吴贤） _2"/>
          <p:cNvSpPr>
            <a:spLocks noEditPoints="1"/>
          </p:cNvSpPr>
          <p:nvPr/>
        </p:nvSpPr>
        <p:spPr bwMode="auto">
          <a:xfrm>
            <a:off x="5226033" y="1633402"/>
            <a:ext cx="1911350" cy="3170238"/>
          </a:xfrm>
          <a:custGeom>
            <a:avLst/>
            <a:gdLst>
              <a:gd name="T0" fmla="*/ 964 w 987"/>
              <a:gd name="T1" fmla="*/ 605 h 1646"/>
              <a:gd name="T2" fmla="*/ 755 w 987"/>
              <a:gd name="T3" fmla="*/ 1142 h 1646"/>
              <a:gd name="T4" fmla="*/ 482 w 987"/>
              <a:gd name="T5" fmla="*/ 1191 h 1646"/>
              <a:gd name="T6" fmla="*/ 225 w 987"/>
              <a:gd name="T7" fmla="*/ 1046 h 1646"/>
              <a:gd name="T8" fmla="*/ 0 w 987"/>
              <a:gd name="T9" fmla="*/ 418 h 1646"/>
              <a:gd name="T10" fmla="*/ 287 w 987"/>
              <a:gd name="T11" fmla="*/ 77 h 1646"/>
              <a:gd name="T12" fmla="*/ 267 w 987"/>
              <a:gd name="T13" fmla="*/ 107 h 1646"/>
              <a:gd name="T14" fmla="*/ 34 w 987"/>
              <a:gd name="T15" fmla="*/ 398 h 1646"/>
              <a:gd name="T16" fmla="*/ 136 w 987"/>
              <a:gd name="T17" fmla="*/ 206 h 1646"/>
              <a:gd name="T18" fmla="*/ 282 w 987"/>
              <a:gd name="T19" fmla="*/ 100 h 1646"/>
              <a:gd name="T20" fmla="*/ 467 w 987"/>
              <a:gd name="T21" fmla="*/ 473 h 1646"/>
              <a:gd name="T22" fmla="*/ 587 w 987"/>
              <a:gd name="T23" fmla="*/ 264 h 1646"/>
              <a:gd name="T24" fmla="*/ 615 w 987"/>
              <a:gd name="T25" fmla="*/ 285 h 1646"/>
              <a:gd name="T26" fmla="*/ 471 w 987"/>
              <a:gd name="T27" fmla="*/ 485 h 1646"/>
              <a:gd name="T28" fmla="*/ 267 w 987"/>
              <a:gd name="T29" fmla="*/ 503 h 1646"/>
              <a:gd name="T30" fmla="*/ 587 w 987"/>
              <a:gd name="T31" fmla="*/ 268 h 1646"/>
              <a:gd name="T32" fmla="*/ 680 w 987"/>
              <a:gd name="T33" fmla="*/ 433 h 1646"/>
              <a:gd name="T34" fmla="*/ 683 w 987"/>
              <a:gd name="T35" fmla="*/ 494 h 1646"/>
              <a:gd name="T36" fmla="*/ 813 w 987"/>
              <a:gd name="T37" fmla="*/ 399 h 1646"/>
              <a:gd name="T38" fmla="*/ 800 w 987"/>
              <a:gd name="T39" fmla="*/ 154 h 1646"/>
              <a:gd name="T40" fmla="*/ 851 w 987"/>
              <a:gd name="T41" fmla="*/ 380 h 1646"/>
              <a:gd name="T42" fmla="*/ 778 w 987"/>
              <a:gd name="T43" fmla="*/ 125 h 1646"/>
              <a:gd name="T44" fmla="*/ 961 w 987"/>
              <a:gd name="T45" fmla="*/ 560 h 1646"/>
              <a:gd name="T46" fmla="*/ 45 w 987"/>
              <a:gd name="T47" fmla="*/ 422 h 1646"/>
              <a:gd name="T48" fmla="*/ 249 w 987"/>
              <a:gd name="T49" fmla="*/ 424 h 1646"/>
              <a:gd name="T50" fmla="*/ 288 w 987"/>
              <a:gd name="T51" fmla="*/ 609 h 1646"/>
              <a:gd name="T52" fmla="*/ 537 w 987"/>
              <a:gd name="T53" fmla="*/ 552 h 1646"/>
              <a:gd name="T54" fmla="*/ 601 w 987"/>
              <a:gd name="T55" fmla="*/ 707 h 1646"/>
              <a:gd name="T56" fmla="*/ 495 w 987"/>
              <a:gd name="T57" fmla="*/ 560 h 1646"/>
              <a:gd name="T58" fmla="*/ 503 w 987"/>
              <a:gd name="T59" fmla="*/ 491 h 1646"/>
              <a:gd name="T60" fmla="*/ 950 w 987"/>
              <a:gd name="T61" fmla="*/ 565 h 1646"/>
              <a:gd name="T62" fmla="*/ 819 w 987"/>
              <a:gd name="T63" fmla="*/ 412 h 1646"/>
              <a:gd name="T64" fmla="*/ 687 w 987"/>
              <a:gd name="T65" fmla="*/ 803 h 1646"/>
              <a:gd name="T66" fmla="*/ 629 w 987"/>
              <a:gd name="T67" fmla="*/ 731 h 1646"/>
              <a:gd name="T68" fmla="*/ 763 w 987"/>
              <a:gd name="T69" fmla="*/ 673 h 1646"/>
              <a:gd name="T70" fmla="*/ 665 w 987"/>
              <a:gd name="T71" fmla="*/ 875 h 1646"/>
              <a:gd name="T72" fmla="*/ 524 w 987"/>
              <a:gd name="T73" fmla="*/ 872 h 1646"/>
              <a:gd name="T74" fmla="*/ 502 w 987"/>
              <a:gd name="T75" fmla="*/ 813 h 1646"/>
              <a:gd name="T76" fmla="*/ 503 w 987"/>
              <a:gd name="T77" fmla="*/ 817 h 1646"/>
              <a:gd name="T78" fmla="*/ 463 w 987"/>
              <a:gd name="T79" fmla="*/ 816 h 1646"/>
              <a:gd name="T80" fmla="*/ 854 w 987"/>
              <a:gd name="T81" fmla="*/ 806 h 1646"/>
              <a:gd name="T82" fmla="*/ 355 w 987"/>
              <a:gd name="T83" fmla="*/ 831 h 1646"/>
              <a:gd name="T84" fmla="*/ 350 w 987"/>
              <a:gd name="T85" fmla="*/ 813 h 1646"/>
              <a:gd name="T86" fmla="*/ 106 w 987"/>
              <a:gd name="T87" fmla="*/ 720 h 1646"/>
              <a:gd name="T88" fmla="*/ 232 w 987"/>
              <a:gd name="T89" fmla="*/ 1003 h 1646"/>
              <a:gd name="T90" fmla="*/ 632 w 987"/>
              <a:gd name="T91" fmla="*/ 895 h 1646"/>
              <a:gd name="T92" fmla="*/ 750 w 987"/>
              <a:gd name="T93" fmla="*/ 1142 h 1646"/>
              <a:gd name="T94" fmla="*/ 500 w 987"/>
              <a:gd name="T95" fmla="*/ 1048 h 1646"/>
              <a:gd name="T96" fmla="*/ 504 w 987"/>
              <a:gd name="T97" fmla="*/ 893 h 1646"/>
              <a:gd name="T98" fmla="*/ 500 w 987"/>
              <a:gd name="T99" fmla="*/ 1052 h 1646"/>
              <a:gd name="T100" fmla="*/ 637 w 987"/>
              <a:gd name="T101" fmla="*/ 1062 h 1646"/>
              <a:gd name="T102" fmla="*/ 479 w 987"/>
              <a:gd name="T103" fmla="*/ 871 h 1646"/>
              <a:gd name="T104" fmla="*/ 733 w 987"/>
              <a:gd name="T105" fmla="*/ 1149 h 1646"/>
              <a:gd name="T106" fmla="*/ 483 w 987"/>
              <a:gd name="T107" fmla="*/ 884 h 1646"/>
              <a:gd name="T108" fmla="*/ 229 w 987"/>
              <a:gd name="T109" fmla="*/ 1045 h 1646"/>
              <a:gd name="T110" fmla="*/ 267 w 987"/>
              <a:gd name="T111" fmla="*/ 1191 h 1646"/>
              <a:gd name="T112" fmla="*/ 325 w 987"/>
              <a:gd name="T113" fmla="*/ 1230 h 1646"/>
              <a:gd name="T114" fmla="*/ 696 w 987"/>
              <a:gd name="T115" fmla="*/ 1432 h 1646"/>
              <a:gd name="T116" fmla="*/ 700 w 987"/>
              <a:gd name="T117" fmla="*/ 1364 h 1646"/>
              <a:gd name="T118" fmla="*/ 299 w 987"/>
              <a:gd name="T119" fmla="*/ 1360 h 1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87" h="1646">
                <a:moveTo>
                  <a:pt x="800" y="109"/>
                </a:moveTo>
                <a:cubicBezTo>
                  <a:pt x="812" y="109"/>
                  <a:pt x="822" y="120"/>
                  <a:pt x="822" y="132"/>
                </a:cubicBezTo>
                <a:cubicBezTo>
                  <a:pt x="822" y="138"/>
                  <a:pt x="820" y="143"/>
                  <a:pt x="817" y="147"/>
                </a:cubicBezTo>
                <a:cubicBezTo>
                  <a:pt x="939" y="281"/>
                  <a:pt x="939" y="281"/>
                  <a:pt x="939" y="281"/>
                </a:cubicBezTo>
                <a:cubicBezTo>
                  <a:pt x="943" y="278"/>
                  <a:pt x="947" y="276"/>
                  <a:pt x="952" y="276"/>
                </a:cubicBezTo>
                <a:cubicBezTo>
                  <a:pt x="965" y="276"/>
                  <a:pt x="975" y="286"/>
                  <a:pt x="975" y="299"/>
                </a:cubicBezTo>
                <a:cubicBezTo>
                  <a:pt x="975" y="310"/>
                  <a:pt x="967" y="320"/>
                  <a:pt x="956" y="321"/>
                </a:cubicBezTo>
                <a:cubicBezTo>
                  <a:pt x="966" y="560"/>
                  <a:pt x="966" y="560"/>
                  <a:pt x="966" y="560"/>
                </a:cubicBezTo>
                <a:cubicBezTo>
                  <a:pt x="977" y="561"/>
                  <a:pt x="987" y="571"/>
                  <a:pt x="987" y="583"/>
                </a:cubicBezTo>
                <a:cubicBezTo>
                  <a:pt x="987" y="595"/>
                  <a:pt x="977" y="605"/>
                  <a:pt x="964" y="605"/>
                </a:cubicBezTo>
                <a:cubicBezTo>
                  <a:pt x="962" y="605"/>
                  <a:pt x="959" y="605"/>
                  <a:pt x="957" y="604"/>
                </a:cubicBezTo>
                <a:cubicBezTo>
                  <a:pt x="878" y="768"/>
                  <a:pt x="878" y="768"/>
                  <a:pt x="878" y="768"/>
                </a:cubicBezTo>
                <a:cubicBezTo>
                  <a:pt x="885" y="772"/>
                  <a:pt x="889" y="779"/>
                  <a:pt x="889" y="788"/>
                </a:cubicBezTo>
                <a:cubicBezTo>
                  <a:pt x="889" y="800"/>
                  <a:pt x="879" y="810"/>
                  <a:pt x="867" y="810"/>
                </a:cubicBezTo>
                <a:cubicBezTo>
                  <a:pt x="864" y="810"/>
                  <a:pt x="861" y="809"/>
                  <a:pt x="858" y="808"/>
                </a:cubicBezTo>
                <a:cubicBezTo>
                  <a:pt x="786" y="950"/>
                  <a:pt x="786" y="950"/>
                  <a:pt x="786" y="950"/>
                </a:cubicBezTo>
                <a:cubicBezTo>
                  <a:pt x="792" y="954"/>
                  <a:pt x="796" y="961"/>
                  <a:pt x="796" y="969"/>
                </a:cubicBezTo>
                <a:cubicBezTo>
                  <a:pt x="796" y="981"/>
                  <a:pt x="786" y="991"/>
                  <a:pt x="774" y="991"/>
                </a:cubicBezTo>
                <a:cubicBezTo>
                  <a:pt x="773" y="991"/>
                  <a:pt x="773" y="991"/>
                  <a:pt x="773" y="991"/>
                </a:cubicBezTo>
                <a:cubicBezTo>
                  <a:pt x="755" y="1142"/>
                  <a:pt x="755" y="1142"/>
                  <a:pt x="755" y="1142"/>
                </a:cubicBezTo>
                <a:cubicBezTo>
                  <a:pt x="765" y="1144"/>
                  <a:pt x="772" y="1153"/>
                  <a:pt x="772" y="1164"/>
                </a:cubicBezTo>
                <a:cubicBezTo>
                  <a:pt x="772" y="1177"/>
                  <a:pt x="762" y="1187"/>
                  <a:pt x="750" y="1187"/>
                </a:cubicBezTo>
                <a:cubicBezTo>
                  <a:pt x="739" y="1187"/>
                  <a:pt x="731" y="1180"/>
                  <a:pt x="728" y="1170"/>
                </a:cubicBezTo>
                <a:cubicBezTo>
                  <a:pt x="665" y="1180"/>
                  <a:pt x="665" y="1180"/>
                  <a:pt x="665" y="1180"/>
                </a:cubicBezTo>
                <a:cubicBezTo>
                  <a:pt x="665" y="1180"/>
                  <a:pt x="665" y="1180"/>
                  <a:pt x="665" y="1181"/>
                </a:cubicBezTo>
                <a:cubicBezTo>
                  <a:pt x="665" y="1193"/>
                  <a:pt x="655" y="1203"/>
                  <a:pt x="643" y="1203"/>
                </a:cubicBezTo>
                <a:cubicBezTo>
                  <a:pt x="631" y="1203"/>
                  <a:pt x="621" y="1194"/>
                  <a:pt x="620" y="1183"/>
                </a:cubicBezTo>
                <a:cubicBezTo>
                  <a:pt x="524" y="1183"/>
                  <a:pt x="524" y="1183"/>
                  <a:pt x="524" y="1183"/>
                </a:cubicBezTo>
                <a:cubicBezTo>
                  <a:pt x="523" y="1194"/>
                  <a:pt x="514" y="1203"/>
                  <a:pt x="502" y="1203"/>
                </a:cubicBezTo>
                <a:cubicBezTo>
                  <a:pt x="493" y="1203"/>
                  <a:pt x="485" y="1198"/>
                  <a:pt x="482" y="1191"/>
                </a:cubicBezTo>
                <a:cubicBezTo>
                  <a:pt x="336" y="1244"/>
                  <a:pt x="336" y="1244"/>
                  <a:pt x="336" y="1244"/>
                </a:cubicBezTo>
                <a:cubicBezTo>
                  <a:pt x="336" y="1246"/>
                  <a:pt x="337" y="1248"/>
                  <a:pt x="337" y="1250"/>
                </a:cubicBezTo>
                <a:cubicBezTo>
                  <a:pt x="337" y="1262"/>
                  <a:pt x="327" y="1273"/>
                  <a:pt x="314" y="1273"/>
                </a:cubicBezTo>
                <a:cubicBezTo>
                  <a:pt x="302" y="1273"/>
                  <a:pt x="292" y="1262"/>
                  <a:pt x="292" y="1250"/>
                </a:cubicBezTo>
                <a:cubicBezTo>
                  <a:pt x="292" y="1244"/>
                  <a:pt x="294" y="1238"/>
                  <a:pt x="298" y="1234"/>
                </a:cubicBezTo>
                <a:cubicBezTo>
                  <a:pt x="264" y="1194"/>
                  <a:pt x="264" y="1194"/>
                  <a:pt x="264" y="1194"/>
                </a:cubicBezTo>
                <a:cubicBezTo>
                  <a:pt x="260" y="1196"/>
                  <a:pt x="256" y="1197"/>
                  <a:pt x="251" y="1197"/>
                </a:cubicBezTo>
                <a:cubicBezTo>
                  <a:pt x="239" y="1197"/>
                  <a:pt x="228" y="1187"/>
                  <a:pt x="228" y="1175"/>
                </a:cubicBezTo>
                <a:cubicBezTo>
                  <a:pt x="228" y="1165"/>
                  <a:pt x="235" y="1156"/>
                  <a:pt x="245" y="1153"/>
                </a:cubicBezTo>
                <a:cubicBezTo>
                  <a:pt x="225" y="1046"/>
                  <a:pt x="225" y="1046"/>
                  <a:pt x="225" y="1046"/>
                </a:cubicBezTo>
                <a:cubicBezTo>
                  <a:pt x="224" y="1046"/>
                  <a:pt x="224" y="1046"/>
                  <a:pt x="223" y="1046"/>
                </a:cubicBezTo>
                <a:cubicBezTo>
                  <a:pt x="211" y="1046"/>
                  <a:pt x="200" y="1036"/>
                  <a:pt x="200" y="1024"/>
                </a:cubicBezTo>
                <a:cubicBezTo>
                  <a:pt x="200" y="1015"/>
                  <a:pt x="205" y="1008"/>
                  <a:pt x="211" y="1004"/>
                </a:cubicBezTo>
                <a:cubicBezTo>
                  <a:pt x="92" y="749"/>
                  <a:pt x="92" y="749"/>
                  <a:pt x="92" y="749"/>
                </a:cubicBezTo>
                <a:cubicBezTo>
                  <a:pt x="90" y="750"/>
                  <a:pt x="87" y="750"/>
                  <a:pt x="85" y="750"/>
                </a:cubicBezTo>
                <a:cubicBezTo>
                  <a:pt x="72" y="750"/>
                  <a:pt x="62" y="740"/>
                  <a:pt x="62" y="728"/>
                </a:cubicBezTo>
                <a:cubicBezTo>
                  <a:pt x="62" y="718"/>
                  <a:pt x="69" y="709"/>
                  <a:pt x="78" y="706"/>
                </a:cubicBezTo>
                <a:cubicBezTo>
                  <a:pt x="25" y="440"/>
                  <a:pt x="25" y="440"/>
                  <a:pt x="25" y="440"/>
                </a:cubicBezTo>
                <a:cubicBezTo>
                  <a:pt x="24" y="441"/>
                  <a:pt x="23" y="441"/>
                  <a:pt x="23" y="441"/>
                </a:cubicBezTo>
                <a:cubicBezTo>
                  <a:pt x="10" y="441"/>
                  <a:pt x="0" y="430"/>
                  <a:pt x="0" y="418"/>
                </a:cubicBezTo>
                <a:cubicBezTo>
                  <a:pt x="0" y="406"/>
                  <a:pt x="10" y="396"/>
                  <a:pt x="23" y="396"/>
                </a:cubicBezTo>
                <a:cubicBezTo>
                  <a:pt x="25" y="396"/>
                  <a:pt x="27" y="396"/>
                  <a:pt x="29" y="397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96" y="222"/>
                  <a:pt x="91" y="214"/>
                  <a:pt x="91" y="206"/>
                </a:cubicBezTo>
                <a:cubicBezTo>
                  <a:pt x="91" y="193"/>
                  <a:pt x="101" y="183"/>
                  <a:pt x="113" y="183"/>
                </a:cubicBezTo>
                <a:cubicBezTo>
                  <a:pt x="120" y="183"/>
                  <a:pt x="125" y="186"/>
                  <a:pt x="129" y="190"/>
                </a:cubicBezTo>
                <a:cubicBezTo>
                  <a:pt x="247" y="96"/>
                  <a:pt x="247" y="96"/>
                  <a:pt x="247" y="96"/>
                </a:cubicBezTo>
                <a:cubicBezTo>
                  <a:pt x="245" y="93"/>
                  <a:pt x="243" y="89"/>
                  <a:pt x="243" y="84"/>
                </a:cubicBezTo>
                <a:cubicBezTo>
                  <a:pt x="243" y="72"/>
                  <a:pt x="253" y="62"/>
                  <a:pt x="266" y="62"/>
                </a:cubicBezTo>
                <a:cubicBezTo>
                  <a:pt x="276" y="62"/>
                  <a:pt x="284" y="68"/>
                  <a:pt x="287" y="77"/>
                </a:cubicBezTo>
                <a:cubicBezTo>
                  <a:pt x="520" y="25"/>
                  <a:pt x="520" y="25"/>
                  <a:pt x="520" y="25"/>
                </a:cubicBezTo>
                <a:cubicBezTo>
                  <a:pt x="520" y="24"/>
                  <a:pt x="520" y="23"/>
                  <a:pt x="520" y="22"/>
                </a:cubicBezTo>
                <a:cubicBezTo>
                  <a:pt x="520" y="10"/>
                  <a:pt x="530" y="0"/>
                  <a:pt x="542" y="0"/>
                </a:cubicBezTo>
                <a:cubicBezTo>
                  <a:pt x="555" y="0"/>
                  <a:pt x="565" y="10"/>
                  <a:pt x="565" y="22"/>
                </a:cubicBezTo>
                <a:cubicBezTo>
                  <a:pt x="565" y="25"/>
                  <a:pt x="565" y="27"/>
                  <a:pt x="564" y="29"/>
                </a:cubicBezTo>
                <a:cubicBezTo>
                  <a:pt x="780" y="121"/>
                  <a:pt x="780" y="121"/>
                  <a:pt x="780" y="121"/>
                </a:cubicBezTo>
                <a:cubicBezTo>
                  <a:pt x="784" y="114"/>
                  <a:pt x="791" y="109"/>
                  <a:pt x="800" y="109"/>
                </a:cubicBezTo>
                <a:close/>
                <a:moveTo>
                  <a:pt x="419" y="269"/>
                </a:moveTo>
                <a:cubicBezTo>
                  <a:pt x="279" y="103"/>
                  <a:pt x="279" y="103"/>
                  <a:pt x="279" y="103"/>
                </a:cubicBezTo>
                <a:cubicBezTo>
                  <a:pt x="275" y="105"/>
                  <a:pt x="271" y="107"/>
                  <a:pt x="267" y="107"/>
                </a:cubicBezTo>
                <a:cubicBezTo>
                  <a:pt x="253" y="379"/>
                  <a:pt x="253" y="379"/>
                  <a:pt x="253" y="379"/>
                </a:cubicBezTo>
                <a:cubicBezTo>
                  <a:pt x="258" y="380"/>
                  <a:pt x="264" y="383"/>
                  <a:pt x="267" y="388"/>
                </a:cubicBezTo>
                <a:cubicBezTo>
                  <a:pt x="415" y="295"/>
                  <a:pt x="415" y="295"/>
                  <a:pt x="415" y="295"/>
                </a:cubicBezTo>
                <a:cubicBezTo>
                  <a:pt x="413" y="292"/>
                  <a:pt x="413" y="288"/>
                  <a:pt x="413" y="285"/>
                </a:cubicBezTo>
                <a:cubicBezTo>
                  <a:pt x="413" y="278"/>
                  <a:pt x="415" y="273"/>
                  <a:pt x="419" y="269"/>
                </a:cubicBezTo>
                <a:close/>
                <a:moveTo>
                  <a:pt x="235" y="384"/>
                </a:moveTo>
                <a:cubicBezTo>
                  <a:pt x="124" y="226"/>
                  <a:pt x="124" y="226"/>
                  <a:pt x="124" y="226"/>
                </a:cubicBezTo>
                <a:cubicBezTo>
                  <a:pt x="121" y="227"/>
                  <a:pt x="117" y="228"/>
                  <a:pt x="113" y="228"/>
                </a:cubicBezTo>
                <a:cubicBezTo>
                  <a:pt x="111" y="228"/>
                  <a:pt x="109" y="228"/>
                  <a:pt x="107" y="227"/>
                </a:cubicBezTo>
                <a:cubicBezTo>
                  <a:pt x="34" y="398"/>
                  <a:pt x="34" y="398"/>
                  <a:pt x="34" y="398"/>
                </a:cubicBezTo>
                <a:cubicBezTo>
                  <a:pt x="39" y="402"/>
                  <a:pt x="44" y="407"/>
                  <a:pt x="45" y="414"/>
                </a:cubicBezTo>
                <a:cubicBezTo>
                  <a:pt x="227" y="401"/>
                  <a:pt x="227" y="401"/>
                  <a:pt x="227" y="401"/>
                </a:cubicBezTo>
                <a:cubicBezTo>
                  <a:pt x="227" y="394"/>
                  <a:pt x="230" y="388"/>
                  <a:pt x="235" y="384"/>
                </a:cubicBezTo>
                <a:close/>
                <a:moveTo>
                  <a:pt x="128" y="223"/>
                </a:moveTo>
                <a:cubicBezTo>
                  <a:pt x="238" y="382"/>
                  <a:pt x="238" y="382"/>
                  <a:pt x="238" y="382"/>
                </a:cubicBezTo>
                <a:cubicBezTo>
                  <a:pt x="241" y="380"/>
                  <a:pt x="245" y="379"/>
                  <a:pt x="248" y="379"/>
                </a:cubicBezTo>
                <a:cubicBezTo>
                  <a:pt x="262" y="107"/>
                  <a:pt x="262" y="107"/>
                  <a:pt x="262" y="107"/>
                </a:cubicBezTo>
                <a:cubicBezTo>
                  <a:pt x="258" y="106"/>
                  <a:pt x="253" y="103"/>
                  <a:pt x="250" y="100"/>
                </a:cubicBezTo>
                <a:cubicBezTo>
                  <a:pt x="132" y="194"/>
                  <a:pt x="132" y="194"/>
                  <a:pt x="132" y="194"/>
                </a:cubicBezTo>
                <a:cubicBezTo>
                  <a:pt x="135" y="197"/>
                  <a:pt x="136" y="201"/>
                  <a:pt x="136" y="206"/>
                </a:cubicBezTo>
                <a:cubicBezTo>
                  <a:pt x="136" y="213"/>
                  <a:pt x="133" y="219"/>
                  <a:pt x="128" y="223"/>
                </a:cubicBezTo>
                <a:close/>
                <a:moveTo>
                  <a:pt x="282" y="100"/>
                </a:moveTo>
                <a:cubicBezTo>
                  <a:pt x="422" y="266"/>
                  <a:pt x="422" y="266"/>
                  <a:pt x="422" y="266"/>
                </a:cubicBezTo>
                <a:cubicBezTo>
                  <a:pt x="426" y="263"/>
                  <a:pt x="430" y="262"/>
                  <a:pt x="435" y="262"/>
                </a:cubicBezTo>
                <a:cubicBezTo>
                  <a:pt x="437" y="262"/>
                  <a:pt x="440" y="262"/>
                  <a:pt x="442" y="263"/>
                </a:cubicBezTo>
                <a:cubicBezTo>
                  <a:pt x="532" y="42"/>
                  <a:pt x="532" y="42"/>
                  <a:pt x="532" y="42"/>
                </a:cubicBezTo>
                <a:cubicBezTo>
                  <a:pt x="527" y="40"/>
                  <a:pt x="523" y="35"/>
                  <a:pt x="521" y="29"/>
                </a:cubicBezTo>
                <a:cubicBezTo>
                  <a:pt x="288" y="82"/>
                  <a:pt x="288" y="82"/>
                  <a:pt x="288" y="82"/>
                </a:cubicBezTo>
                <a:cubicBezTo>
                  <a:pt x="288" y="82"/>
                  <a:pt x="288" y="83"/>
                  <a:pt x="288" y="84"/>
                </a:cubicBezTo>
                <a:cubicBezTo>
                  <a:pt x="288" y="90"/>
                  <a:pt x="286" y="96"/>
                  <a:pt x="282" y="100"/>
                </a:cubicBezTo>
                <a:close/>
                <a:moveTo>
                  <a:pt x="184" y="526"/>
                </a:moveTo>
                <a:cubicBezTo>
                  <a:pt x="265" y="499"/>
                  <a:pt x="265" y="499"/>
                  <a:pt x="265" y="499"/>
                </a:cubicBezTo>
                <a:cubicBezTo>
                  <a:pt x="265" y="498"/>
                  <a:pt x="265" y="496"/>
                  <a:pt x="265" y="494"/>
                </a:cubicBezTo>
                <a:cubicBezTo>
                  <a:pt x="265" y="493"/>
                  <a:pt x="265" y="492"/>
                  <a:pt x="265" y="490"/>
                </a:cubicBezTo>
                <a:cubicBezTo>
                  <a:pt x="206" y="473"/>
                  <a:pt x="206" y="473"/>
                  <a:pt x="206" y="473"/>
                </a:cubicBezTo>
                <a:cubicBezTo>
                  <a:pt x="177" y="517"/>
                  <a:pt x="177" y="517"/>
                  <a:pt x="177" y="517"/>
                </a:cubicBezTo>
                <a:cubicBezTo>
                  <a:pt x="180" y="519"/>
                  <a:pt x="183" y="522"/>
                  <a:pt x="184" y="526"/>
                </a:cubicBezTo>
                <a:close/>
                <a:moveTo>
                  <a:pt x="309" y="490"/>
                </a:moveTo>
                <a:cubicBezTo>
                  <a:pt x="467" y="473"/>
                  <a:pt x="467" y="473"/>
                  <a:pt x="467" y="473"/>
                </a:cubicBezTo>
                <a:cubicBezTo>
                  <a:pt x="467" y="473"/>
                  <a:pt x="467" y="473"/>
                  <a:pt x="467" y="473"/>
                </a:cubicBezTo>
                <a:cubicBezTo>
                  <a:pt x="467" y="471"/>
                  <a:pt x="468" y="470"/>
                  <a:pt x="468" y="469"/>
                </a:cubicBezTo>
                <a:cubicBezTo>
                  <a:pt x="270" y="410"/>
                  <a:pt x="270" y="410"/>
                  <a:pt x="270" y="410"/>
                </a:cubicBezTo>
                <a:cubicBezTo>
                  <a:pt x="268" y="415"/>
                  <a:pt x="264" y="419"/>
                  <a:pt x="260" y="421"/>
                </a:cubicBezTo>
                <a:cubicBezTo>
                  <a:pt x="281" y="473"/>
                  <a:pt x="281" y="473"/>
                  <a:pt x="281" y="473"/>
                </a:cubicBezTo>
                <a:cubicBezTo>
                  <a:pt x="283" y="472"/>
                  <a:pt x="285" y="472"/>
                  <a:pt x="287" y="472"/>
                </a:cubicBezTo>
                <a:cubicBezTo>
                  <a:pt x="298" y="472"/>
                  <a:pt x="307" y="479"/>
                  <a:pt x="309" y="490"/>
                </a:cubicBezTo>
                <a:close/>
                <a:moveTo>
                  <a:pt x="536" y="44"/>
                </a:moveTo>
                <a:cubicBezTo>
                  <a:pt x="446" y="265"/>
                  <a:pt x="446" y="265"/>
                  <a:pt x="446" y="265"/>
                </a:cubicBezTo>
                <a:cubicBezTo>
                  <a:pt x="451" y="268"/>
                  <a:pt x="456" y="273"/>
                  <a:pt x="457" y="280"/>
                </a:cubicBezTo>
                <a:cubicBezTo>
                  <a:pt x="587" y="264"/>
                  <a:pt x="587" y="264"/>
                  <a:pt x="587" y="264"/>
                </a:cubicBezTo>
                <a:cubicBezTo>
                  <a:pt x="587" y="263"/>
                  <a:pt x="587" y="263"/>
                  <a:pt x="587" y="263"/>
                </a:cubicBezTo>
                <a:cubicBezTo>
                  <a:pt x="587" y="254"/>
                  <a:pt x="593" y="245"/>
                  <a:pt x="601" y="242"/>
                </a:cubicBezTo>
                <a:cubicBezTo>
                  <a:pt x="546" y="45"/>
                  <a:pt x="546" y="45"/>
                  <a:pt x="546" y="45"/>
                </a:cubicBezTo>
                <a:cubicBezTo>
                  <a:pt x="545" y="45"/>
                  <a:pt x="544" y="45"/>
                  <a:pt x="542" y="45"/>
                </a:cubicBezTo>
                <a:cubicBezTo>
                  <a:pt x="540" y="45"/>
                  <a:pt x="538" y="45"/>
                  <a:pt x="536" y="44"/>
                </a:cubicBezTo>
                <a:close/>
                <a:moveTo>
                  <a:pt x="600" y="284"/>
                </a:moveTo>
                <a:cubicBezTo>
                  <a:pt x="503" y="454"/>
                  <a:pt x="503" y="454"/>
                  <a:pt x="503" y="454"/>
                </a:cubicBezTo>
                <a:cubicBezTo>
                  <a:pt x="507" y="457"/>
                  <a:pt x="510" y="461"/>
                  <a:pt x="511" y="466"/>
                </a:cubicBezTo>
                <a:cubicBezTo>
                  <a:pt x="674" y="430"/>
                  <a:pt x="674" y="430"/>
                  <a:pt x="674" y="430"/>
                </a:cubicBezTo>
                <a:cubicBezTo>
                  <a:pt x="615" y="285"/>
                  <a:pt x="615" y="285"/>
                  <a:pt x="615" y="285"/>
                </a:cubicBezTo>
                <a:cubicBezTo>
                  <a:pt x="613" y="285"/>
                  <a:pt x="611" y="286"/>
                  <a:pt x="609" y="286"/>
                </a:cubicBezTo>
                <a:cubicBezTo>
                  <a:pt x="606" y="286"/>
                  <a:pt x="603" y="285"/>
                  <a:pt x="600" y="284"/>
                </a:cubicBezTo>
                <a:close/>
                <a:moveTo>
                  <a:pt x="468" y="477"/>
                </a:moveTo>
                <a:cubicBezTo>
                  <a:pt x="310" y="494"/>
                  <a:pt x="310" y="494"/>
                  <a:pt x="310" y="494"/>
                </a:cubicBezTo>
                <a:cubicBezTo>
                  <a:pt x="310" y="494"/>
                  <a:pt x="310" y="494"/>
                  <a:pt x="310" y="494"/>
                </a:cubicBezTo>
                <a:cubicBezTo>
                  <a:pt x="310" y="505"/>
                  <a:pt x="303" y="513"/>
                  <a:pt x="293" y="516"/>
                </a:cubicBezTo>
                <a:cubicBezTo>
                  <a:pt x="307" y="596"/>
                  <a:pt x="307" y="596"/>
                  <a:pt x="307" y="596"/>
                </a:cubicBezTo>
                <a:cubicBezTo>
                  <a:pt x="308" y="596"/>
                  <a:pt x="308" y="596"/>
                  <a:pt x="309" y="596"/>
                </a:cubicBezTo>
                <a:cubicBezTo>
                  <a:pt x="315" y="596"/>
                  <a:pt x="321" y="598"/>
                  <a:pt x="325" y="602"/>
                </a:cubicBezTo>
                <a:cubicBezTo>
                  <a:pt x="471" y="485"/>
                  <a:pt x="471" y="485"/>
                  <a:pt x="471" y="485"/>
                </a:cubicBezTo>
                <a:cubicBezTo>
                  <a:pt x="470" y="483"/>
                  <a:pt x="469" y="480"/>
                  <a:pt x="468" y="477"/>
                </a:cubicBezTo>
                <a:close/>
                <a:moveTo>
                  <a:pt x="267" y="503"/>
                </a:moveTo>
                <a:cubicBezTo>
                  <a:pt x="185" y="530"/>
                  <a:pt x="185" y="530"/>
                  <a:pt x="185" y="530"/>
                </a:cubicBezTo>
                <a:cubicBezTo>
                  <a:pt x="186" y="532"/>
                  <a:pt x="186" y="533"/>
                  <a:pt x="186" y="535"/>
                </a:cubicBezTo>
                <a:cubicBezTo>
                  <a:pt x="186" y="538"/>
                  <a:pt x="185" y="541"/>
                  <a:pt x="184" y="544"/>
                </a:cubicBezTo>
                <a:cubicBezTo>
                  <a:pt x="290" y="605"/>
                  <a:pt x="290" y="605"/>
                  <a:pt x="290" y="605"/>
                </a:cubicBezTo>
                <a:cubicBezTo>
                  <a:pt x="293" y="601"/>
                  <a:pt x="298" y="598"/>
                  <a:pt x="303" y="597"/>
                </a:cubicBezTo>
                <a:cubicBezTo>
                  <a:pt x="289" y="517"/>
                  <a:pt x="289" y="517"/>
                  <a:pt x="289" y="517"/>
                </a:cubicBezTo>
                <a:cubicBezTo>
                  <a:pt x="288" y="517"/>
                  <a:pt x="288" y="517"/>
                  <a:pt x="287" y="517"/>
                </a:cubicBezTo>
                <a:cubicBezTo>
                  <a:pt x="278" y="517"/>
                  <a:pt x="270" y="511"/>
                  <a:pt x="267" y="503"/>
                </a:cubicBezTo>
                <a:close/>
                <a:moveTo>
                  <a:pt x="271" y="406"/>
                </a:moveTo>
                <a:cubicBezTo>
                  <a:pt x="469" y="464"/>
                  <a:pt x="469" y="464"/>
                  <a:pt x="469" y="464"/>
                </a:cubicBezTo>
                <a:cubicBezTo>
                  <a:pt x="471" y="459"/>
                  <a:pt x="476" y="454"/>
                  <a:pt x="482" y="452"/>
                </a:cubicBezTo>
                <a:cubicBezTo>
                  <a:pt x="439" y="307"/>
                  <a:pt x="439" y="307"/>
                  <a:pt x="439" y="307"/>
                </a:cubicBezTo>
                <a:cubicBezTo>
                  <a:pt x="438" y="307"/>
                  <a:pt x="437" y="307"/>
                  <a:pt x="435" y="307"/>
                </a:cubicBezTo>
                <a:cubicBezTo>
                  <a:pt x="428" y="307"/>
                  <a:pt x="421" y="304"/>
                  <a:pt x="417" y="298"/>
                </a:cubicBezTo>
                <a:cubicBezTo>
                  <a:pt x="269" y="391"/>
                  <a:pt x="269" y="391"/>
                  <a:pt x="269" y="391"/>
                </a:cubicBezTo>
                <a:cubicBezTo>
                  <a:pt x="271" y="394"/>
                  <a:pt x="272" y="398"/>
                  <a:pt x="272" y="401"/>
                </a:cubicBezTo>
                <a:cubicBezTo>
                  <a:pt x="272" y="403"/>
                  <a:pt x="272" y="404"/>
                  <a:pt x="271" y="406"/>
                </a:cubicBezTo>
                <a:close/>
                <a:moveTo>
                  <a:pt x="587" y="268"/>
                </a:moveTo>
                <a:cubicBezTo>
                  <a:pt x="458" y="284"/>
                  <a:pt x="458" y="284"/>
                  <a:pt x="458" y="284"/>
                </a:cubicBezTo>
                <a:cubicBezTo>
                  <a:pt x="458" y="285"/>
                  <a:pt x="458" y="285"/>
                  <a:pt x="458" y="285"/>
                </a:cubicBezTo>
                <a:cubicBezTo>
                  <a:pt x="458" y="294"/>
                  <a:pt x="452" y="302"/>
                  <a:pt x="444" y="305"/>
                </a:cubicBezTo>
                <a:cubicBezTo>
                  <a:pt x="486" y="451"/>
                  <a:pt x="486" y="451"/>
                  <a:pt x="486" y="451"/>
                </a:cubicBezTo>
                <a:cubicBezTo>
                  <a:pt x="487" y="450"/>
                  <a:pt x="489" y="450"/>
                  <a:pt x="490" y="450"/>
                </a:cubicBezTo>
                <a:cubicBezTo>
                  <a:pt x="493" y="450"/>
                  <a:pt x="496" y="451"/>
                  <a:pt x="499" y="452"/>
                </a:cubicBezTo>
                <a:cubicBezTo>
                  <a:pt x="596" y="281"/>
                  <a:pt x="596" y="281"/>
                  <a:pt x="596" y="281"/>
                </a:cubicBezTo>
                <a:cubicBezTo>
                  <a:pt x="592" y="278"/>
                  <a:pt x="588" y="274"/>
                  <a:pt x="587" y="268"/>
                </a:cubicBezTo>
                <a:close/>
                <a:moveTo>
                  <a:pt x="814" y="404"/>
                </a:moveTo>
                <a:cubicBezTo>
                  <a:pt x="680" y="433"/>
                  <a:pt x="680" y="433"/>
                  <a:pt x="680" y="433"/>
                </a:cubicBezTo>
                <a:cubicBezTo>
                  <a:pt x="698" y="477"/>
                  <a:pt x="698" y="477"/>
                  <a:pt x="698" y="477"/>
                </a:cubicBezTo>
                <a:cubicBezTo>
                  <a:pt x="700" y="477"/>
                  <a:pt x="702" y="477"/>
                  <a:pt x="705" y="477"/>
                </a:cubicBezTo>
                <a:cubicBezTo>
                  <a:pt x="711" y="477"/>
                  <a:pt x="717" y="479"/>
                  <a:pt x="721" y="484"/>
                </a:cubicBezTo>
                <a:cubicBezTo>
                  <a:pt x="817" y="409"/>
                  <a:pt x="817" y="409"/>
                  <a:pt x="817" y="409"/>
                </a:cubicBezTo>
                <a:cubicBezTo>
                  <a:pt x="816" y="407"/>
                  <a:pt x="815" y="405"/>
                  <a:pt x="814" y="404"/>
                </a:cubicBezTo>
                <a:close/>
                <a:moveTo>
                  <a:pt x="676" y="434"/>
                </a:moveTo>
                <a:cubicBezTo>
                  <a:pt x="512" y="470"/>
                  <a:pt x="512" y="470"/>
                  <a:pt x="512" y="470"/>
                </a:cubicBezTo>
                <a:cubicBezTo>
                  <a:pt x="512" y="471"/>
                  <a:pt x="513" y="472"/>
                  <a:pt x="513" y="473"/>
                </a:cubicBezTo>
                <a:cubicBezTo>
                  <a:pt x="513" y="473"/>
                  <a:pt x="513" y="473"/>
                  <a:pt x="513" y="473"/>
                </a:cubicBezTo>
                <a:cubicBezTo>
                  <a:pt x="683" y="494"/>
                  <a:pt x="683" y="494"/>
                  <a:pt x="683" y="494"/>
                </a:cubicBezTo>
                <a:cubicBezTo>
                  <a:pt x="684" y="488"/>
                  <a:pt x="688" y="482"/>
                  <a:pt x="694" y="479"/>
                </a:cubicBezTo>
                <a:cubicBezTo>
                  <a:pt x="676" y="434"/>
                  <a:pt x="676" y="434"/>
                  <a:pt x="676" y="434"/>
                </a:cubicBezTo>
                <a:close/>
                <a:moveTo>
                  <a:pt x="474" y="489"/>
                </a:moveTo>
                <a:cubicBezTo>
                  <a:pt x="328" y="606"/>
                  <a:pt x="328" y="606"/>
                  <a:pt x="328" y="606"/>
                </a:cubicBezTo>
                <a:cubicBezTo>
                  <a:pt x="328" y="607"/>
                  <a:pt x="329" y="608"/>
                  <a:pt x="330" y="610"/>
                </a:cubicBezTo>
                <a:cubicBezTo>
                  <a:pt x="490" y="561"/>
                  <a:pt x="490" y="561"/>
                  <a:pt x="490" y="561"/>
                </a:cubicBezTo>
                <a:cubicBezTo>
                  <a:pt x="488" y="495"/>
                  <a:pt x="488" y="495"/>
                  <a:pt x="488" y="495"/>
                </a:cubicBezTo>
                <a:cubicBezTo>
                  <a:pt x="483" y="495"/>
                  <a:pt x="478" y="492"/>
                  <a:pt x="474" y="489"/>
                </a:cubicBezTo>
                <a:close/>
                <a:moveTo>
                  <a:pt x="679" y="429"/>
                </a:moveTo>
                <a:cubicBezTo>
                  <a:pt x="813" y="399"/>
                  <a:pt x="813" y="399"/>
                  <a:pt x="813" y="399"/>
                </a:cubicBezTo>
                <a:cubicBezTo>
                  <a:pt x="813" y="398"/>
                  <a:pt x="813" y="397"/>
                  <a:pt x="813" y="397"/>
                </a:cubicBezTo>
                <a:cubicBezTo>
                  <a:pt x="813" y="393"/>
                  <a:pt x="814" y="390"/>
                  <a:pt x="815" y="387"/>
                </a:cubicBezTo>
                <a:cubicBezTo>
                  <a:pt x="627" y="276"/>
                  <a:pt x="627" y="276"/>
                  <a:pt x="627" y="276"/>
                </a:cubicBezTo>
                <a:cubicBezTo>
                  <a:pt x="625" y="279"/>
                  <a:pt x="623" y="281"/>
                  <a:pt x="620" y="283"/>
                </a:cubicBezTo>
                <a:cubicBezTo>
                  <a:pt x="679" y="429"/>
                  <a:pt x="679" y="429"/>
                  <a:pt x="679" y="429"/>
                </a:cubicBezTo>
                <a:close/>
                <a:moveTo>
                  <a:pt x="632" y="263"/>
                </a:moveTo>
                <a:cubicBezTo>
                  <a:pt x="930" y="294"/>
                  <a:pt x="930" y="294"/>
                  <a:pt x="930" y="294"/>
                </a:cubicBezTo>
                <a:cubicBezTo>
                  <a:pt x="931" y="290"/>
                  <a:pt x="933" y="287"/>
                  <a:pt x="936" y="284"/>
                </a:cubicBezTo>
                <a:cubicBezTo>
                  <a:pt x="813" y="150"/>
                  <a:pt x="813" y="150"/>
                  <a:pt x="813" y="150"/>
                </a:cubicBezTo>
                <a:cubicBezTo>
                  <a:pt x="810" y="153"/>
                  <a:pt x="805" y="154"/>
                  <a:pt x="800" y="154"/>
                </a:cubicBezTo>
                <a:cubicBezTo>
                  <a:pt x="793" y="154"/>
                  <a:pt x="787" y="151"/>
                  <a:pt x="783" y="147"/>
                </a:cubicBezTo>
                <a:cubicBezTo>
                  <a:pt x="629" y="252"/>
                  <a:pt x="629" y="252"/>
                  <a:pt x="629" y="252"/>
                </a:cubicBezTo>
                <a:cubicBezTo>
                  <a:pt x="631" y="255"/>
                  <a:pt x="632" y="259"/>
                  <a:pt x="632" y="263"/>
                </a:cubicBezTo>
                <a:cubicBezTo>
                  <a:pt x="632" y="263"/>
                  <a:pt x="632" y="263"/>
                  <a:pt x="632" y="263"/>
                </a:cubicBezTo>
                <a:close/>
                <a:moveTo>
                  <a:pt x="930" y="299"/>
                </a:moveTo>
                <a:cubicBezTo>
                  <a:pt x="631" y="268"/>
                  <a:pt x="631" y="268"/>
                  <a:pt x="631" y="268"/>
                </a:cubicBezTo>
                <a:cubicBezTo>
                  <a:pt x="631" y="269"/>
                  <a:pt x="630" y="271"/>
                  <a:pt x="630" y="273"/>
                </a:cubicBezTo>
                <a:cubicBezTo>
                  <a:pt x="817" y="383"/>
                  <a:pt x="817" y="383"/>
                  <a:pt x="817" y="383"/>
                </a:cubicBezTo>
                <a:cubicBezTo>
                  <a:pt x="822" y="378"/>
                  <a:pt x="828" y="374"/>
                  <a:pt x="836" y="374"/>
                </a:cubicBezTo>
                <a:cubicBezTo>
                  <a:pt x="842" y="374"/>
                  <a:pt x="847" y="376"/>
                  <a:pt x="851" y="380"/>
                </a:cubicBezTo>
                <a:cubicBezTo>
                  <a:pt x="934" y="311"/>
                  <a:pt x="934" y="311"/>
                  <a:pt x="934" y="311"/>
                </a:cubicBezTo>
                <a:cubicBezTo>
                  <a:pt x="931" y="308"/>
                  <a:pt x="930" y="304"/>
                  <a:pt x="930" y="299"/>
                </a:cubicBezTo>
                <a:cubicBezTo>
                  <a:pt x="930" y="299"/>
                  <a:pt x="930" y="299"/>
                  <a:pt x="930" y="299"/>
                </a:cubicBezTo>
                <a:close/>
                <a:moveTo>
                  <a:pt x="551" y="43"/>
                </a:moveTo>
                <a:cubicBezTo>
                  <a:pt x="605" y="241"/>
                  <a:pt x="605" y="241"/>
                  <a:pt x="605" y="241"/>
                </a:cubicBezTo>
                <a:cubicBezTo>
                  <a:pt x="607" y="241"/>
                  <a:pt x="608" y="241"/>
                  <a:pt x="609" y="241"/>
                </a:cubicBezTo>
                <a:cubicBezTo>
                  <a:pt x="616" y="241"/>
                  <a:pt x="622" y="244"/>
                  <a:pt x="626" y="249"/>
                </a:cubicBezTo>
                <a:cubicBezTo>
                  <a:pt x="780" y="143"/>
                  <a:pt x="780" y="143"/>
                  <a:pt x="780" y="143"/>
                </a:cubicBezTo>
                <a:cubicBezTo>
                  <a:pt x="778" y="140"/>
                  <a:pt x="777" y="136"/>
                  <a:pt x="777" y="132"/>
                </a:cubicBezTo>
                <a:cubicBezTo>
                  <a:pt x="777" y="130"/>
                  <a:pt x="778" y="127"/>
                  <a:pt x="778" y="125"/>
                </a:cubicBezTo>
                <a:cubicBezTo>
                  <a:pt x="562" y="33"/>
                  <a:pt x="562" y="33"/>
                  <a:pt x="562" y="33"/>
                </a:cubicBezTo>
                <a:cubicBezTo>
                  <a:pt x="560" y="38"/>
                  <a:pt x="556" y="41"/>
                  <a:pt x="551" y="43"/>
                </a:cubicBezTo>
                <a:close/>
                <a:moveTo>
                  <a:pt x="961" y="560"/>
                </a:moveTo>
                <a:cubicBezTo>
                  <a:pt x="951" y="321"/>
                  <a:pt x="951" y="321"/>
                  <a:pt x="951" y="321"/>
                </a:cubicBezTo>
                <a:cubicBezTo>
                  <a:pt x="946" y="321"/>
                  <a:pt x="940" y="319"/>
                  <a:pt x="937" y="315"/>
                </a:cubicBezTo>
                <a:cubicBezTo>
                  <a:pt x="854" y="384"/>
                  <a:pt x="854" y="384"/>
                  <a:pt x="854" y="384"/>
                </a:cubicBezTo>
                <a:cubicBezTo>
                  <a:pt x="857" y="388"/>
                  <a:pt x="858" y="392"/>
                  <a:pt x="858" y="397"/>
                </a:cubicBezTo>
                <a:cubicBezTo>
                  <a:pt x="858" y="403"/>
                  <a:pt x="855" y="410"/>
                  <a:pt x="850" y="414"/>
                </a:cubicBezTo>
                <a:cubicBezTo>
                  <a:pt x="953" y="563"/>
                  <a:pt x="953" y="563"/>
                  <a:pt x="953" y="563"/>
                </a:cubicBezTo>
                <a:cubicBezTo>
                  <a:pt x="956" y="562"/>
                  <a:pt x="958" y="561"/>
                  <a:pt x="961" y="560"/>
                </a:cubicBezTo>
                <a:close/>
                <a:moveTo>
                  <a:pt x="145" y="522"/>
                </a:moveTo>
                <a:cubicBezTo>
                  <a:pt x="39" y="434"/>
                  <a:pt x="39" y="434"/>
                  <a:pt x="39" y="434"/>
                </a:cubicBezTo>
                <a:cubicBezTo>
                  <a:pt x="36" y="437"/>
                  <a:pt x="33" y="438"/>
                  <a:pt x="29" y="440"/>
                </a:cubicBezTo>
                <a:cubicBezTo>
                  <a:pt x="83" y="706"/>
                  <a:pt x="83" y="706"/>
                  <a:pt x="83" y="706"/>
                </a:cubicBezTo>
                <a:cubicBezTo>
                  <a:pt x="83" y="705"/>
                  <a:pt x="84" y="705"/>
                  <a:pt x="85" y="705"/>
                </a:cubicBezTo>
                <a:cubicBezTo>
                  <a:pt x="87" y="705"/>
                  <a:pt x="89" y="706"/>
                  <a:pt x="91" y="706"/>
                </a:cubicBezTo>
                <a:cubicBezTo>
                  <a:pt x="153" y="555"/>
                  <a:pt x="153" y="555"/>
                  <a:pt x="153" y="555"/>
                </a:cubicBezTo>
                <a:cubicBezTo>
                  <a:pt x="146" y="551"/>
                  <a:pt x="141" y="543"/>
                  <a:pt x="141" y="535"/>
                </a:cubicBezTo>
                <a:cubicBezTo>
                  <a:pt x="141" y="530"/>
                  <a:pt x="142" y="526"/>
                  <a:pt x="145" y="522"/>
                </a:cubicBezTo>
                <a:close/>
                <a:moveTo>
                  <a:pt x="45" y="422"/>
                </a:moveTo>
                <a:cubicBezTo>
                  <a:pt x="204" y="468"/>
                  <a:pt x="204" y="468"/>
                  <a:pt x="204" y="468"/>
                </a:cubicBezTo>
                <a:cubicBezTo>
                  <a:pt x="235" y="419"/>
                  <a:pt x="235" y="419"/>
                  <a:pt x="235" y="419"/>
                </a:cubicBezTo>
                <a:cubicBezTo>
                  <a:pt x="231" y="416"/>
                  <a:pt x="228" y="411"/>
                  <a:pt x="227" y="405"/>
                </a:cubicBezTo>
                <a:cubicBezTo>
                  <a:pt x="45" y="419"/>
                  <a:pt x="45" y="419"/>
                  <a:pt x="45" y="419"/>
                </a:cubicBezTo>
                <a:cubicBezTo>
                  <a:pt x="45" y="420"/>
                  <a:pt x="45" y="421"/>
                  <a:pt x="45" y="422"/>
                </a:cubicBezTo>
                <a:close/>
                <a:moveTo>
                  <a:pt x="208" y="469"/>
                </a:moveTo>
                <a:cubicBezTo>
                  <a:pt x="266" y="486"/>
                  <a:pt x="266" y="486"/>
                  <a:pt x="266" y="486"/>
                </a:cubicBezTo>
                <a:cubicBezTo>
                  <a:pt x="268" y="481"/>
                  <a:pt x="272" y="477"/>
                  <a:pt x="277" y="474"/>
                </a:cubicBezTo>
                <a:cubicBezTo>
                  <a:pt x="256" y="423"/>
                  <a:pt x="256" y="423"/>
                  <a:pt x="256" y="423"/>
                </a:cubicBezTo>
                <a:cubicBezTo>
                  <a:pt x="254" y="424"/>
                  <a:pt x="251" y="424"/>
                  <a:pt x="249" y="424"/>
                </a:cubicBezTo>
                <a:cubicBezTo>
                  <a:pt x="246" y="424"/>
                  <a:pt x="242" y="423"/>
                  <a:pt x="239" y="421"/>
                </a:cubicBezTo>
                <a:cubicBezTo>
                  <a:pt x="208" y="469"/>
                  <a:pt x="208" y="469"/>
                  <a:pt x="208" y="469"/>
                </a:cubicBezTo>
                <a:close/>
                <a:moveTo>
                  <a:pt x="201" y="472"/>
                </a:moveTo>
                <a:cubicBezTo>
                  <a:pt x="44" y="426"/>
                  <a:pt x="44" y="426"/>
                  <a:pt x="44" y="426"/>
                </a:cubicBezTo>
                <a:cubicBezTo>
                  <a:pt x="43" y="428"/>
                  <a:pt x="42" y="429"/>
                  <a:pt x="41" y="431"/>
                </a:cubicBezTo>
                <a:cubicBezTo>
                  <a:pt x="148" y="519"/>
                  <a:pt x="148" y="519"/>
                  <a:pt x="148" y="519"/>
                </a:cubicBezTo>
                <a:cubicBezTo>
                  <a:pt x="152" y="515"/>
                  <a:pt x="157" y="512"/>
                  <a:pt x="163" y="512"/>
                </a:cubicBezTo>
                <a:cubicBezTo>
                  <a:pt x="167" y="512"/>
                  <a:pt x="171" y="513"/>
                  <a:pt x="174" y="515"/>
                </a:cubicBezTo>
                <a:cubicBezTo>
                  <a:pt x="201" y="472"/>
                  <a:pt x="201" y="472"/>
                  <a:pt x="201" y="472"/>
                </a:cubicBezTo>
                <a:close/>
                <a:moveTo>
                  <a:pt x="288" y="609"/>
                </a:moveTo>
                <a:cubicBezTo>
                  <a:pt x="182" y="548"/>
                  <a:pt x="182" y="548"/>
                  <a:pt x="182" y="548"/>
                </a:cubicBezTo>
                <a:cubicBezTo>
                  <a:pt x="178" y="554"/>
                  <a:pt x="171" y="557"/>
                  <a:pt x="163" y="557"/>
                </a:cubicBezTo>
                <a:cubicBezTo>
                  <a:pt x="161" y="557"/>
                  <a:pt x="159" y="557"/>
                  <a:pt x="157" y="556"/>
                </a:cubicBezTo>
                <a:cubicBezTo>
                  <a:pt x="95" y="708"/>
                  <a:pt x="95" y="708"/>
                  <a:pt x="95" y="708"/>
                </a:cubicBezTo>
                <a:cubicBezTo>
                  <a:pt x="99" y="710"/>
                  <a:pt x="102" y="713"/>
                  <a:pt x="104" y="716"/>
                </a:cubicBezTo>
                <a:cubicBezTo>
                  <a:pt x="288" y="626"/>
                  <a:pt x="288" y="626"/>
                  <a:pt x="288" y="626"/>
                </a:cubicBezTo>
                <a:cubicBezTo>
                  <a:pt x="287" y="624"/>
                  <a:pt x="286" y="621"/>
                  <a:pt x="286" y="618"/>
                </a:cubicBezTo>
                <a:cubicBezTo>
                  <a:pt x="286" y="615"/>
                  <a:pt x="287" y="612"/>
                  <a:pt x="288" y="609"/>
                </a:cubicBezTo>
                <a:close/>
                <a:moveTo>
                  <a:pt x="684" y="508"/>
                </a:moveTo>
                <a:cubicBezTo>
                  <a:pt x="537" y="552"/>
                  <a:pt x="537" y="552"/>
                  <a:pt x="537" y="552"/>
                </a:cubicBezTo>
                <a:cubicBezTo>
                  <a:pt x="614" y="688"/>
                  <a:pt x="614" y="688"/>
                  <a:pt x="614" y="688"/>
                </a:cubicBezTo>
                <a:cubicBezTo>
                  <a:pt x="617" y="687"/>
                  <a:pt x="620" y="686"/>
                  <a:pt x="623" y="686"/>
                </a:cubicBezTo>
                <a:cubicBezTo>
                  <a:pt x="626" y="686"/>
                  <a:pt x="628" y="687"/>
                  <a:pt x="629" y="687"/>
                </a:cubicBezTo>
                <a:cubicBezTo>
                  <a:pt x="694" y="519"/>
                  <a:pt x="694" y="519"/>
                  <a:pt x="694" y="519"/>
                </a:cubicBezTo>
                <a:cubicBezTo>
                  <a:pt x="690" y="517"/>
                  <a:pt x="686" y="513"/>
                  <a:pt x="684" y="508"/>
                </a:cubicBezTo>
                <a:close/>
                <a:moveTo>
                  <a:pt x="533" y="553"/>
                </a:moveTo>
                <a:cubicBezTo>
                  <a:pt x="495" y="565"/>
                  <a:pt x="495" y="565"/>
                  <a:pt x="495" y="565"/>
                </a:cubicBezTo>
                <a:cubicBezTo>
                  <a:pt x="499" y="691"/>
                  <a:pt x="499" y="691"/>
                  <a:pt x="499" y="691"/>
                </a:cubicBezTo>
                <a:cubicBezTo>
                  <a:pt x="509" y="692"/>
                  <a:pt x="518" y="700"/>
                  <a:pt x="519" y="711"/>
                </a:cubicBezTo>
                <a:cubicBezTo>
                  <a:pt x="601" y="707"/>
                  <a:pt x="601" y="707"/>
                  <a:pt x="601" y="707"/>
                </a:cubicBezTo>
                <a:cubicBezTo>
                  <a:pt x="601" y="700"/>
                  <a:pt x="605" y="694"/>
                  <a:pt x="610" y="690"/>
                </a:cubicBezTo>
                <a:cubicBezTo>
                  <a:pt x="533" y="553"/>
                  <a:pt x="533" y="553"/>
                  <a:pt x="533" y="553"/>
                </a:cubicBezTo>
                <a:close/>
                <a:moveTo>
                  <a:pt x="490" y="566"/>
                </a:moveTo>
                <a:cubicBezTo>
                  <a:pt x="331" y="614"/>
                  <a:pt x="331" y="614"/>
                  <a:pt x="331" y="614"/>
                </a:cubicBezTo>
                <a:cubicBezTo>
                  <a:pt x="331" y="615"/>
                  <a:pt x="331" y="617"/>
                  <a:pt x="331" y="618"/>
                </a:cubicBezTo>
                <a:cubicBezTo>
                  <a:pt x="331" y="621"/>
                  <a:pt x="331" y="624"/>
                  <a:pt x="330" y="626"/>
                </a:cubicBezTo>
                <a:cubicBezTo>
                  <a:pt x="478" y="702"/>
                  <a:pt x="478" y="702"/>
                  <a:pt x="478" y="702"/>
                </a:cubicBezTo>
                <a:cubicBezTo>
                  <a:pt x="482" y="696"/>
                  <a:pt x="487" y="692"/>
                  <a:pt x="494" y="691"/>
                </a:cubicBezTo>
                <a:cubicBezTo>
                  <a:pt x="490" y="566"/>
                  <a:pt x="490" y="566"/>
                  <a:pt x="490" y="566"/>
                </a:cubicBezTo>
                <a:close/>
                <a:moveTo>
                  <a:pt x="495" y="560"/>
                </a:moveTo>
                <a:cubicBezTo>
                  <a:pt x="531" y="549"/>
                  <a:pt x="531" y="549"/>
                  <a:pt x="531" y="549"/>
                </a:cubicBezTo>
                <a:cubicBezTo>
                  <a:pt x="499" y="493"/>
                  <a:pt x="499" y="493"/>
                  <a:pt x="499" y="493"/>
                </a:cubicBezTo>
                <a:cubicBezTo>
                  <a:pt x="497" y="494"/>
                  <a:pt x="495" y="495"/>
                  <a:pt x="493" y="495"/>
                </a:cubicBezTo>
                <a:cubicBezTo>
                  <a:pt x="495" y="560"/>
                  <a:pt x="495" y="560"/>
                  <a:pt x="495" y="560"/>
                </a:cubicBezTo>
                <a:close/>
                <a:moveTo>
                  <a:pt x="535" y="548"/>
                </a:moveTo>
                <a:cubicBezTo>
                  <a:pt x="682" y="503"/>
                  <a:pt x="682" y="503"/>
                  <a:pt x="682" y="503"/>
                </a:cubicBezTo>
                <a:cubicBezTo>
                  <a:pt x="682" y="502"/>
                  <a:pt x="682" y="501"/>
                  <a:pt x="682" y="499"/>
                </a:cubicBezTo>
                <a:cubicBezTo>
                  <a:pt x="682" y="499"/>
                  <a:pt x="682" y="499"/>
                  <a:pt x="682" y="499"/>
                </a:cubicBezTo>
                <a:cubicBezTo>
                  <a:pt x="512" y="478"/>
                  <a:pt x="512" y="478"/>
                  <a:pt x="512" y="478"/>
                </a:cubicBezTo>
                <a:cubicBezTo>
                  <a:pt x="511" y="483"/>
                  <a:pt x="507" y="488"/>
                  <a:pt x="503" y="491"/>
                </a:cubicBezTo>
                <a:cubicBezTo>
                  <a:pt x="535" y="548"/>
                  <a:pt x="535" y="548"/>
                  <a:pt x="535" y="548"/>
                </a:cubicBezTo>
                <a:close/>
                <a:moveTo>
                  <a:pt x="950" y="565"/>
                </a:moveTo>
                <a:cubicBezTo>
                  <a:pt x="847" y="416"/>
                  <a:pt x="847" y="416"/>
                  <a:pt x="847" y="416"/>
                </a:cubicBezTo>
                <a:cubicBezTo>
                  <a:pt x="843" y="418"/>
                  <a:pt x="840" y="419"/>
                  <a:pt x="836" y="419"/>
                </a:cubicBezTo>
                <a:cubicBezTo>
                  <a:pt x="834" y="419"/>
                  <a:pt x="832" y="419"/>
                  <a:pt x="830" y="418"/>
                </a:cubicBezTo>
                <a:cubicBezTo>
                  <a:pt x="750" y="653"/>
                  <a:pt x="750" y="653"/>
                  <a:pt x="750" y="653"/>
                </a:cubicBezTo>
                <a:cubicBezTo>
                  <a:pt x="754" y="655"/>
                  <a:pt x="758" y="658"/>
                  <a:pt x="760" y="663"/>
                </a:cubicBezTo>
                <a:cubicBezTo>
                  <a:pt x="943" y="589"/>
                  <a:pt x="943" y="589"/>
                  <a:pt x="943" y="589"/>
                </a:cubicBezTo>
                <a:cubicBezTo>
                  <a:pt x="942" y="587"/>
                  <a:pt x="942" y="585"/>
                  <a:pt x="942" y="583"/>
                </a:cubicBezTo>
                <a:cubicBezTo>
                  <a:pt x="942" y="576"/>
                  <a:pt x="945" y="569"/>
                  <a:pt x="950" y="565"/>
                </a:cubicBezTo>
                <a:close/>
                <a:moveTo>
                  <a:pt x="734" y="652"/>
                </a:moveTo>
                <a:cubicBezTo>
                  <a:pt x="707" y="521"/>
                  <a:pt x="707" y="521"/>
                  <a:pt x="707" y="521"/>
                </a:cubicBezTo>
                <a:cubicBezTo>
                  <a:pt x="706" y="522"/>
                  <a:pt x="705" y="522"/>
                  <a:pt x="705" y="522"/>
                </a:cubicBezTo>
                <a:cubicBezTo>
                  <a:pt x="702" y="522"/>
                  <a:pt x="700" y="521"/>
                  <a:pt x="699" y="521"/>
                </a:cubicBezTo>
                <a:cubicBezTo>
                  <a:pt x="634" y="689"/>
                  <a:pt x="634" y="689"/>
                  <a:pt x="634" y="689"/>
                </a:cubicBezTo>
                <a:cubicBezTo>
                  <a:pt x="638" y="691"/>
                  <a:pt x="642" y="695"/>
                  <a:pt x="644" y="700"/>
                </a:cubicBezTo>
                <a:cubicBezTo>
                  <a:pt x="718" y="678"/>
                  <a:pt x="718" y="678"/>
                  <a:pt x="718" y="678"/>
                </a:cubicBezTo>
                <a:cubicBezTo>
                  <a:pt x="718" y="676"/>
                  <a:pt x="718" y="675"/>
                  <a:pt x="718" y="673"/>
                </a:cubicBezTo>
                <a:cubicBezTo>
                  <a:pt x="718" y="663"/>
                  <a:pt x="724" y="654"/>
                  <a:pt x="734" y="652"/>
                </a:cubicBezTo>
                <a:close/>
                <a:moveTo>
                  <a:pt x="819" y="412"/>
                </a:moveTo>
                <a:cubicBezTo>
                  <a:pt x="724" y="487"/>
                  <a:pt x="724" y="487"/>
                  <a:pt x="724" y="487"/>
                </a:cubicBezTo>
                <a:cubicBezTo>
                  <a:pt x="726" y="491"/>
                  <a:pt x="727" y="495"/>
                  <a:pt x="727" y="499"/>
                </a:cubicBezTo>
                <a:cubicBezTo>
                  <a:pt x="727" y="509"/>
                  <a:pt x="720" y="518"/>
                  <a:pt x="711" y="521"/>
                </a:cubicBezTo>
                <a:cubicBezTo>
                  <a:pt x="738" y="651"/>
                  <a:pt x="738" y="651"/>
                  <a:pt x="738" y="651"/>
                </a:cubicBezTo>
                <a:cubicBezTo>
                  <a:pt x="739" y="651"/>
                  <a:pt x="740" y="651"/>
                  <a:pt x="740" y="651"/>
                </a:cubicBezTo>
                <a:cubicBezTo>
                  <a:pt x="742" y="651"/>
                  <a:pt x="744" y="651"/>
                  <a:pt x="745" y="651"/>
                </a:cubicBezTo>
                <a:cubicBezTo>
                  <a:pt x="826" y="417"/>
                  <a:pt x="826" y="417"/>
                  <a:pt x="826" y="417"/>
                </a:cubicBezTo>
                <a:cubicBezTo>
                  <a:pt x="824" y="416"/>
                  <a:pt x="821" y="414"/>
                  <a:pt x="819" y="412"/>
                </a:cubicBezTo>
                <a:close/>
                <a:moveTo>
                  <a:pt x="660" y="873"/>
                </a:moveTo>
                <a:cubicBezTo>
                  <a:pt x="687" y="803"/>
                  <a:pt x="687" y="803"/>
                  <a:pt x="687" y="803"/>
                </a:cubicBezTo>
                <a:cubicBezTo>
                  <a:pt x="642" y="807"/>
                  <a:pt x="642" y="807"/>
                  <a:pt x="642" y="807"/>
                </a:cubicBezTo>
                <a:cubicBezTo>
                  <a:pt x="653" y="872"/>
                  <a:pt x="653" y="872"/>
                  <a:pt x="653" y="872"/>
                </a:cubicBezTo>
                <a:cubicBezTo>
                  <a:pt x="653" y="872"/>
                  <a:pt x="654" y="872"/>
                  <a:pt x="654" y="872"/>
                </a:cubicBezTo>
                <a:cubicBezTo>
                  <a:pt x="657" y="872"/>
                  <a:pt x="659" y="873"/>
                  <a:pt x="660" y="873"/>
                </a:cubicBezTo>
                <a:close/>
                <a:moveTo>
                  <a:pt x="689" y="799"/>
                </a:moveTo>
                <a:cubicBezTo>
                  <a:pt x="730" y="693"/>
                  <a:pt x="730" y="693"/>
                  <a:pt x="730" y="693"/>
                </a:cubicBezTo>
                <a:cubicBezTo>
                  <a:pt x="725" y="691"/>
                  <a:pt x="722" y="687"/>
                  <a:pt x="720" y="682"/>
                </a:cubicBezTo>
                <a:cubicBezTo>
                  <a:pt x="646" y="704"/>
                  <a:pt x="646" y="704"/>
                  <a:pt x="646" y="704"/>
                </a:cubicBezTo>
                <a:cubicBezTo>
                  <a:pt x="646" y="706"/>
                  <a:pt x="646" y="707"/>
                  <a:pt x="646" y="709"/>
                </a:cubicBezTo>
                <a:cubicBezTo>
                  <a:pt x="646" y="719"/>
                  <a:pt x="639" y="728"/>
                  <a:pt x="629" y="731"/>
                </a:cubicBezTo>
                <a:cubicBezTo>
                  <a:pt x="641" y="802"/>
                  <a:pt x="641" y="802"/>
                  <a:pt x="641" y="802"/>
                </a:cubicBezTo>
                <a:cubicBezTo>
                  <a:pt x="689" y="799"/>
                  <a:pt x="689" y="799"/>
                  <a:pt x="689" y="799"/>
                </a:cubicBezTo>
                <a:close/>
                <a:moveTo>
                  <a:pt x="758" y="686"/>
                </a:moveTo>
                <a:cubicBezTo>
                  <a:pt x="852" y="771"/>
                  <a:pt x="852" y="771"/>
                  <a:pt x="852" y="771"/>
                </a:cubicBezTo>
                <a:cubicBezTo>
                  <a:pt x="856" y="767"/>
                  <a:pt x="861" y="765"/>
                  <a:pt x="867" y="765"/>
                </a:cubicBezTo>
                <a:cubicBezTo>
                  <a:pt x="869" y="765"/>
                  <a:pt x="872" y="765"/>
                  <a:pt x="874" y="766"/>
                </a:cubicBezTo>
                <a:cubicBezTo>
                  <a:pt x="953" y="602"/>
                  <a:pt x="953" y="602"/>
                  <a:pt x="953" y="602"/>
                </a:cubicBezTo>
                <a:cubicBezTo>
                  <a:pt x="949" y="600"/>
                  <a:pt x="946" y="597"/>
                  <a:pt x="944" y="593"/>
                </a:cubicBezTo>
                <a:cubicBezTo>
                  <a:pt x="762" y="667"/>
                  <a:pt x="762" y="667"/>
                  <a:pt x="762" y="667"/>
                </a:cubicBezTo>
                <a:cubicBezTo>
                  <a:pt x="763" y="669"/>
                  <a:pt x="763" y="671"/>
                  <a:pt x="763" y="673"/>
                </a:cubicBezTo>
                <a:cubicBezTo>
                  <a:pt x="763" y="678"/>
                  <a:pt x="761" y="683"/>
                  <a:pt x="758" y="686"/>
                </a:cubicBezTo>
                <a:close/>
                <a:moveTo>
                  <a:pt x="849" y="774"/>
                </a:moveTo>
                <a:cubicBezTo>
                  <a:pt x="755" y="690"/>
                  <a:pt x="755" y="690"/>
                  <a:pt x="755" y="690"/>
                </a:cubicBezTo>
                <a:cubicBezTo>
                  <a:pt x="751" y="693"/>
                  <a:pt x="746" y="696"/>
                  <a:pt x="740" y="696"/>
                </a:cubicBezTo>
                <a:cubicBezTo>
                  <a:pt x="738" y="696"/>
                  <a:pt x="736" y="695"/>
                  <a:pt x="734" y="695"/>
                </a:cubicBezTo>
                <a:cubicBezTo>
                  <a:pt x="694" y="798"/>
                  <a:pt x="694" y="798"/>
                  <a:pt x="694" y="798"/>
                </a:cubicBezTo>
                <a:cubicBezTo>
                  <a:pt x="844" y="787"/>
                  <a:pt x="844" y="787"/>
                  <a:pt x="844" y="787"/>
                </a:cubicBezTo>
                <a:cubicBezTo>
                  <a:pt x="844" y="782"/>
                  <a:pt x="846" y="778"/>
                  <a:pt x="849" y="774"/>
                </a:cubicBezTo>
                <a:close/>
                <a:moveTo>
                  <a:pt x="692" y="803"/>
                </a:moveTo>
                <a:cubicBezTo>
                  <a:pt x="665" y="875"/>
                  <a:pt x="665" y="875"/>
                  <a:pt x="665" y="875"/>
                </a:cubicBezTo>
                <a:cubicBezTo>
                  <a:pt x="668" y="877"/>
                  <a:pt x="671" y="879"/>
                  <a:pt x="673" y="883"/>
                </a:cubicBezTo>
                <a:cubicBezTo>
                  <a:pt x="846" y="796"/>
                  <a:pt x="846" y="796"/>
                  <a:pt x="846" y="796"/>
                </a:cubicBezTo>
                <a:cubicBezTo>
                  <a:pt x="845" y="794"/>
                  <a:pt x="845" y="793"/>
                  <a:pt x="844" y="791"/>
                </a:cubicBezTo>
                <a:cubicBezTo>
                  <a:pt x="692" y="803"/>
                  <a:pt x="692" y="803"/>
                  <a:pt x="692" y="803"/>
                </a:cubicBezTo>
                <a:close/>
                <a:moveTo>
                  <a:pt x="649" y="873"/>
                </a:moveTo>
                <a:cubicBezTo>
                  <a:pt x="638" y="807"/>
                  <a:pt x="638" y="807"/>
                  <a:pt x="638" y="807"/>
                </a:cubicBezTo>
                <a:cubicBezTo>
                  <a:pt x="547" y="814"/>
                  <a:pt x="547" y="814"/>
                  <a:pt x="547" y="814"/>
                </a:cubicBezTo>
                <a:cubicBezTo>
                  <a:pt x="517" y="854"/>
                  <a:pt x="517" y="854"/>
                  <a:pt x="517" y="854"/>
                </a:cubicBezTo>
                <a:cubicBezTo>
                  <a:pt x="522" y="858"/>
                  <a:pt x="524" y="864"/>
                  <a:pt x="524" y="871"/>
                </a:cubicBezTo>
                <a:cubicBezTo>
                  <a:pt x="524" y="871"/>
                  <a:pt x="524" y="872"/>
                  <a:pt x="524" y="872"/>
                </a:cubicBezTo>
                <a:cubicBezTo>
                  <a:pt x="633" y="889"/>
                  <a:pt x="633" y="889"/>
                  <a:pt x="633" y="889"/>
                </a:cubicBezTo>
                <a:cubicBezTo>
                  <a:pt x="635" y="881"/>
                  <a:pt x="641" y="875"/>
                  <a:pt x="649" y="873"/>
                </a:cubicBezTo>
                <a:close/>
                <a:moveTo>
                  <a:pt x="637" y="803"/>
                </a:moveTo>
                <a:cubicBezTo>
                  <a:pt x="625" y="731"/>
                  <a:pt x="625" y="731"/>
                  <a:pt x="625" y="731"/>
                </a:cubicBezTo>
                <a:cubicBezTo>
                  <a:pt x="624" y="731"/>
                  <a:pt x="624" y="731"/>
                  <a:pt x="623" y="731"/>
                </a:cubicBezTo>
                <a:cubicBezTo>
                  <a:pt x="619" y="731"/>
                  <a:pt x="615" y="730"/>
                  <a:pt x="612" y="728"/>
                </a:cubicBezTo>
                <a:cubicBezTo>
                  <a:pt x="551" y="809"/>
                  <a:pt x="551" y="809"/>
                  <a:pt x="551" y="809"/>
                </a:cubicBezTo>
                <a:cubicBezTo>
                  <a:pt x="637" y="803"/>
                  <a:pt x="637" y="803"/>
                  <a:pt x="637" y="803"/>
                </a:cubicBezTo>
                <a:close/>
                <a:moveTo>
                  <a:pt x="500" y="736"/>
                </a:moveTo>
                <a:cubicBezTo>
                  <a:pt x="502" y="813"/>
                  <a:pt x="502" y="813"/>
                  <a:pt x="502" y="813"/>
                </a:cubicBezTo>
                <a:cubicBezTo>
                  <a:pt x="545" y="810"/>
                  <a:pt x="545" y="810"/>
                  <a:pt x="545" y="810"/>
                </a:cubicBezTo>
                <a:cubicBezTo>
                  <a:pt x="608" y="725"/>
                  <a:pt x="608" y="725"/>
                  <a:pt x="608" y="725"/>
                </a:cubicBezTo>
                <a:cubicBezTo>
                  <a:pt x="604" y="722"/>
                  <a:pt x="602" y="717"/>
                  <a:pt x="601" y="712"/>
                </a:cubicBezTo>
                <a:cubicBezTo>
                  <a:pt x="520" y="715"/>
                  <a:pt x="520" y="715"/>
                  <a:pt x="520" y="715"/>
                </a:cubicBezTo>
                <a:cubicBezTo>
                  <a:pt x="519" y="726"/>
                  <a:pt x="511" y="735"/>
                  <a:pt x="500" y="736"/>
                </a:cubicBezTo>
                <a:close/>
                <a:moveTo>
                  <a:pt x="503" y="817"/>
                </a:moveTo>
                <a:cubicBezTo>
                  <a:pt x="503" y="848"/>
                  <a:pt x="503" y="848"/>
                  <a:pt x="503" y="848"/>
                </a:cubicBezTo>
                <a:cubicBezTo>
                  <a:pt x="507" y="849"/>
                  <a:pt x="511" y="850"/>
                  <a:pt x="514" y="852"/>
                </a:cubicBezTo>
                <a:cubicBezTo>
                  <a:pt x="541" y="814"/>
                  <a:pt x="541" y="814"/>
                  <a:pt x="541" y="814"/>
                </a:cubicBezTo>
                <a:cubicBezTo>
                  <a:pt x="503" y="817"/>
                  <a:pt x="503" y="817"/>
                  <a:pt x="503" y="817"/>
                </a:cubicBezTo>
                <a:close/>
                <a:moveTo>
                  <a:pt x="499" y="849"/>
                </a:moveTo>
                <a:cubicBezTo>
                  <a:pt x="498" y="818"/>
                  <a:pt x="498" y="818"/>
                  <a:pt x="498" y="818"/>
                </a:cubicBezTo>
                <a:cubicBezTo>
                  <a:pt x="466" y="820"/>
                  <a:pt x="466" y="820"/>
                  <a:pt x="466" y="820"/>
                </a:cubicBezTo>
                <a:cubicBezTo>
                  <a:pt x="490" y="852"/>
                  <a:pt x="490" y="852"/>
                  <a:pt x="490" y="852"/>
                </a:cubicBezTo>
                <a:cubicBezTo>
                  <a:pt x="493" y="850"/>
                  <a:pt x="496" y="849"/>
                  <a:pt x="499" y="849"/>
                </a:cubicBezTo>
                <a:close/>
                <a:moveTo>
                  <a:pt x="498" y="813"/>
                </a:moveTo>
                <a:cubicBezTo>
                  <a:pt x="496" y="736"/>
                  <a:pt x="496" y="736"/>
                  <a:pt x="496" y="736"/>
                </a:cubicBezTo>
                <a:cubicBezTo>
                  <a:pt x="489" y="736"/>
                  <a:pt x="484" y="733"/>
                  <a:pt x="480" y="728"/>
                </a:cubicBezTo>
                <a:cubicBezTo>
                  <a:pt x="425" y="767"/>
                  <a:pt x="425" y="767"/>
                  <a:pt x="425" y="767"/>
                </a:cubicBezTo>
                <a:cubicBezTo>
                  <a:pt x="463" y="816"/>
                  <a:pt x="463" y="816"/>
                  <a:pt x="463" y="816"/>
                </a:cubicBezTo>
                <a:cubicBezTo>
                  <a:pt x="498" y="813"/>
                  <a:pt x="498" y="813"/>
                  <a:pt x="498" y="813"/>
                </a:cubicBezTo>
                <a:close/>
                <a:moveTo>
                  <a:pt x="476" y="706"/>
                </a:moveTo>
                <a:cubicBezTo>
                  <a:pt x="328" y="630"/>
                  <a:pt x="328" y="630"/>
                  <a:pt x="328" y="630"/>
                </a:cubicBezTo>
                <a:cubicBezTo>
                  <a:pt x="327" y="632"/>
                  <a:pt x="326" y="633"/>
                  <a:pt x="324" y="635"/>
                </a:cubicBezTo>
                <a:cubicBezTo>
                  <a:pt x="422" y="763"/>
                  <a:pt x="422" y="763"/>
                  <a:pt x="422" y="763"/>
                </a:cubicBezTo>
                <a:cubicBezTo>
                  <a:pt x="477" y="725"/>
                  <a:pt x="477" y="725"/>
                  <a:pt x="477" y="725"/>
                </a:cubicBezTo>
                <a:cubicBezTo>
                  <a:pt x="476" y="721"/>
                  <a:pt x="475" y="718"/>
                  <a:pt x="475" y="714"/>
                </a:cubicBezTo>
                <a:cubicBezTo>
                  <a:pt x="475" y="711"/>
                  <a:pt x="475" y="708"/>
                  <a:pt x="476" y="706"/>
                </a:cubicBezTo>
                <a:close/>
                <a:moveTo>
                  <a:pt x="782" y="948"/>
                </a:moveTo>
                <a:cubicBezTo>
                  <a:pt x="854" y="806"/>
                  <a:pt x="854" y="806"/>
                  <a:pt x="854" y="806"/>
                </a:cubicBezTo>
                <a:cubicBezTo>
                  <a:pt x="852" y="805"/>
                  <a:pt x="849" y="802"/>
                  <a:pt x="848" y="800"/>
                </a:cubicBezTo>
                <a:cubicBezTo>
                  <a:pt x="675" y="887"/>
                  <a:pt x="675" y="887"/>
                  <a:pt x="675" y="887"/>
                </a:cubicBezTo>
                <a:cubicBezTo>
                  <a:pt x="676" y="889"/>
                  <a:pt x="677" y="892"/>
                  <a:pt x="677" y="895"/>
                </a:cubicBezTo>
                <a:cubicBezTo>
                  <a:pt x="677" y="898"/>
                  <a:pt x="676" y="902"/>
                  <a:pt x="675" y="905"/>
                </a:cubicBezTo>
                <a:cubicBezTo>
                  <a:pt x="756" y="955"/>
                  <a:pt x="756" y="955"/>
                  <a:pt x="756" y="955"/>
                </a:cubicBezTo>
                <a:cubicBezTo>
                  <a:pt x="760" y="950"/>
                  <a:pt x="766" y="946"/>
                  <a:pt x="774" y="946"/>
                </a:cubicBezTo>
                <a:cubicBezTo>
                  <a:pt x="777" y="946"/>
                  <a:pt x="779" y="947"/>
                  <a:pt x="782" y="948"/>
                </a:cubicBezTo>
                <a:close/>
                <a:moveTo>
                  <a:pt x="461" y="821"/>
                </a:moveTo>
                <a:cubicBezTo>
                  <a:pt x="355" y="829"/>
                  <a:pt x="355" y="829"/>
                  <a:pt x="355" y="829"/>
                </a:cubicBezTo>
                <a:cubicBezTo>
                  <a:pt x="355" y="830"/>
                  <a:pt x="355" y="830"/>
                  <a:pt x="355" y="831"/>
                </a:cubicBezTo>
                <a:cubicBezTo>
                  <a:pt x="481" y="863"/>
                  <a:pt x="481" y="863"/>
                  <a:pt x="481" y="863"/>
                </a:cubicBezTo>
                <a:cubicBezTo>
                  <a:pt x="482" y="860"/>
                  <a:pt x="484" y="857"/>
                  <a:pt x="487" y="855"/>
                </a:cubicBezTo>
                <a:cubicBezTo>
                  <a:pt x="461" y="821"/>
                  <a:pt x="461" y="821"/>
                  <a:pt x="461" y="821"/>
                </a:cubicBezTo>
                <a:close/>
                <a:moveTo>
                  <a:pt x="350" y="813"/>
                </a:moveTo>
                <a:cubicBezTo>
                  <a:pt x="419" y="766"/>
                  <a:pt x="419" y="766"/>
                  <a:pt x="419" y="766"/>
                </a:cubicBezTo>
                <a:cubicBezTo>
                  <a:pt x="321" y="637"/>
                  <a:pt x="321" y="637"/>
                  <a:pt x="321" y="637"/>
                </a:cubicBezTo>
                <a:cubicBezTo>
                  <a:pt x="318" y="639"/>
                  <a:pt x="316" y="640"/>
                  <a:pt x="314" y="640"/>
                </a:cubicBezTo>
                <a:cubicBezTo>
                  <a:pt x="332" y="806"/>
                  <a:pt x="332" y="806"/>
                  <a:pt x="332" y="806"/>
                </a:cubicBezTo>
                <a:cubicBezTo>
                  <a:pt x="333" y="806"/>
                  <a:pt x="333" y="806"/>
                  <a:pt x="333" y="806"/>
                </a:cubicBezTo>
                <a:cubicBezTo>
                  <a:pt x="339" y="806"/>
                  <a:pt x="346" y="809"/>
                  <a:pt x="350" y="813"/>
                </a:cubicBezTo>
                <a:close/>
                <a:moveTo>
                  <a:pt x="421" y="769"/>
                </a:moveTo>
                <a:cubicBezTo>
                  <a:pt x="352" y="817"/>
                  <a:pt x="352" y="817"/>
                  <a:pt x="352" y="817"/>
                </a:cubicBezTo>
                <a:cubicBezTo>
                  <a:pt x="354" y="819"/>
                  <a:pt x="354" y="822"/>
                  <a:pt x="355" y="824"/>
                </a:cubicBezTo>
                <a:cubicBezTo>
                  <a:pt x="457" y="816"/>
                  <a:pt x="457" y="816"/>
                  <a:pt x="457" y="816"/>
                </a:cubicBezTo>
                <a:cubicBezTo>
                  <a:pt x="421" y="769"/>
                  <a:pt x="421" y="769"/>
                  <a:pt x="421" y="769"/>
                </a:cubicBezTo>
                <a:close/>
                <a:moveTo>
                  <a:pt x="328" y="806"/>
                </a:moveTo>
                <a:cubicBezTo>
                  <a:pt x="309" y="641"/>
                  <a:pt x="309" y="641"/>
                  <a:pt x="309" y="641"/>
                </a:cubicBezTo>
                <a:cubicBezTo>
                  <a:pt x="309" y="641"/>
                  <a:pt x="309" y="641"/>
                  <a:pt x="309" y="641"/>
                </a:cubicBezTo>
                <a:cubicBezTo>
                  <a:pt x="301" y="641"/>
                  <a:pt x="294" y="637"/>
                  <a:pt x="290" y="630"/>
                </a:cubicBezTo>
                <a:cubicBezTo>
                  <a:pt x="106" y="720"/>
                  <a:pt x="106" y="720"/>
                  <a:pt x="106" y="720"/>
                </a:cubicBezTo>
                <a:cubicBezTo>
                  <a:pt x="107" y="723"/>
                  <a:pt x="107" y="725"/>
                  <a:pt x="107" y="728"/>
                </a:cubicBezTo>
                <a:cubicBezTo>
                  <a:pt x="107" y="730"/>
                  <a:pt x="107" y="732"/>
                  <a:pt x="106" y="734"/>
                </a:cubicBezTo>
                <a:cubicBezTo>
                  <a:pt x="313" y="818"/>
                  <a:pt x="313" y="818"/>
                  <a:pt x="313" y="818"/>
                </a:cubicBezTo>
                <a:cubicBezTo>
                  <a:pt x="316" y="812"/>
                  <a:pt x="321" y="807"/>
                  <a:pt x="328" y="806"/>
                </a:cubicBezTo>
                <a:close/>
                <a:moveTo>
                  <a:pt x="311" y="822"/>
                </a:moveTo>
                <a:cubicBezTo>
                  <a:pt x="105" y="738"/>
                  <a:pt x="105" y="738"/>
                  <a:pt x="105" y="738"/>
                </a:cubicBezTo>
                <a:cubicBezTo>
                  <a:pt x="103" y="742"/>
                  <a:pt x="100" y="745"/>
                  <a:pt x="96" y="747"/>
                </a:cubicBezTo>
                <a:cubicBezTo>
                  <a:pt x="216" y="1002"/>
                  <a:pt x="216" y="1002"/>
                  <a:pt x="216" y="1002"/>
                </a:cubicBezTo>
                <a:cubicBezTo>
                  <a:pt x="218" y="1001"/>
                  <a:pt x="220" y="1001"/>
                  <a:pt x="223" y="1001"/>
                </a:cubicBezTo>
                <a:cubicBezTo>
                  <a:pt x="226" y="1001"/>
                  <a:pt x="229" y="1002"/>
                  <a:pt x="232" y="1003"/>
                </a:cubicBezTo>
                <a:cubicBezTo>
                  <a:pt x="320" y="847"/>
                  <a:pt x="320" y="847"/>
                  <a:pt x="320" y="847"/>
                </a:cubicBezTo>
                <a:cubicBezTo>
                  <a:pt x="314" y="842"/>
                  <a:pt x="310" y="836"/>
                  <a:pt x="310" y="828"/>
                </a:cubicBezTo>
                <a:cubicBezTo>
                  <a:pt x="310" y="826"/>
                  <a:pt x="310" y="824"/>
                  <a:pt x="311" y="822"/>
                </a:cubicBezTo>
                <a:close/>
                <a:moveTo>
                  <a:pt x="632" y="894"/>
                </a:moveTo>
                <a:cubicBezTo>
                  <a:pt x="524" y="877"/>
                  <a:pt x="524" y="877"/>
                  <a:pt x="524" y="877"/>
                </a:cubicBezTo>
                <a:cubicBezTo>
                  <a:pt x="523" y="881"/>
                  <a:pt x="521" y="884"/>
                  <a:pt x="518" y="887"/>
                </a:cubicBezTo>
                <a:cubicBezTo>
                  <a:pt x="647" y="1043"/>
                  <a:pt x="647" y="1043"/>
                  <a:pt x="647" y="1043"/>
                </a:cubicBezTo>
                <a:cubicBezTo>
                  <a:pt x="650" y="1041"/>
                  <a:pt x="653" y="1040"/>
                  <a:pt x="656" y="1039"/>
                </a:cubicBezTo>
                <a:cubicBezTo>
                  <a:pt x="653" y="917"/>
                  <a:pt x="653" y="917"/>
                  <a:pt x="653" y="917"/>
                </a:cubicBezTo>
                <a:cubicBezTo>
                  <a:pt x="641" y="916"/>
                  <a:pt x="632" y="907"/>
                  <a:pt x="632" y="895"/>
                </a:cubicBezTo>
                <a:cubicBezTo>
                  <a:pt x="632" y="894"/>
                  <a:pt x="632" y="894"/>
                  <a:pt x="632" y="894"/>
                </a:cubicBezTo>
                <a:close/>
                <a:moveTo>
                  <a:pt x="753" y="959"/>
                </a:moveTo>
                <a:cubicBezTo>
                  <a:pt x="672" y="909"/>
                  <a:pt x="672" y="909"/>
                  <a:pt x="672" y="909"/>
                </a:cubicBezTo>
                <a:cubicBezTo>
                  <a:pt x="669" y="913"/>
                  <a:pt x="663" y="916"/>
                  <a:pt x="657" y="917"/>
                </a:cubicBezTo>
                <a:cubicBezTo>
                  <a:pt x="661" y="1039"/>
                  <a:pt x="661" y="1039"/>
                  <a:pt x="661" y="1039"/>
                </a:cubicBezTo>
                <a:cubicBezTo>
                  <a:pt x="666" y="1040"/>
                  <a:pt x="671" y="1042"/>
                  <a:pt x="675" y="1046"/>
                </a:cubicBezTo>
                <a:cubicBezTo>
                  <a:pt x="755" y="981"/>
                  <a:pt x="755" y="981"/>
                  <a:pt x="755" y="981"/>
                </a:cubicBezTo>
                <a:cubicBezTo>
                  <a:pt x="752" y="978"/>
                  <a:pt x="751" y="973"/>
                  <a:pt x="751" y="969"/>
                </a:cubicBezTo>
                <a:cubicBezTo>
                  <a:pt x="751" y="965"/>
                  <a:pt x="752" y="962"/>
                  <a:pt x="753" y="959"/>
                </a:cubicBezTo>
                <a:close/>
                <a:moveTo>
                  <a:pt x="750" y="1142"/>
                </a:moveTo>
                <a:cubicBezTo>
                  <a:pt x="769" y="991"/>
                  <a:pt x="769" y="991"/>
                  <a:pt x="769" y="991"/>
                </a:cubicBezTo>
                <a:cubicBezTo>
                  <a:pt x="764" y="990"/>
                  <a:pt x="761" y="988"/>
                  <a:pt x="758" y="985"/>
                </a:cubicBezTo>
                <a:cubicBezTo>
                  <a:pt x="678" y="1049"/>
                  <a:pt x="678" y="1049"/>
                  <a:pt x="678" y="1049"/>
                </a:cubicBezTo>
                <a:cubicBezTo>
                  <a:pt x="680" y="1053"/>
                  <a:pt x="682" y="1057"/>
                  <a:pt x="682" y="1062"/>
                </a:cubicBezTo>
                <a:cubicBezTo>
                  <a:pt x="682" y="1068"/>
                  <a:pt x="679" y="1073"/>
                  <a:pt x="676" y="1077"/>
                </a:cubicBezTo>
                <a:cubicBezTo>
                  <a:pt x="737" y="1146"/>
                  <a:pt x="737" y="1146"/>
                  <a:pt x="737" y="1146"/>
                </a:cubicBezTo>
                <a:cubicBezTo>
                  <a:pt x="740" y="1143"/>
                  <a:pt x="745" y="1142"/>
                  <a:pt x="750" y="1142"/>
                </a:cubicBezTo>
                <a:cubicBezTo>
                  <a:pt x="750" y="1142"/>
                  <a:pt x="750" y="1142"/>
                  <a:pt x="750" y="1142"/>
                </a:cubicBezTo>
                <a:close/>
                <a:moveTo>
                  <a:pt x="420" y="1042"/>
                </a:moveTo>
                <a:cubicBezTo>
                  <a:pt x="500" y="1048"/>
                  <a:pt x="500" y="1048"/>
                  <a:pt x="500" y="1048"/>
                </a:cubicBezTo>
                <a:cubicBezTo>
                  <a:pt x="500" y="893"/>
                  <a:pt x="500" y="893"/>
                  <a:pt x="500" y="893"/>
                </a:cubicBezTo>
                <a:cubicBezTo>
                  <a:pt x="497" y="893"/>
                  <a:pt x="494" y="892"/>
                  <a:pt x="492" y="891"/>
                </a:cubicBezTo>
                <a:cubicBezTo>
                  <a:pt x="411" y="1025"/>
                  <a:pt x="411" y="1025"/>
                  <a:pt x="411" y="1025"/>
                </a:cubicBezTo>
                <a:cubicBezTo>
                  <a:pt x="416" y="1029"/>
                  <a:pt x="419" y="1035"/>
                  <a:pt x="420" y="1042"/>
                </a:cubicBezTo>
                <a:close/>
                <a:moveTo>
                  <a:pt x="504" y="893"/>
                </a:moveTo>
                <a:cubicBezTo>
                  <a:pt x="504" y="1048"/>
                  <a:pt x="504" y="1048"/>
                  <a:pt x="504" y="1048"/>
                </a:cubicBezTo>
                <a:cubicBezTo>
                  <a:pt x="637" y="1058"/>
                  <a:pt x="637" y="1058"/>
                  <a:pt x="637" y="1058"/>
                </a:cubicBezTo>
                <a:cubicBezTo>
                  <a:pt x="638" y="1053"/>
                  <a:pt x="640" y="1049"/>
                  <a:pt x="643" y="1046"/>
                </a:cubicBezTo>
                <a:cubicBezTo>
                  <a:pt x="514" y="890"/>
                  <a:pt x="514" y="890"/>
                  <a:pt x="514" y="890"/>
                </a:cubicBezTo>
                <a:cubicBezTo>
                  <a:pt x="511" y="892"/>
                  <a:pt x="508" y="893"/>
                  <a:pt x="504" y="893"/>
                </a:cubicBezTo>
                <a:close/>
                <a:moveTo>
                  <a:pt x="643" y="1077"/>
                </a:moveTo>
                <a:cubicBezTo>
                  <a:pt x="521" y="1169"/>
                  <a:pt x="521" y="1169"/>
                  <a:pt x="521" y="1169"/>
                </a:cubicBezTo>
                <a:cubicBezTo>
                  <a:pt x="523" y="1172"/>
                  <a:pt x="524" y="1175"/>
                  <a:pt x="524" y="1179"/>
                </a:cubicBezTo>
                <a:cubicBezTo>
                  <a:pt x="620" y="1179"/>
                  <a:pt x="620" y="1179"/>
                  <a:pt x="620" y="1179"/>
                </a:cubicBezTo>
                <a:cubicBezTo>
                  <a:pt x="621" y="1167"/>
                  <a:pt x="631" y="1158"/>
                  <a:pt x="643" y="1158"/>
                </a:cubicBezTo>
                <a:cubicBezTo>
                  <a:pt x="643" y="1158"/>
                  <a:pt x="643" y="1158"/>
                  <a:pt x="643" y="1158"/>
                </a:cubicBezTo>
                <a:cubicBezTo>
                  <a:pt x="654" y="1084"/>
                  <a:pt x="654" y="1084"/>
                  <a:pt x="654" y="1084"/>
                </a:cubicBezTo>
                <a:cubicBezTo>
                  <a:pt x="650" y="1082"/>
                  <a:pt x="646" y="1080"/>
                  <a:pt x="643" y="1077"/>
                </a:cubicBezTo>
                <a:close/>
                <a:moveTo>
                  <a:pt x="500" y="1158"/>
                </a:moveTo>
                <a:cubicBezTo>
                  <a:pt x="500" y="1052"/>
                  <a:pt x="500" y="1052"/>
                  <a:pt x="500" y="1052"/>
                </a:cubicBezTo>
                <a:cubicBezTo>
                  <a:pt x="419" y="1046"/>
                  <a:pt x="419" y="1046"/>
                  <a:pt x="419" y="1046"/>
                </a:cubicBezTo>
                <a:cubicBezTo>
                  <a:pt x="418" y="1051"/>
                  <a:pt x="416" y="1056"/>
                  <a:pt x="412" y="1059"/>
                </a:cubicBezTo>
                <a:cubicBezTo>
                  <a:pt x="490" y="1162"/>
                  <a:pt x="490" y="1162"/>
                  <a:pt x="490" y="1162"/>
                </a:cubicBezTo>
                <a:cubicBezTo>
                  <a:pt x="493" y="1160"/>
                  <a:pt x="496" y="1159"/>
                  <a:pt x="500" y="1158"/>
                </a:cubicBezTo>
                <a:close/>
                <a:moveTo>
                  <a:pt x="637" y="1062"/>
                </a:moveTo>
                <a:cubicBezTo>
                  <a:pt x="504" y="1053"/>
                  <a:pt x="504" y="1053"/>
                  <a:pt x="504" y="1053"/>
                </a:cubicBezTo>
                <a:cubicBezTo>
                  <a:pt x="504" y="1158"/>
                  <a:pt x="504" y="1158"/>
                  <a:pt x="504" y="1158"/>
                </a:cubicBezTo>
                <a:cubicBezTo>
                  <a:pt x="510" y="1159"/>
                  <a:pt x="515" y="1162"/>
                  <a:pt x="518" y="1166"/>
                </a:cubicBezTo>
                <a:cubicBezTo>
                  <a:pt x="640" y="1073"/>
                  <a:pt x="640" y="1073"/>
                  <a:pt x="640" y="1073"/>
                </a:cubicBezTo>
                <a:cubicBezTo>
                  <a:pt x="638" y="1070"/>
                  <a:pt x="637" y="1066"/>
                  <a:pt x="637" y="1062"/>
                </a:cubicBezTo>
                <a:close/>
                <a:moveTo>
                  <a:pt x="242" y="1011"/>
                </a:moveTo>
                <a:cubicBezTo>
                  <a:pt x="365" y="943"/>
                  <a:pt x="365" y="943"/>
                  <a:pt x="365" y="943"/>
                </a:cubicBezTo>
                <a:cubicBezTo>
                  <a:pt x="337" y="850"/>
                  <a:pt x="337" y="850"/>
                  <a:pt x="337" y="850"/>
                </a:cubicBezTo>
                <a:cubicBezTo>
                  <a:pt x="336" y="850"/>
                  <a:pt x="334" y="851"/>
                  <a:pt x="333" y="851"/>
                </a:cubicBezTo>
                <a:cubicBezTo>
                  <a:pt x="329" y="851"/>
                  <a:pt x="326" y="850"/>
                  <a:pt x="324" y="849"/>
                </a:cubicBezTo>
                <a:cubicBezTo>
                  <a:pt x="236" y="1005"/>
                  <a:pt x="236" y="1005"/>
                  <a:pt x="236" y="1005"/>
                </a:cubicBezTo>
                <a:cubicBezTo>
                  <a:pt x="238" y="1007"/>
                  <a:pt x="240" y="1009"/>
                  <a:pt x="242" y="1011"/>
                </a:cubicBezTo>
                <a:close/>
                <a:moveTo>
                  <a:pt x="369" y="941"/>
                </a:moveTo>
                <a:cubicBezTo>
                  <a:pt x="481" y="880"/>
                  <a:pt x="481" y="880"/>
                  <a:pt x="481" y="880"/>
                </a:cubicBezTo>
                <a:cubicBezTo>
                  <a:pt x="480" y="877"/>
                  <a:pt x="479" y="874"/>
                  <a:pt x="479" y="871"/>
                </a:cubicBezTo>
                <a:cubicBezTo>
                  <a:pt x="479" y="870"/>
                  <a:pt x="479" y="869"/>
                  <a:pt x="480" y="868"/>
                </a:cubicBezTo>
                <a:cubicBezTo>
                  <a:pt x="354" y="836"/>
                  <a:pt x="354" y="836"/>
                  <a:pt x="354" y="836"/>
                </a:cubicBezTo>
                <a:cubicBezTo>
                  <a:pt x="352" y="842"/>
                  <a:pt x="347" y="846"/>
                  <a:pt x="341" y="849"/>
                </a:cubicBezTo>
                <a:cubicBezTo>
                  <a:pt x="369" y="941"/>
                  <a:pt x="369" y="941"/>
                  <a:pt x="369" y="941"/>
                </a:cubicBezTo>
                <a:close/>
                <a:moveTo>
                  <a:pt x="658" y="1084"/>
                </a:moveTo>
                <a:cubicBezTo>
                  <a:pt x="648" y="1159"/>
                  <a:pt x="648" y="1159"/>
                  <a:pt x="648" y="1159"/>
                </a:cubicBezTo>
                <a:cubicBezTo>
                  <a:pt x="656" y="1161"/>
                  <a:pt x="662" y="1167"/>
                  <a:pt x="664" y="1175"/>
                </a:cubicBezTo>
                <a:cubicBezTo>
                  <a:pt x="727" y="1165"/>
                  <a:pt x="727" y="1165"/>
                  <a:pt x="727" y="1165"/>
                </a:cubicBezTo>
                <a:cubicBezTo>
                  <a:pt x="727" y="1165"/>
                  <a:pt x="727" y="1165"/>
                  <a:pt x="727" y="1164"/>
                </a:cubicBezTo>
                <a:cubicBezTo>
                  <a:pt x="727" y="1158"/>
                  <a:pt x="730" y="1153"/>
                  <a:pt x="733" y="1149"/>
                </a:cubicBezTo>
                <a:cubicBezTo>
                  <a:pt x="672" y="1080"/>
                  <a:pt x="672" y="1080"/>
                  <a:pt x="672" y="1080"/>
                </a:cubicBezTo>
                <a:cubicBezTo>
                  <a:pt x="669" y="1083"/>
                  <a:pt x="664" y="1084"/>
                  <a:pt x="659" y="1084"/>
                </a:cubicBezTo>
                <a:cubicBezTo>
                  <a:pt x="658" y="1084"/>
                  <a:pt x="658" y="1084"/>
                  <a:pt x="658" y="1084"/>
                </a:cubicBezTo>
                <a:close/>
                <a:moveTo>
                  <a:pt x="483" y="884"/>
                </a:moveTo>
                <a:cubicBezTo>
                  <a:pt x="370" y="946"/>
                  <a:pt x="370" y="946"/>
                  <a:pt x="370" y="946"/>
                </a:cubicBezTo>
                <a:cubicBezTo>
                  <a:pt x="393" y="1020"/>
                  <a:pt x="393" y="1020"/>
                  <a:pt x="393" y="1020"/>
                </a:cubicBezTo>
                <a:cubicBezTo>
                  <a:pt x="394" y="1020"/>
                  <a:pt x="396" y="1020"/>
                  <a:pt x="397" y="1020"/>
                </a:cubicBezTo>
                <a:cubicBezTo>
                  <a:pt x="401" y="1020"/>
                  <a:pt x="404" y="1021"/>
                  <a:pt x="407" y="1022"/>
                </a:cubicBezTo>
                <a:cubicBezTo>
                  <a:pt x="488" y="889"/>
                  <a:pt x="488" y="889"/>
                  <a:pt x="488" y="889"/>
                </a:cubicBezTo>
                <a:cubicBezTo>
                  <a:pt x="486" y="887"/>
                  <a:pt x="485" y="886"/>
                  <a:pt x="483" y="884"/>
                </a:cubicBezTo>
                <a:close/>
                <a:moveTo>
                  <a:pt x="366" y="948"/>
                </a:moveTo>
                <a:cubicBezTo>
                  <a:pt x="244" y="1015"/>
                  <a:pt x="244" y="1015"/>
                  <a:pt x="244" y="1015"/>
                </a:cubicBezTo>
                <a:cubicBezTo>
                  <a:pt x="245" y="1017"/>
                  <a:pt x="246" y="1020"/>
                  <a:pt x="246" y="1024"/>
                </a:cubicBezTo>
                <a:cubicBezTo>
                  <a:pt x="246" y="1024"/>
                  <a:pt x="246" y="1024"/>
                  <a:pt x="246" y="1024"/>
                </a:cubicBezTo>
                <a:cubicBezTo>
                  <a:pt x="375" y="1038"/>
                  <a:pt x="375" y="1038"/>
                  <a:pt x="375" y="1038"/>
                </a:cubicBezTo>
                <a:cubicBezTo>
                  <a:pt x="377" y="1031"/>
                  <a:pt x="382" y="1025"/>
                  <a:pt x="388" y="1022"/>
                </a:cubicBezTo>
                <a:cubicBezTo>
                  <a:pt x="366" y="948"/>
                  <a:pt x="366" y="948"/>
                  <a:pt x="366" y="948"/>
                </a:cubicBezTo>
                <a:close/>
                <a:moveTo>
                  <a:pt x="374" y="1042"/>
                </a:moveTo>
                <a:cubicBezTo>
                  <a:pt x="245" y="1028"/>
                  <a:pt x="245" y="1028"/>
                  <a:pt x="245" y="1028"/>
                </a:cubicBezTo>
                <a:cubicBezTo>
                  <a:pt x="243" y="1036"/>
                  <a:pt x="237" y="1043"/>
                  <a:pt x="229" y="1045"/>
                </a:cubicBezTo>
                <a:cubicBezTo>
                  <a:pt x="249" y="1152"/>
                  <a:pt x="249" y="1152"/>
                  <a:pt x="249" y="1152"/>
                </a:cubicBezTo>
                <a:cubicBezTo>
                  <a:pt x="250" y="1152"/>
                  <a:pt x="250" y="1152"/>
                  <a:pt x="251" y="1152"/>
                </a:cubicBezTo>
                <a:cubicBezTo>
                  <a:pt x="257" y="1152"/>
                  <a:pt x="262" y="1155"/>
                  <a:pt x="266" y="1158"/>
                </a:cubicBezTo>
                <a:cubicBezTo>
                  <a:pt x="379" y="1056"/>
                  <a:pt x="379" y="1056"/>
                  <a:pt x="379" y="1056"/>
                </a:cubicBezTo>
                <a:cubicBezTo>
                  <a:pt x="376" y="1052"/>
                  <a:pt x="374" y="1048"/>
                  <a:pt x="374" y="1043"/>
                </a:cubicBezTo>
                <a:cubicBezTo>
                  <a:pt x="374" y="1042"/>
                  <a:pt x="374" y="1042"/>
                  <a:pt x="374" y="1042"/>
                </a:cubicBezTo>
                <a:close/>
                <a:moveTo>
                  <a:pt x="382" y="1059"/>
                </a:moveTo>
                <a:cubicBezTo>
                  <a:pt x="269" y="1162"/>
                  <a:pt x="269" y="1162"/>
                  <a:pt x="269" y="1162"/>
                </a:cubicBezTo>
                <a:cubicBezTo>
                  <a:pt x="272" y="1165"/>
                  <a:pt x="274" y="1170"/>
                  <a:pt x="274" y="1175"/>
                </a:cubicBezTo>
                <a:cubicBezTo>
                  <a:pt x="274" y="1181"/>
                  <a:pt x="271" y="1187"/>
                  <a:pt x="267" y="1191"/>
                </a:cubicBezTo>
                <a:cubicBezTo>
                  <a:pt x="301" y="1231"/>
                  <a:pt x="301" y="1231"/>
                  <a:pt x="301" y="1231"/>
                </a:cubicBezTo>
                <a:cubicBezTo>
                  <a:pt x="305" y="1229"/>
                  <a:pt x="309" y="1227"/>
                  <a:pt x="314" y="1227"/>
                </a:cubicBezTo>
                <a:cubicBezTo>
                  <a:pt x="316" y="1227"/>
                  <a:pt x="318" y="1228"/>
                  <a:pt x="320" y="1228"/>
                </a:cubicBezTo>
                <a:cubicBezTo>
                  <a:pt x="387" y="1063"/>
                  <a:pt x="387" y="1063"/>
                  <a:pt x="387" y="1063"/>
                </a:cubicBezTo>
                <a:cubicBezTo>
                  <a:pt x="385" y="1062"/>
                  <a:pt x="383" y="1061"/>
                  <a:pt x="382" y="1059"/>
                </a:cubicBezTo>
                <a:close/>
                <a:moveTo>
                  <a:pt x="487" y="1164"/>
                </a:moveTo>
                <a:cubicBezTo>
                  <a:pt x="409" y="1062"/>
                  <a:pt x="409" y="1062"/>
                  <a:pt x="409" y="1062"/>
                </a:cubicBezTo>
                <a:cubicBezTo>
                  <a:pt x="405" y="1064"/>
                  <a:pt x="401" y="1065"/>
                  <a:pt x="397" y="1065"/>
                </a:cubicBezTo>
                <a:cubicBezTo>
                  <a:pt x="395" y="1065"/>
                  <a:pt x="393" y="1065"/>
                  <a:pt x="391" y="1064"/>
                </a:cubicBezTo>
                <a:cubicBezTo>
                  <a:pt x="325" y="1230"/>
                  <a:pt x="325" y="1230"/>
                  <a:pt x="325" y="1230"/>
                </a:cubicBezTo>
                <a:cubicBezTo>
                  <a:pt x="329" y="1232"/>
                  <a:pt x="332" y="1236"/>
                  <a:pt x="334" y="1240"/>
                </a:cubicBezTo>
                <a:cubicBezTo>
                  <a:pt x="480" y="1186"/>
                  <a:pt x="480" y="1186"/>
                  <a:pt x="480" y="1186"/>
                </a:cubicBezTo>
                <a:cubicBezTo>
                  <a:pt x="480" y="1185"/>
                  <a:pt x="479" y="1183"/>
                  <a:pt x="479" y="1181"/>
                </a:cubicBezTo>
                <a:cubicBezTo>
                  <a:pt x="479" y="1174"/>
                  <a:pt x="482" y="1168"/>
                  <a:pt x="487" y="1164"/>
                </a:cubicBezTo>
                <a:close/>
                <a:moveTo>
                  <a:pt x="724" y="1461"/>
                </a:moveTo>
                <a:cubicBezTo>
                  <a:pt x="701" y="1567"/>
                  <a:pt x="605" y="1646"/>
                  <a:pt x="491" y="1646"/>
                </a:cubicBezTo>
                <a:cubicBezTo>
                  <a:pt x="403" y="1646"/>
                  <a:pt x="326" y="1599"/>
                  <a:pt x="284" y="1529"/>
                </a:cubicBezTo>
                <a:cubicBezTo>
                  <a:pt x="280" y="1522"/>
                  <a:pt x="280" y="1514"/>
                  <a:pt x="283" y="1506"/>
                </a:cubicBezTo>
                <a:cubicBezTo>
                  <a:pt x="287" y="1499"/>
                  <a:pt x="294" y="1494"/>
                  <a:pt x="302" y="1493"/>
                </a:cubicBezTo>
                <a:cubicBezTo>
                  <a:pt x="696" y="1432"/>
                  <a:pt x="696" y="1432"/>
                  <a:pt x="696" y="1432"/>
                </a:cubicBezTo>
                <a:cubicBezTo>
                  <a:pt x="704" y="1431"/>
                  <a:pt x="712" y="1433"/>
                  <a:pt x="718" y="1439"/>
                </a:cubicBezTo>
                <a:cubicBezTo>
                  <a:pt x="724" y="1445"/>
                  <a:pt x="726" y="1453"/>
                  <a:pt x="724" y="1461"/>
                </a:cubicBezTo>
                <a:close/>
                <a:moveTo>
                  <a:pt x="299" y="1426"/>
                </a:moveTo>
                <a:cubicBezTo>
                  <a:pt x="287" y="1428"/>
                  <a:pt x="278" y="1440"/>
                  <a:pt x="280" y="1452"/>
                </a:cubicBezTo>
                <a:cubicBezTo>
                  <a:pt x="280" y="1452"/>
                  <a:pt x="280" y="1452"/>
                  <a:pt x="280" y="1452"/>
                </a:cubicBezTo>
                <a:cubicBezTo>
                  <a:pt x="282" y="1464"/>
                  <a:pt x="294" y="1473"/>
                  <a:pt x="306" y="1471"/>
                </a:cubicBezTo>
                <a:cubicBezTo>
                  <a:pt x="706" y="1408"/>
                  <a:pt x="706" y="1408"/>
                  <a:pt x="706" y="1408"/>
                </a:cubicBezTo>
                <a:cubicBezTo>
                  <a:pt x="719" y="1406"/>
                  <a:pt x="727" y="1395"/>
                  <a:pt x="725" y="1382"/>
                </a:cubicBezTo>
                <a:cubicBezTo>
                  <a:pt x="725" y="1382"/>
                  <a:pt x="725" y="1382"/>
                  <a:pt x="725" y="1382"/>
                </a:cubicBezTo>
                <a:cubicBezTo>
                  <a:pt x="723" y="1370"/>
                  <a:pt x="712" y="1362"/>
                  <a:pt x="700" y="1364"/>
                </a:cubicBezTo>
                <a:cubicBezTo>
                  <a:pt x="299" y="1426"/>
                  <a:pt x="299" y="1426"/>
                  <a:pt x="299" y="1426"/>
                </a:cubicBezTo>
                <a:close/>
                <a:moveTo>
                  <a:pt x="299" y="1360"/>
                </a:moveTo>
                <a:cubicBezTo>
                  <a:pt x="700" y="1297"/>
                  <a:pt x="700" y="1297"/>
                  <a:pt x="700" y="1297"/>
                </a:cubicBezTo>
                <a:cubicBezTo>
                  <a:pt x="712" y="1295"/>
                  <a:pt x="723" y="1303"/>
                  <a:pt x="725" y="1316"/>
                </a:cubicBezTo>
                <a:cubicBezTo>
                  <a:pt x="725" y="1316"/>
                  <a:pt x="725" y="1316"/>
                  <a:pt x="725" y="1316"/>
                </a:cubicBezTo>
                <a:cubicBezTo>
                  <a:pt x="727" y="1328"/>
                  <a:pt x="719" y="1339"/>
                  <a:pt x="706" y="1341"/>
                </a:cubicBezTo>
                <a:cubicBezTo>
                  <a:pt x="306" y="1404"/>
                  <a:pt x="306" y="1404"/>
                  <a:pt x="306" y="1404"/>
                </a:cubicBezTo>
                <a:cubicBezTo>
                  <a:pt x="294" y="1406"/>
                  <a:pt x="282" y="1398"/>
                  <a:pt x="280" y="1385"/>
                </a:cubicBezTo>
                <a:cubicBezTo>
                  <a:pt x="280" y="1385"/>
                  <a:pt x="280" y="1385"/>
                  <a:pt x="280" y="1385"/>
                </a:cubicBezTo>
                <a:cubicBezTo>
                  <a:pt x="278" y="1373"/>
                  <a:pt x="287" y="1361"/>
                  <a:pt x="299" y="1360"/>
                </a:cubicBezTo>
                <a:close/>
                <a:moveTo>
                  <a:pt x="299" y="1293"/>
                </a:moveTo>
                <a:cubicBezTo>
                  <a:pt x="287" y="1295"/>
                  <a:pt x="278" y="1306"/>
                  <a:pt x="280" y="1319"/>
                </a:cubicBezTo>
                <a:cubicBezTo>
                  <a:pt x="280" y="1319"/>
                  <a:pt x="280" y="1319"/>
                  <a:pt x="280" y="1319"/>
                </a:cubicBezTo>
                <a:cubicBezTo>
                  <a:pt x="282" y="1331"/>
                  <a:pt x="294" y="1339"/>
                  <a:pt x="306" y="1337"/>
                </a:cubicBezTo>
                <a:cubicBezTo>
                  <a:pt x="706" y="1275"/>
                  <a:pt x="706" y="1275"/>
                  <a:pt x="706" y="1275"/>
                </a:cubicBezTo>
                <a:cubicBezTo>
                  <a:pt x="719" y="1273"/>
                  <a:pt x="727" y="1261"/>
                  <a:pt x="725" y="1249"/>
                </a:cubicBezTo>
                <a:cubicBezTo>
                  <a:pt x="725" y="1249"/>
                  <a:pt x="725" y="1249"/>
                  <a:pt x="725" y="1249"/>
                </a:cubicBezTo>
                <a:cubicBezTo>
                  <a:pt x="723" y="1237"/>
                  <a:pt x="712" y="1228"/>
                  <a:pt x="700" y="1230"/>
                </a:cubicBezTo>
                <a:lnTo>
                  <a:pt x="299" y="1293"/>
                </a:lnTo>
                <a:close/>
              </a:path>
            </a:pathLst>
          </a:custGeom>
          <a:solidFill>
            <a:srgbClr val="3C485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 sz="1800" dirty="0"/>
          </a:p>
        </p:txBody>
      </p:sp>
      <p:sp>
        <p:nvSpPr>
          <p:cNvPr id="4" name="原创设计师（吴贤） _3"/>
          <p:cNvSpPr txBox="1"/>
          <p:nvPr/>
        </p:nvSpPr>
        <p:spPr>
          <a:xfrm>
            <a:off x="4151784" y="5589240"/>
            <a:ext cx="3888432" cy="7078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/>
            <a:r>
              <a:rPr lang="zh-CN" altLang="en-US" sz="4000" b="1" dirty="0">
                <a:solidFill>
                  <a:srgbClr val="3C48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主要实现功能</a:t>
            </a:r>
          </a:p>
        </p:txBody>
      </p:sp>
      <p:sp>
        <p:nvSpPr>
          <p:cNvPr id="5" name="原创设计师（吴贤） _4"/>
          <p:cNvSpPr/>
          <p:nvPr/>
        </p:nvSpPr>
        <p:spPr>
          <a:xfrm>
            <a:off x="551384" y="1751404"/>
            <a:ext cx="526985" cy="489771"/>
          </a:xfrm>
          <a:prstGeom prst="rect">
            <a:avLst/>
          </a:prstGeom>
          <a:solidFill>
            <a:srgbClr val="3C485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原创设计师（吴贤） _5"/>
          <p:cNvSpPr/>
          <p:nvPr/>
        </p:nvSpPr>
        <p:spPr>
          <a:xfrm>
            <a:off x="551385" y="3867792"/>
            <a:ext cx="466272" cy="489771"/>
          </a:xfrm>
          <a:prstGeom prst="rect">
            <a:avLst/>
          </a:prstGeom>
          <a:solidFill>
            <a:srgbClr val="3C485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原创设计师（吴贤） _6"/>
          <p:cNvSpPr/>
          <p:nvPr/>
        </p:nvSpPr>
        <p:spPr>
          <a:xfrm>
            <a:off x="7699295" y="1754414"/>
            <a:ext cx="466272" cy="489771"/>
          </a:xfrm>
          <a:prstGeom prst="rect">
            <a:avLst/>
          </a:prstGeom>
          <a:solidFill>
            <a:srgbClr val="3C485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原创设计师（吴贤） _7"/>
          <p:cNvSpPr/>
          <p:nvPr/>
        </p:nvSpPr>
        <p:spPr>
          <a:xfrm>
            <a:off x="7699295" y="3867792"/>
            <a:ext cx="466272" cy="489771"/>
          </a:xfrm>
          <a:prstGeom prst="rect">
            <a:avLst/>
          </a:prstGeom>
          <a:solidFill>
            <a:srgbClr val="3C485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36"/>
          <p:cNvSpPr/>
          <p:nvPr/>
        </p:nvSpPr>
        <p:spPr>
          <a:xfrm>
            <a:off x="1152280" y="1788540"/>
            <a:ext cx="413446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基于语音识别和图像识别的信息录入、提取和保存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36"/>
          <p:cNvSpPr/>
          <p:nvPr/>
        </p:nvSpPr>
        <p:spPr>
          <a:xfrm>
            <a:off x="1152280" y="3885925"/>
            <a:ext cx="269817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法律条款和法律解释的检索审阅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36"/>
          <p:cNvSpPr/>
          <p:nvPr/>
        </p:nvSpPr>
        <p:spPr>
          <a:xfrm>
            <a:off x="8275399" y="1788540"/>
            <a:ext cx="10823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案件预决策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36"/>
          <p:cNvSpPr/>
          <p:nvPr/>
        </p:nvSpPr>
        <p:spPr>
          <a:xfrm>
            <a:off x="8275399" y="3923971"/>
            <a:ext cx="902811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律师训练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原创设计师（吴贤） _12"/>
          <p:cNvSpPr/>
          <p:nvPr/>
        </p:nvSpPr>
        <p:spPr>
          <a:xfrm>
            <a:off x="409693" y="332656"/>
            <a:ext cx="429723" cy="429722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22" name="原创设计师（吴贤） _13"/>
          <p:cNvSpPr/>
          <p:nvPr/>
        </p:nvSpPr>
        <p:spPr>
          <a:xfrm>
            <a:off x="335360" y="415960"/>
            <a:ext cx="429723" cy="429722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2305355" y="2044188"/>
            <a:ext cx="2579124" cy="2579124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3" name="原创设计师（吴贤） _2"/>
          <p:cNvSpPr/>
          <p:nvPr/>
        </p:nvSpPr>
        <p:spPr>
          <a:xfrm>
            <a:off x="2155108" y="2139438"/>
            <a:ext cx="2579124" cy="2579124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r>
              <a:rPr lang="en-US" altLang="zh-CN" sz="6600" dirty="0"/>
              <a:t>Part</a:t>
            </a:r>
          </a:p>
          <a:p>
            <a:pPr algn="ctr"/>
            <a:r>
              <a:rPr lang="en-US" altLang="zh-CN" sz="6600" dirty="0"/>
              <a:t>02</a:t>
            </a:r>
            <a:endParaRPr lang="zh-CN" altLang="en-US" sz="6600" dirty="0"/>
          </a:p>
        </p:txBody>
      </p:sp>
      <p:sp>
        <p:nvSpPr>
          <p:cNvPr id="4" name="原创设计师（吴贤） _3"/>
          <p:cNvSpPr txBox="1"/>
          <p:nvPr/>
        </p:nvSpPr>
        <p:spPr>
          <a:xfrm>
            <a:off x="5400671" y="2269199"/>
            <a:ext cx="5235677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/>
            <a:r>
              <a:rPr lang="zh-CN" altLang="en-US" sz="4800" b="1" dirty="0">
                <a:solidFill>
                  <a:srgbClr val="3C48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创新点分析</a:t>
            </a:r>
          </a:p>
        </p:txBody>
      </p:sp>
      <p:sp>
        <p:nvSpPr>
          <p:cNvPr id="5" name="原创设计师（吴贤） _4"/>
          <p:cNvSpPr txBox="1"/>
          <p:nvPr/>
        </p:nvSpPr>
        <p:spPr>
          <a:xfrm>
            <a:off x="5616695" y="3316220"/>
            <a:ext cx="2407667" cy="514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9410">
              <a:lnSpc>
                <a:spcPct val="130000"/>
              </a:lnSpc>
            </a:pPr>
            <a:r>
              <a:rPr lang="en-US" altLang="zh-CN" sz="211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 </a:t>
            </a:r>
            <a:r>
              <a:rPr lang="zh-CN" altLang="en-US" sz="211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整体方案设计</a:t>
            </a:r>
            <a:endParaRPr lang="bg-BG" sz="211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原创设计师（吴贤） _5"/>
          <p:cNvSpPr txBox="1"/>
          <p:nvPr/>
        </p:nvSpPr>
        <p:spPr>
          <a:xfrm>
            <a:off x="8296845" y="3316220"/>
            <a:ext cx="2407667" cy="514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9410">
              <a:lnSpc>
                <a:spcPct val="130000"/>
              </a:lnSpc>
            </a:pPr>
            <a:r>
              <a:rPr lang="en-US" altLang="zh-CN" sz="211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 </a:t>
            </a:r>
            <a:r>
              <a:rPr lang="zh-CN" altLang="en-US" sz="211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信息识别和提取</a:t>
            </a:r>
            <a:endParaRPr lang="bg-BG" altLang="zh-CN" sz="211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原创设计师（吴贤） _6"/>
          <p:cNvSpPr txBox="1"/>
          <p:nvPr/>
        </p:nvSpPr>
        <p:spPr>
          <a:xfrm>
            <a:off x="5616695" y="3752834"/>
            <a:ext cx="2407667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9410">
              <a:lnSpc>
                <a:spcPct val="130000"/>
              </a:lnSpc>
            </a:pPr>
            <a:r>
              <a:rPr lang="en-US" altLang="zh-CN" sz="211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 </a:t>
            </a:r>
            <a:r>
              <a:rPr lang="zh-CN" altLang="en-US" sz="211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资料检索查阅</a:t>
            </a:r>
            <a:endParaRPr lang="bg-BG" sz="211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原创设计师（吴贤） _7"/>
          <p:cNvSpPr txBox="1"/>
          <p:nvPr/>
        </p:nvSpPr>
        <p:spPr>
          <a:xfrm>
            <a:off x="8296845" y="3752834"/>
            <a:ext cx="2407667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9410">
              <a:lnSpc>
                <a:spcPct val="130000"/>
              </a:lnSpc>
            </a:pPr>
            <a:r>
              <a:rPr lang="en-US" altLang="zh-CN" sz="211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 </a:t>
            </a:r>
            <a:r>
              <a:rPr lang="zh-CN" altLang="en-US" sz="211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案件预决策</a:t>
            </a:r>
            <a:endParaRPr lang="bg-BG" sz="211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原创设计师（吴贤） _8"/>
          <p:cNvSpPr txBox="1"/>
          <p:nvPr/>
        </p:nvSpPr>
        <p:spPr>
          <a:xfrm>
            <a:off x="5616695" y="4210836"/>
            <a:ext cx="2407667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9410">
              <a:lnSpc>
                <a:spcPct val="130000"/>
              </a:lnSpc>
            </a:pPr>
            <a:r>
              <a:rPr lang="en-US" altLang="zh-CN" sz="211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 </a:t>
            </a:r>
            <a:r>
              <a:rPr lang="zh-CN" altLang="en-US" sz="211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律师训练模式</a:t>
            </a:r>
            <a:endParaRPr lang="bg-BG" sz="211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原创设计师（吴贤） _9"/>
          <p:cNvSpPr txBox="1"/>
          <p:nvPr/>
        </p:nvSpPr>
        <p:spPr>
          <a:xfrm>
            <a:off x="8296845" y="4210836"/>
            <a:ext cx="2407667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9410">
              <a:lnSpc>
                <a:spcPct val="130000"/>
              </a:lnSpc>
            </a:pPr>
            <a:r>
              <a:rPr lang="en-US" altLang="zh-CN" sz="211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 </a:t>
            </a:r>
            <a:r>
              <a:rPr lang="zh-CN" altLang="en-US" sz="211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信息安全和维护</a:t>
            </a:r>
            <a:endParaRPr lang="bg-BG" sz="211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1055440" y="252005"/>
            <a:ext cx="5010150" cy="656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整体方案设计</a:t>
            </a:r>
          </a:p>
        </p:txBody>
      </p:sp>
      <p:sp>
        <p:nvSpPr>
          <p:cNvPr id="3" name="原创设计师（吴贤） _2"/>
          <p:cNvSpPr/>
          <p:nvPr/>
        </p:nvSpPr>
        <p:spPr>
          <a:xfrm>
            <a:off x="650151" y="1725995"/>
            <a:ext cx="2495550" cy="3474655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原创设计师（吴贤） _3"/>
          <p:cNvSpPr/>
          <p:nvPr/>
        </p:nvSpPr>
        <p:spPr>
          <a:xfrm>
            <a:off x="931107" y="4838701"/>
            <a:ext cx="1933638" cy="723898"/>
          </a:xfrm>
          <a:prstGeom prst="rect">
            <a:avLst/>
          </a:prstGeom>
          <a:solidFill>
            <a:srgbClr val="3C48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</a:p>
        </p:txBody>
      </p:sp>
      <p:sp>
        <p:nvSpPr>
          <p:cNvPr id="5" name="原创设计师（吴贤） _4"/>
          <p:cNvSpPr txBox="1"/>
          <p:nvPr/>
        </p:nvSpPr>
        <p:spPr>
          <a:xfrm>
            <a:off x="1469124" y="2031231"/>
            <a:ext cx="85760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C485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No</a:t>
            </a:r>
            <a:r>
              <a:rPr lang="en-US" altLang="zh-CN" b="1" dirty="0">
                <a:solidFill>
                  <a:srgbClr val="3C485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.01</a:t>
            </a:r>
            <a:endParaRPr lang="zh-CN" altLang="en-US" sz="2400" b="1" dirty="0">
              <a:solidFill>
                <a:srgbClr val="3C48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原创设计师（吴贤） _5"/>
          <p:cNvSpPr/>
          <p:nvPr/>
        </p:nvSpPr>
        <p:spPr>
          <a:xfrm>
            <a:off x="3558044" y="1725995"/>
            <a:ext cx="2495550" cy="3474655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原创设计师（吴贤） _6"/>
          <p:cNvSpPr/>
          <p:nvPr/>
        </p:nvSpPr>
        <p:spPr>
          <a:xfrm>
            <a:off x="3839000" y="4838701"/>
            <a:ext cx="1933638" cy="723898"/>
          </a:xfrm>
          <a:prstGeom prst="rect">
            <a:avLst/>
          </a:prstGeom>
          <a:solidFill>
            <a:srgbClr val="3C48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</a:p>
        </p:txBody>
      </p:sp>
      <p:sp>
        <p:nvSpPr>
          <p:cNvPr id="8" name="原创设计师（吴贤） _7"/>
          <p:cNvSpPr txBox="1"/>
          <p:nvPr/>
        </p:nvSpPr>
        <p:spPr>
          <a:xfrm>
            <a:off x="4377015" y="1959222"/>
            <a:ext cx="85760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3C485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No.02</a:t>
            </a:r>
            <a:endParaRPr lang="zh-CN" altLang="en-US" b="1" dirty="0">
              <a:solidFill>
                <a:srgbClr val="3C48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原创设计师（吴贤） _8"/>
          <p:cNvSpPr/>
          <p:nvPr/>
        </p:nvSpPr>
        <p:spPr>
          <a:xfrm>
            <a:off x="6465937" y="1725995"/>
            <a:ext cx="2495550" cy="3474655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原创设计师（吴贤） _9"/>
          <p:cNvSpPr/>
          <p:nvPr/>
        </p:nvSpPr>
        <p:spPr>
          <a:xfrm>
            <a:off x="6746893" y="4838701"/>
            <a:ext cx="1933638" cy="723898"/>
          </a:xfrm>
          <a:prstGeom prst="rect">
            <a:avLst/>
          </a:prstGeom>
          <a:solidFill>
            <a:srgbClr val="3C48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</a:t>
            </a:r>
          </a:p>
        </p:txBody>
      </p:sp>
      <p:sp>
        <p:nvSpPr>
          <p:cNvPr id="11" name="原创设计师（吴贤） _10"/>
          <p:cNvSpPr txBox="1"/>
          <p:nvPr/>
        </p:nvSpPr>
        <p:spPr>
          <a:xfrm>
            <a:off x="7284908" y="1959223"/>
            <a:ext cx="85760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3C485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No.03</a:t>
            </a:r>
            <a:endParaRPr lang="zh-CN" altLang="en-US" b="1" dirty="0">
              <a:solidFill>
                <a:srgbClr val="3C48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原创设计师（吴贤） _11"/>
          <p:cNvSpPr/>
          <p:nvPr/>
        </p:nvSpPr>
        <p:spPr>
          <a:xfrm>
            <a:off x="9373829" y="1725995"/>
            <a:ext cx="2495550" cy="3474655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原创设计师（吴贤） _12"/>
          <p:cNvSpPr/>
          <p:nvPr/>
        </p:nvSpPr>
        <p:spPr>
          <a:xfrm>
            <a:off x="9654785" y="4838701"/>
            <a:ext cx="1933638" cy="723898"/>
          </a:xfrm>
          <a:prstGeom prst="rect">
            <a:avLst/>
          </a:prstGeom>
          <a:solidFill>
            <a:srgbClr val="3C48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第四步</a:t>
            </a:r>
          </a:p>
        </p:txBody>
      </p:sp>
      <p:sp>
        <p:nvSpPr>
          <p:cNvPr id="14" name="原创设计师（吴贤） _13"/>
          <p:cNvSpPr txBox="1"/>
          <p:nvPr/>
        </p:nvSpPr>
        <p:spPr>
          <a:xfrm>
            <a:off x="10192800" y="2031231"/>
            <a:ext cx="85760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3C485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No.04</a:t>
            </a:r>
            <a:endParaRPr lang="zh-CN" altLang="en-US" b="1" dirty="0">
              <a:solidFill>
                <a:srgbClr val="3C485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原创设计师（吴贤） _15"/>
          <p:cNvSpPr/>
          <p:nvPr/>
        </p:nvSpPr>
        <p:spPr>
          <a:xfrm>
            <a:off x="1113096" y="3004414"/>
            <a:ext cx="1569661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设计系统方案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原创设计师（吴贤） _17"/>
          <p:cNvSpPr/>
          <p:nvPr/>
        </p:nvSpPr>
        <p:spPr>
          <a:xfrm>
            <a:off x="4020987" y="3004414"/>
            <a:ext cx="1569661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设计移动终端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原创设计师（吴贤） _19"/>
          <p:cNvSpPr/>
          <p:nvPr/>
        </p:nvSpPr>
        <p:spPr>
          <a:xfrm>
            <a:off x="6928880" y="3004414"/>
            <a:ext cx="1569661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云服务器搭建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原创设计师（吴贤） _21"/>
          <p:cNvSpPr/>
          <p:nvPr/>
        </p:nvSpPr>
        <p:spPr>
          <a:xfrm>
            <a:off x="10067605" y="3004414"/>
            <a:ext cx="110799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系统优化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原创设计师（吴贤） _22"/>
          <p:cNvSpPr/>
          <p:nvPr/>
        </p:nvSpPr>
        <p:spPr>
          <a:xfrm>
            <a:off x="409693" y="332656"/>
            <a:ext cx="429723" cy="429722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24" name="原创设计师（吴贤） _23"/>
          <p:cNvSpPr/>
          <p:nvPr/>
        </p:nvSpPr>
        <p:spPr>
          <a:xfrm>
            <a:off x="335360" y="415960"/>
            <a:ext cx="429723" cy="429722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DA6211EC-7122-4860-8EFF-23644160DF92}"/>
              </a:ext>
            </a:extLst>
          </p:cNvPr>
          <p:cNvSpPr/>
          <p:nvPr/>
        </p:nvSpPr>
        <p:spPr>
          <a:xfrm>
            <a:off x="3145701" y="3164541"/>
            <a:ext cx="412340" cy="298781"/>
          </a:xfrm>
          <a:prstGeom prst="rightArrow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3F5C7A7-31C4-4B99-A64B-DBC1BFA2C635}"/>
              </a:ext>
            </a:extLst>
          </p:cNvPr>
          <p:cNvSpPr/>
          <p:nvPr/>
        </p:nvSpPr>
        <p:spPr>
          <a:xfrm>
            <a:off x="6053594" y="3164541"/>
            <a:ext cx="412340" cy="29878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F5208CA3-8A6D-4943-B5D9-BFA24F833CCF}"/>
              </a:ext>
            </a:extLst>
          </p:cNvPr>
          <p:cNvSpPr/>
          <p:nvPr/>
        </p:nvSpPr>
        <p:spPr>
          <a:xfrm>
            <a:off x="8961487" y="3164541"/>
            <a:ext cx="412340" cy="29878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1055440" y="252005"/>
            <a:ext cx="5010150" cy="656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信息识别和提取</a:t>
            </a:r>
          </a:p>
        </p:txBody>
      </p:sp>
      <p:sp>
        <p:nvSpPr>
          <p:cNvPr id="3" name="原创设计师（吴贤） _2"/>
          <p:cNvSpPr/>
          <p:nvPr/>
        </p:nvSpPr>
        <p:spPr>
          <a:xfrm>
            <a:off x="1245664" y="1578496"/>
            <a:ext cx="9555685" cy="159395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原创设计师（吴贤） _3"/>
          <p:cNvSpPr/>
          <p:nvPr/>
        </p:nvSpPr>
        <p:spPr>
          <a:xfrm>
            <a:off x="1217750" y="1556792"/>
            <a:ext cx="359773" cy="359773"/>
          </a:xfrm>
          <a:prstGeom prst="diagStripe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原创设计师（吴贤） _4"/>
          <p:cNvSpPr/>
          <p:nvPr/>
        </p:nvSpPr>
        <p:spPr>
          <a:xfrm rot="10800000">
            <a:off x="10475731" y="2855769"/>
            <a:ext cx="359773" cy="359773"/>
          </a:xfrm>
          <a:prstGeom prst="diagStripe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原创设计师（吴贤） _5"/>
          <p:cNvSpPr/>
          <p:nvPr/>
        </p:nvSpPr>
        <p:spPr>
          <a:xfrm>
            <a:off x="1263745" y="3809196"/>
            <a:ext cx="576000" cy="576000"/>
          </a:xfrm>
          <a:prstGeom prst="rect">
            <a:avLst/>
          </a:prstGeom>
          <a:solidFill>
            <a:srgbClr val="3C485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原创设计师（吴贤） _6"/>
          <p:cNvSpPr/>
          <p:nvPr/>
        </p:nvSpPr>
        <p:spPr>
          <a:xfrm>
            <a:off x="1263745" y="5074594"/>
            <a:ext cx="576000" cy="576000"/>
          </a:xfrm>
          <a:prstGeom prst="rect">
            <a:avLst/>
          </a:prstGeom>
          <a:solidFill>
            <a:srgbClr val="3C485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02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8" name="原创设计师（吴贤） _7"/>
          <p:cNvGrpSpPr/>
          <p:nvPr/>
        </p:nvGrpSpPr>
        <p:grpSpPr>
          <a:xfrm>
            <a:off x="1976686" y="3632934"/>
            <a:ext cx="8951569" cy="928524"/>
            <a:chOff x="6143635" y="1324942"/>
            <a:chExt cx="7603261" cy="788668"/>
          </a:xfrm>
        </p:grpSpPr>
        <p:sp>
          <p:nvSpPr>
            <p:cNvPr id="9" name="Rectangle 35"/>
            <p:cNvSpPr/>
            <p:nvPr/>
          </p:nvSpPr>
          <p:spPr>
            <a:xfrm>
              <a:off x="6143635" y="1643056"/>
              <a:ext cx="7603261" cy="470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利用图像识别技术，轻易地将合同内容提取，包括甲乙双方的协定和报酬、义务等。并借助人工智能的可学习性，可以智能的将所提取的信息进行逐层次的分类。例如基于</a:t>
              </a:r>
              <a:r>
                <a:rPr lang="en-US" altLang="zh-CN" sz="1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Adaboost</a:t>
              </a: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算法和利用层叠分类器，对合同的内容进行多层次结构的分类。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10" name="Rectangle 36"/>
            <p:cNvSpPr/>
            <p:nvPr/>
          </p:nvSpPr>
          <p:spPr>
            <a:xfrm>
              <a:off x="6151726" y="1324942"/>
              <a:ext cx="1333234" cy="3897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图像识别技术</a:t>
              </a:r>
              <a:endPara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原创设计师（吴贤） _8"/>
          <p:cNvGrpSpPr/>
          <p:nvPr/>
        </p:nvGrpSpPr>
        <p:grpSpPr>
          <a:xfrm>
            <a:off x="1976686" y="4898331"/>
            <a:ext cx="8951569" cy="697690"/>
            <a:chOff x="6143635" y="1324942"/>
            <a:chExt cx="7603261" cy="592603"/>
          </a:xfrm>
        </p:grpSpPr>
        <p:sp>
          <p:nvSpPr>
            <p:cNvPr id="12" name="Rectangle 35"/>
            <p:cNvSpPr/>
            <p:nvPr/>
          </p:nvSpPr>
          <p:spPr>
            <a:xfrm>
              <a:off x="6143635" y="1643056"/>
              <a:ext cx="7603261" cy="2744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语音识别技术与</a:t>
              </a:r>
              <a:r>
                <a:rPr lang="en-US" altLang="zh-CN" sz="1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Siri</a:t>
              </a: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类似，通过语音识别客户咨询的问题，并对其进行回答。当客户进行咨询后，</a:t>
              </a:r>
              <a:r>
                <a:rPr lang="en-US" altLang="zh-CN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会匹配数据库，找到相匹配的答案，给到用户。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endParaRPr>
            </a:p>
          </p:txBody>
        </p:sp>
        <p:sp>
          <p:nvSpPr>
            <p:cNvPr id="13" name="Rectangle 36"/>
            <p:cNvSpPr/>
            <p:nvPr/>
          </p:nvSpPr>
          <p:spPr>
            <a:xfrm>
              <a:off x="6151726" y="1324942"/>
              <a:ext cx="1333234" cy="3897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语音识别技术</a:t>
              </a:r>
              <a:endPara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原创设计师（吴贤） _9"/>
          <p:cNvSpPr/>
          <p:nvPr/>
        </p:nvSpPr>
        <p:spPr>
          <a:xfrm>
            <a:off x="1589805" y="1847260"/>
            <a:ext cx="895156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88000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信息的识别和提取是本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基础。对于传统的法律检索和审阅来说，首要的就是对案件的信息进行判断，比如审查合同的信息，判断其是属于刑事案件还是劳动纠纷等，或是审查涉案金额，判断案件的级别是行政级还是刑事级，而这样的简单重复的审查却需要耗费大量的人力物力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原创设计师（吴贤） _10"/>
          <p:cNvSpPr/>
          <p:nvPr/>
        </p:nvSpPr>
        <p:spPr>
          <a:xfrm>
            <a:off x="409693" y="332656"/>
            <a:ext cx="429723" cy="429722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16" name="原创设计师（吴贤） _11"/>
          <p:cNvSpPr/>
          <p:nvPr/>
        </p:nvSpPr>
        <p:spPr>
          <a:xfrm>
            <a:off x="335360" y="415960"/>
            <a:ext cx="429723" cy="429722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7232237"/>
  <p:tag name="MH_LIBRARY" val="GRAPHIC"/>
  <p:tag name="MH_TYPE" val="SubTitle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7232237"/>
  <p:tag name="MH_LIBRARY" val="GRAPHIC"/>
  <p:tag name="MH_TYPE" val="Other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7232237"/>
  <p:tag name="MH_LIBRARY" val="GRAPHIC"/>
  <p:tag name="MH_TYPE" val="Other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7232237"/>
  <p:tag name="MH_LIBRARY" val="GRAPHIC"/>
  <p:tag name="MH_TYPE" val="SubTitle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7232237"/>
  <p:tag name="MH_LIBRARY" val="GRAPHIC"/>
  <p:tag name="MH_TYPE" val="Other"/>
  <p:tag name="MH_ORDER" val="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7232237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7232237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7232237"/>
  <p:tag name="MH_LIBRARY" val="GRAPHIC"/>
  <p:tag name="MH_TYPE" val="Other"/>
  <p:tag name="MH_ORDER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7232237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2002</Words>
  <Application>Microsoft Office PowerPoint</Application>
  <PresentationFormat>宽屏</PresentationFormat>
  <Paragraphs>165</Paragraphs>
  <Slides>20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 Unicode MS</vt:lpstr>
      <vt:lpstr>Open Sans</vt:lpstr>
      <vt:lpstr>Roboto</vt:lpstr>
      <vt:lpstr>等线</vt:lpstr>
      <vt:lpstr>等线 Light</vt:lpstr>
      <vt:lpstr>华文宋体</vt:lpstr>
      <vt:lpstr>华文细黑</vt:lpstr>
      <vt:lpstr>楷体</vt:lpstr>
      <vt:lpstr>宋体</vt:lpstr>
      <vt:lpstr>微软雅黑</vt:lpstr>
      <vt:lpstr>Arial</vt:lpstr>
      <vt:lpstr>Impact</vt:lpstr>
      <vt:lpstr>Lao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 </cp:lastModifiedBy>
  <cp:revision>42</cp:revision>
  <dcterms:created xsi:type="dcterms:W3CDTF">2018-03-08T02:48:00Z</dcterms:created>
  <dcterms:modified xsi:type="dcterms:W3CDTF">2018-07-01T11:31:42Z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