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78" r:id="rId5"/>
    <p:sldId id="259" r:id="rId6"/>
    <p:sldId id="277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74" r:id="rId15"/>
    <p:sldId id="275" r:id="rId16"/>
    <p:sldId id="268" r:id="rId17"/>
    <p:sldId id="279" r:id="rId18"/>
    <p:sldId id="269" r:id="rId19"/>
    <p:sldId id="284" r:id="rId20"/>
    <p:sldId id="285" r:id="rId21"/>
    <p:sldId id="283" r:id="rId22"/>
    <p:sldId id="281" r:id="rId23"/>
    <p:sldId id="272" r:id="rId24"/>
    <p:sldId id="273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91DD1-5C50-4E46-AE20-E8CF0364E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470" y="1008063"/>
            <a:ext cx="8791575" cy="2387600"/>
          </a:xfrm>
        </p:spPr>
        <p:txBody>
          <a:bodyPr/>
          <a:lstStyle/>
          <a:p>
            <a:r>
              <a:rPr lang="zh-CN" altLang="en-US" dirty="0"/>
              <a:t>南开大学</a:t>
            </a:r>
            <a:r>
              <a:rPr lang="en-US" altLang="zh-CN" dirty="0"/>
              <a:t>ACM</a:t>
            </a:r>
            <a:r>
              <a:rPr lang="zh-CN" altLang="en-US" dirty="0"/>
              <a:t>社团 讲座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222F7B-4818-4D8F-975D-C835E0530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</a:t>
            </a:r>
            <a:r>
              <a:rPr lang="zh-CN" altLang="en-US" dirty="0"/>
              <a:t>图论</a:t>
            </a:r>
          </a:p>
        </p:txBody>
      </p:sp>
    </p:spTree>
    <p:extLst>
      <p:ext uri="{BB962C8B-B14F-4D97-AF65-F5344CB8AC3E}">
        <p14:creationId xmlns:p14="http://schemas.microsoft.com/office/powerpoint/2010/main" val="22928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69977-1296-4120-9BC7-48BF55CC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TARJAN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800B2-3D08-49B1-A9F7-27DB857DF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由上述分析可知</a:t>
            </a:r>
            <a:endParaRPr lang="en-US" altLang="zh-CN" dirty="0"/>
          </a:p>
          <a:p>
            <a:pPr lvl="1"/>
            <a:r>
              <a:rPr lang="en-US" altLang="zh-CN" dirty="0"/>
              <a:t>DFS</a:t>
            </a:r>
            <a:r>
              <a:rPr lang="zh-CN" altLang="en-US" dirty="0"/>
              <a:t>生成树中的所有节点一定是强连通的</a:t>
            </a:r>
            <a:endParaRPr lang="en-US" altLang="zh-CN" dirty="0"/>
          </a:p>
          <a:p>
            <a:pPr lvl="1"/>
            <a:r>
              <a:rPr lang="zh-CN" altLang="en-US" dirty="0"/>
              <a:t>我们对每个结点进行</a:t>
            </a:r>
            <a:r>
              <a:rPr lang="en-US" altLang="zh-CN" dirty="0"/>
              <a:t>DFS</a:t>
            </a:r>
            <a:r>
              <a:rPr lang="zh-CN" altLang="en-US" dirty="0"/>
              <a:t>搜索，搜到的节点一定与根节点属于同一个强连通分量</a:t>
            </a:r>
            <a:endParaRPr lang="en-US" altLang="zh-CN" dirty="0"/>
          </a:p>
          <a:p>
            <a:pPr lvl="1"/>
            <a:r>
              <a:rPr lang="zh-CN" altLang="en-US" dirty="0"/>
              <a:t>每次搜索完生成一棵</a:t>
            </a:r>
            <a:r>
              <a:rPr lang="en-US" altLang="zh-CN" dirty="0"/>
              <a:t>DFS</a:t>
            </a:r>
            <a:r>
              <a:rPr lang="zh-CN" altLang="en-US" dirty="0"/>
              <a:t>生成树，就确定了一个强连通量的划分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1E0D33-66FC-413A-8DDF-BC94DCC75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18" y="4147483"/>
            <a:ext cx="5875922" cy="251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68F9E-A75B-4FE5-991A-E6041E01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TARJAN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2DB16-BCB3-42DC-8D2A-6499D195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每个点应当维护的值</a:t>
            </a:r>
            <a:endParaRPr lang="en-US" altLang="zh-CN" dirty="0"/>
          </a:p>
          <a:p>
            <a:pPr lvl="1"/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：</a:t>
            </a:r>
            <a:r>
              <a:rPr lang="en-US" altLang="zh-CN" dirty="0"/>
              <a:t>DFS</a:t>
            </a:r>
            <a:r>
              <a:rPr lang="zh-CN" altLang="en-US" dirty="0"/>
              <a:t>遍历时结点</a:t>
            </a:r>
            <a:r>
              <a:rPr lang="en-US" altLang="zh-CN" dirty="0"/>
              <a:t>u</a:t>
            </a:r>
            <a:r>
              <a:rPr lang="zh-CN" altLang="en-US" dirty="0"/>
              <a:t>被搜索的次序。</a:t>
            </a:r>
          </a:p>
          <a:p>
            <a:pPr lvl="1"/>
            <a:r>
              <a:rPr lang="en-US" altLang="zh-CN" dirty="0"/>
              <a:t>low[u]</a:t>
            </a:r>
            <a:r>
              <a:rPr lang="zh-CN" altLang="en-US" dirty="0"/>
              <a:t>：设以</a:t>
            </a:r>
            <a:r>
              <a:rPr lang="en-US" altLang="zh-CN" dirty="0"/>
              <a:t>u</a:t>
            </a:r>
            <a:r>
              <a:rPr lang="zh-CN" altLang="en-US" dirty="0"/>
              <a:t>为根的子树为</a:t>
            </a:r>
            <a:r>
              <a:rPr lang="en-US" altLang="zh-CN" dirty="0"/>
              <a:t>Subtree(u)</a:t>
            </a:r>
            <a:r>
              <a:rPr lang="zh-CN" altLang="en-US" dirty="0"/>
              <a:t>。</a:t>
            </a:r>
            <a:r>
              <a:rPr lang="en-US" altLang="zh-CN" dirty="0"/>
              <a:t>low[u]</a:t>
            </a:r>
            <a:r>
              <a:rPr lang="zh-CN" altLang="en-US" dirty="0"/>
              <a:t>定义为以下结点的</a:t>
            </a:r>
            <a:r>
              <a:rPr lang="en-US" altLang="zh-CN" dirty="0" err="1"/>
              <a:t>dfn</a:t>
            </a:r>
            <a:r>
              <a:rPr lang="zh-CN" altLang="en-US" dirty="0"/>
              <a:t>的最小值：</a:t>
            </a:r>
            <a:r>
              <a:rPr lang="en-US" altLang="zh-CN" dirty="0" err="1"/>
              <a:t>SubTree</a:t>
            </a:r>
            <a:r>
              <a:rPr lang="en-US" altLang="zh-CN" dirty="0"/>
              <a:t>(u)</a:t>
            </a:r>
            <a:r>
              <a:rPr lang="zh-CN" altLang="en-US" dirty="0"/>
              <a:t>中的结点；从</a:t>
            </a:r>
            <a:r>
              <a:rPr lang="en-US" altLang="zh-CN" dirty="0" err="1"/>
              <a:t>SubTree</a:t>
            </a:r>
            <a:r>
              <a:rPr lang="en-US" altLang="zh-CN" dirty="0"/>
              <a:t>(u)</a:t>
            </a:r>
            <a:r>
              <a:rPr lang="zh-CN" altLang="en-US" dirty="0"/>
              <a:t>通过一条不在搜索树上的边能到达的结点。</a:t>
            </a:r>
            <a:endParaRPr lang="en-US" altLang="zh-CN" dirty="0"/>
          </a:p>
          <a:p>
            <a:pPr lvl="1"/>
            <a:r>
              <a:rPr lang="zh-CN" altLang="en-US" b="0" i="0" dirty="0">
                <a:effectLst/>
                <a:latin typeface="Fira Sans"/>
              </a:rPr>
              <a:t>一个结点的子树内结点的 </a:t>
            </a:r>
            <a:r>
              <a:rPr lang="en-US" altLang="zh-CN" b="0" i="0" dirty="0" err="1">
                <a:effectLst/>
                <a:latin typeface="Fira Sans"/>
              </a:rPr>
              <a:t>dfn</a:t>
            </a:r>
            <a:r>
              <a:rPr lang="en-US" altLang="zh-CN" b="0" i="0" dirty="0">
                <a:effectLst/>
                <a:latin typeface="Fira Sans"/>
              </a:rPr>
              <a:t> </a:t>
            </a:r>
            <a:r>
              <a:rPr lang="zh-CN" altLang="en-US" b="0" i="0" dirty="0">
                <a:effectLst/>
                <a:latin typeface="Fira Sans"/>
              </a:rPr>
              <a:t>都大于该结点的 </a:t>
            </a:r>
            <a:r>
              <a:rPr lang="en-US" altLang="zh-CN" b="0" i="0" dirty="0" err="1">
                <a:effectLst/>
                <a:latin typeface="Fira Sans"/>
              </a:rPr>
              <a:t>dfn</a:t>
            </a:r>
            <a:r>
              <a:rPr lang="zh-CN" altLang="en-US" b="0" i="0" dirty="0">
                <a:effectLst/>
                <a:latin typeface="Fira Sans"/>
              </a:rPr>
              <a:t>。</a:t>
            </a:r>
          </a:p>
          <a:p>
            <a:pPr lvl="1"/>
            <a:r>
              <a:rPr lang="zh-CN" altLang="en-US" b="0" i="0" dirty="0">
                <a:effectLst/>
                <a:latin typeface="Fira Sans"/>
              </a:rPr>
              <a:t>从根开始的一条路径上的 </a:t>
            </a:r>
            <a:r>
              <a:rPr lang="en-US" altLang="zh-CN" b="0" i="0" dirty="0" err="1">
                <a:effectLst/>
                <a:latin typeface="Fira Sans"/>
              </a:rPr>
              <a:t>dfn</a:t>
            </a:r>
            <a:r>
              <a:rPr lang="en-US" altLang="zh-CN" b="0" i="0" dirty="0">
                <a:effectLst/>
                <a:latin typeface="Fira Sans"/>
              </a:rPr>
              <a:t> </a:t>
            </a:r>
            <a:r>
              <a:rPr lang="zh-CN" altLang="en-US" b="0" i="0" dirty="0">
                <a:effectLst/>
                <a:latin typeface="Fira Sans"/>
              </a:rPr>
              <a:t>严格递增，</a:t>
            </a:r>
            <a:r>
              <a:rPr lang="en-US" altLang="zh-CN" b="0" i="0" dirty="0">
                <a:effectLst/>
                <a:latin typeface="Fira Sans"/>
              </a:rPr>
              <a:t>low </a:t>
            </a:r>
            <a:r>
              <a:rPr lang="zh-CN" altLang="en-US" b="0" i="0" dirty="0">
                <a:effectLst/>
                <a:latin typeface="Fira Sans"/>
              </a:rPr>
              <a:t>严格非降。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9D4EA7-774E-4C43-8CF1-23E1DFCA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878" y="4857513"/>
            <a:ext cx="4368093" cy="18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5C8CD-F3A7-4573-8E83-4E10C485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TARJAN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2CE3D2-52A3-45C4-991E-1549A1FE1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49502" cy="210439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0" i="0" dirty="0">
                <a:effectLst/>
                <a:latin typeface="Fira Sans"/>
              </a:rPr>
              <a:t>按照</a:t>
            </a:r>
            <a:r>
              <a:rPr lang="en-US" altLang="zh-CN" b="0" i="0" dirty="0">
                <a:effectLst/>
                <a:latin typeface="Fira Sans"/>
              </a:rPr>
              <a:t>DFS</a:t>
            </a:r>
            <a:r>
              <a:rPr lang="zh-CN" altLang="en-US" b="0" i="0" dirty="0">
                <a:effectLst/>
                <a:latin typeface="Fira Sans"/>
              </a:rPr>
              <a:t>的次序对图中所有的结点进行搜索。在搜索过程中，对于结点</a:t>
            </a:r>
            <a:r>
              <a:rPr lang="en-US" altLang="zh-CN" dirty="0">
                <a:latin typeface="Fira Sans"/>
              </a:rPr>
              <a:t>u</a:t>
            </a:r>
            <a:r>
              <a:rPr lang="zh-CN" altLang="en-US" b="0" i="0" dirty="0">
                <a:effectLst/>
                <a:latin typeface="Fira Sans"/>
              </a:rPr>
              <a:t>和</a:t>
            </a:r>
            <a:r>
              <a:rPr lang="en-US" altLang="zh-CN" b="0" i="0" dirty="0">
                <a:effectLst/>
                <a:latin typeface="Fira Sans"/>
              </a:rPr>
              <a:t>v</a:t>
            </a:r>
            <a:r>
              <a:rPr lang="zh-CN" altLang="en-US" b="0" i="0" dirty="0">
                <a:effectLst/>
                <a:latin typeface="Fira Sans"/>
              </a:rPr>
              <a:t>与其相邻的结点 （</a:t>
            </a:r>
            <a:r>
              <a:rPr lang="en-US" altLang="zh-CN" b="0" i="0" dirty="0">
                <a:effectLst/>
                <a:latin typeface="Fira Sans"/>
              </a:rPr>
              <a:t>v </a:t>
            </a:r>
            <a:r>
              <a:rPr lang="zh-CN" altLang="en-US" b="0" i="0" dirty="0">
                <a:effectLst/>
                <a:latin typeface="Fira Sans"/>
              </a:rPr>
              <a:t>不是 </a:t>
            </a:r>
            <a:r>
              <a:rPr lang="en-US" altLang="zh-CN" b="0" i="0" dirty="0">
                <a:effectLst/>
                <a:latin typeface="Fira Sans"/>
              </a:rPr>
              <a:t>u </a:t>
            </a:r>
            <a:r>
              <a:rPr lang="zh-CN" altLang="en-US" b="0" i="0" dirty="0">
                <a:effectLst/>
                <a:latin typeface="Fira Sans"/>
              </a:rPr>
              <a:t>的父节点）考虑 </a:t>
            </a:r>
            <a:r>
              <a:rPr lang="en-US" altLang="zh-CN" b="0" i="0" dirty="0">
                <a:effectLst/>
                <a:latin typeface="Fira Sans"/>
              </a:rPr>
              <a:t>3 </a:t>
            </a:r>
            <a:r>
              <a:rPr lang="zh-CN" altLang="en-US" b="0" i="0" dirty="0">
                <a:effectLst/>
                <a:latin typeface="Fira Sans"/>
              </a:rPr>
              <a:t>种情况：</a:t>
            </a:r>
            <a:endParaRPr lang="en-US" altLang="zh-CN" b="0" i="0" dirty="0">
              <a:effectLst/>
              <a:latin typeface="Fira Sans"/>
            </a:endParaRPr>
          </a:p>
          <a:p>
            <a:pPr lvl="1"/>
            <a:r>
              <a:rPr lang="en-US" altLang="zh-CN" b="0" i="0" dirty="0">
                <a:effectLst/>
                <a:latin typeface="Fira Sans"/>
              </a:rPr>
              <a:t>v</a:t>
            </a:r>
            <a:r>
              <a:rPr lang="zh-CN" altLang="en-US" b="0" i="0" dirty="0">
                <a:effectLst/>
                <a:latin typeface="Fira Sans"/>
              </a:rPr>
              <a:t>未被访问：继续对</a:t>
            </a:r>
            <a:r>
              <a:rPr lang="en-US" altLang="zh-CN" b="0" i="0" dirty="0">
                <a:effectLst/>
                <a:latin typeface="Fira Sans"/>
              </a:rPr>
              <a:t>v</a:t>
            </a:r>
            <a:r>
              <a:rPr lang="zh-CN" altLang="en-US" b="0" i="0" dirty="0">
                <a:effectLst/>
                <a:latin typeface="Fira Sans"/>
              </a:rPr>
              <a:t>进行</a:t>
            </a:r>
            <a:r>
              <a:rPr lang="en-US" altLang="zh-CN" b="0" i="0" dirty="0">
                <a:effectLst/>
                <a:latin typeface="Fira Sans"/>
              </a:rPr>
              <a:t>DFS</a:t>
            </a:r>
            <a:r>
              <a:rPr lang="zh-CN" altLang="en-US" b="0" i="0" dirty="0">
                <a:effectLst/>
                <a:latin typeface="Fira Sans"/>
              </a:rPr>
              <a:t>。在回溯过程中，用</a:t>
            </a:r>
            <a:r>
              <a:rPr lang="en-US" altLang="zh-CN" b="0" i="0" dirty="0">
                <a:effectLst/>
                <a:latin typeface="Fira Sans"/>
              </a:rPr>
              <a:t>low[v]</a:t>
            </a:r>
            <a:r>
              <a:rPr lang="zh-CN" altLang="en-US" b="0" i="0" dirty="0">
                <a:effectLst/>
                <a:latin typeface="Fira Sans"/>
              </a:rPr>
              <a:t>更新</a:t>
            </a:r>
            <a:r>
              <a:rPr lang="en-US" altLang="zh-CN" b="0" i="0" dirty="0">
                <a:effectLst/>
                <a:latin typeface="Fira Sans"/>
              </a:rPr>
              <a:t>low[u]</a:t>
            </a:r>
            <a:r>
              <a:rPr lang="zh-CN" altLang="en-US" b="0" i="0" dirty="0">
                <a:effectLst/>
                <a:latin typeface="Fira Sans"/>
              </a:rPr>
              <a:t>。因为存在从</a:t>
            </a:r>
            <a:r>
              <a:rPr lang="en-US" altLang="zh-CN" b="0" i="0" dirty="0">
                <a:effectLst/>
                <a:latin typeface="Fira Sans"/>
              </a:rPr>
              <a:t>u</a:t>
            </a:r>
            <a:r>
              <a:rPr lang="zh-CN" altLang="en-US" b="0" i="0" dirty="0">
                <a:effectLst/>
                <a:latin typeface="Fira Sans"/>
              </a:rPr>
              <a:t>到</a:t>
            </a:r>
            <a:r>
              <a:rPr lang="en-US" altLang="zh-CN" b="0" i="0" dirty="0">
                <a:effectLst/>
                <a:latin typeface="Fira Sans"/>
              </a:rPr>
              <a:t>v</a:t>
            </a:r>
            <a:r>
              <a:rPr lang="zh-CN" altLang="en-US" b="0" i="0" dirty="0">
                <a:effectLst/>
                <a:latin typeface="Fira Sans"/>
              </a:rPr>
              <a:t>的直接路径，所以</a:t>
            </a:r>
            <a:r>
              <a:rPr lang="en-US" altLang="zh-CN" b="0" i="0" dirty="0">
                <a:effectLst/>
                <a:latin typeface="Fira Sans"/>
              </a:rPr>
              <a:t>v</a:t>
            </a:r>
            <a:r>
              <a:rPr lang="zh-CN" altLang="en-US" b="0" i="0" dirty="0">
                <a:effectLst/>
                <a:latin typeface="Fira Sans"/>
              </a:rPr>
              <a:t>能够回溯到的已经在栈中的结点，</a:t>
            </a:r>
            <a:r>
              <a:rPr lang="en-US" altLang="zh-CN" b="0" i="0" dirty="0">
                <a:effectLst/>
                <a:latin typeface="Fira Sans"/>
              </a:rPr>
              <a:t>u</a:t>
            </a:r>
            <a:r>
              <a:rPr lang="zh-CN" altLang="en-US" b="0" i="0" dirty="0">
                <a:effectLst/>
                <a:latin typeface="Fira Sans"/>
              </a:rPr>
              <a:t>也一定能够回溯到。</a:t>
            </a:r>
            <a:endParaRPr lang="en-US" altLang="zh-CN" b="0" i="0" dirty="0">
              <a:effectLst/>
              <a:latin typeface="Fira Sans"/>
            </a:endParaRPr>
          </a:p>
          <a:p>
            <a:pPr lvl="1"/>
            <a:r>
              <a:rPr lang="en-US" altLang="zh-CN" b="0" i="0" dirty="0">
                <a:effectLst/>
                <a:latin typeface="Fira Sans"/>
              </a:rPr>
              <a:t>v</a:t>
            </a:r>
            <a:r>
              <a:rPr lang="zh-CN" altLang="en-US" b="0" i="0" dirty="0">
                <a:effectLst/>
                <a:latin typeface="Fira Sans"/>
              </a:rPr>
              <a:t>被访问过，已经在栈中：即已经被访问过，根据</a:t>
            </a:r>
            <a:r>
              <a:rPr lang="en-US" altLang="zh-CN" b="0" i="0" dirty="0">
                <a:effectLst/>
                <a:latin typeface="Fira Sans"/>
              </a:rPr>
              <a:t>low</a:t>
            </a:r>
            <a:r>
              <a:rPr lang="zh-CN" altLang="en-US" b="0" i="0" dirty="0">
                <a:effectLst/>
                <a:latin typeface="Fira Sans"/>
              </a:rPr>
              <a:t>值的定义（能够回溯到的最早的已经在栈中的结点），则用 </a:t>
            </a:r>
            <a:r>
              <a:rPr lang="en-US" altLang="zh-CN" b="0" i="0" dirty="0" err="1">
                <a:effectLst/>
                <a:latin typeface="Fira Sans"/>
              </a:rPr>
              <a:t>dfn</a:t>
            </a:r>
            <a:r>
              <a:rPr lang="en-US" altLang="zh-CN" b="0" i="0" dirty="0">
                <a:effectLst/>
                <a:latin typeface="Fira Sans"/>
              </a:rPr>
              <a:t>[v]</a:t>
            </a:r>
            <a:r>
              <a:rPr lang="zh-CN" altLang="en-US" b="0" i="0" dirty="0">
                <a:effectLst/>
                <a:latin typeface="Fira Sans"/>
              </a:rPr>
              <a:t>更新</a:t>
            </a:r>
            <a:r>
              <a:rPr lang="en-US" altLang="zh-CN" b="0" i="0" dirty="0">
                <a:effectLst/>
                <a:latin typeface="Fira Sans"/>
              </a:rPr>
              <a:t>low[u]</a:t>
            </a:r>
            <a:r>
              <a:rPr lang="zh-CN" altLang="en-US" b="0" i="0" dirty="0">
                <a:effectLst/>
                <a:latin typeface="Fira Sans"/>
              </a:rPr>
              <a:t>。</a:t>
            </a:r>
            <a:endParaRPr lang="en-US" altLang="zh-CN" b="0" i="0" dirty="0">
              <a:effectLst/>
              <a:latin typeface="Fira Sans"/>
            </a:endParaRPr>
          </a:p>
          <a:p>
            <a:pPr lvl="1"/>
            <a:r>
              <a:rPr lang="en-US" altLang="zh-CN" b="0" i="0" dirty="0">
                <a:effectLst/>
                <a:latin typeface="Fira Sans"/>
              </a:rPr>
              <a:t>v</a:t>
            </a:r>
            <a:r>
              <a:rPr lang="zh-CN" altLang="en-US" b="0" i="0" dirty="0">
                <a:effectLst/>
                <a:latin typeface="Fira Sans"/>
              </a:rPr>
              <a:t>被访问过，已不在在栈中：说明</a:t>
            </a:r>
            <a:r>
              <a:rPr lang="en-US" altLang="zh-CN" b="0" i="0" dirty="0">
                <a:effectLst/>
                <a:latin typeface="Fira Sans"/>
              </a:rPr>
              <a:t>v</a:t>
            </a:r>
            <a:r>
              <a:rPr lang="zh-CN" altLang="en-US" b="0" i="0" dirty="0">
                <a:effectLst/>
                <a:latin typeface="Fira Sans"/>
              </a:rPr>
              <a:t>已搜索完毕，其所在连通分量已被处理，所以不用对其做操作。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CD3DF2-9DAF-415E-A11D-BC95A0D0E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992" y="4353886"/>
            <a:ext cx="4410711" cy="18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F3FFA-36C5-4EF3-B43D-082E9464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744" y="0"/>
            <a:ext cx="9905998" cy="1478570"/>
          </a:xfrm>
        </p:spPr>
        <p:txBody>
          <a:bodyPr/>
          <a:lstStyle/>
          <a:p>
            <a:r>
              <a:rPr lang="en-US" altLang="zh-CN" dirty="0"/>
              <a:t>TARJAN</a:t>
            </a:r>
            <a:r>
              <a:rPr lang="zh-CN" altLang="en-US" dirty="0"/>
              <a:t>算法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00F76F6-C823-4F48-AB10-B0C1524E9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0606" y="896924"/>
            <a:ext cx="4456910" cy="556484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2DEB43-AF96-4275-938B-88B4382C9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0897"/>
            <a:ext cx="4216796" cy="42401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C35DD0-0F9E-4861-914A-7ACDF3F46A2E}"/>
              </a:ext>
            </a:extLst>
          </p:cNvPr>
          <p:cNvSpPr txBox="1"/>
          <p:nvPr/>
        </p:nvSpPr>
        <p:spPr>
          <a:xfrm>
            <a:off x="2571225" y="1250068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伪代码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46357-CA08-4E54-9A1B-F64EE8510F64}"/>
              </a:ext>
            </a:extLst>
          </p:cNvPr>
          <p:cNvSpPr txBox="1"/>
          <p:nvPr/>
        </p:nvSpPr>
        <p:spPr>
          <a:xfrm>
            <a:off x="7570620" y="444725"/>
            <a:ext cx="22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示例代码</a:t>
            </a:r>
          </a:p>
        </p:txBody>
      </p:sp>
    </p:spTree>
    <p:extLst>
      <p:ext uri="{BB962C8B-B14F-4D97-AF65-F5344CB8AC3E}">
        <p14:creationId xmlns:p14="http://schemas.microsoft.com/office/powerpoint/2010/main" val="11483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99D2-8DF6-44A7-AC90-12243ECA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小练习</a:t>
            </a:r>
            <a:r>
              <a:rPr lang="en-US" altLang="zh-CN" dirty="0"/>
              <a:t>(</a:t>
            </a:r>
            <a:r>
              <a:rPr lang="zh-CN" altLang="en-US" dirty="0"/>
              <a:t>洛谷</a:t>
            </a:r>
            <a:r>
              <a:rPr lang="en-US" altLang="zh-CN" dirty="0"/>
              <a:t>P3387)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F90AA3-6815-4AFE-BAA1-0AF0E3045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182" y="1668266"/>
            <a:ext cx="5763235" cy="46072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56BFA7-8782-450B-BC55-1AD3C0992C55}"/>
              </a:ext>
            </a:extLst>
          </p:cNvPr>
          <p:cNvSpPr txBox="1"/>
          <p:nvPr/>
        </p:nvSpPr>
        <p:spPr>
          <a:xfrm>
            <a:off x="7422413" y="2852257"/>
            <a:ext cx="3199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KaTeX_Main"/>
              </a:rPr>
              <a:t>1 &lt;= </a:t>
            </a:r>
            <a:r>
              <a:rPr lang="en-US" altLang="zh-CN" b="0" i="1" dirty="0">
                <a:effectLst/>
                <a:latin typeface="KaTeX_Math"/>
              </a:rPr>
              <a:t>n </a:t>
            </a:r>
            <a:r>
              <a:rPr lang="en-US" altLang="zh-CN" dirty="0">
                <a:latin typeface="KaTeX_Main"/>
              </a:rPr>
              <a:t>&lt;= </a:t>
            </a:r>
            <a:r>
              <a:rPr lang="en-US" altLang="zh-CN" b="0" i="0" dirty="0">
                <a:effectLst/>
                <a:latin typeface="KaTeX_Main"/>
              </a:rPr>
              <a:t>1e4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KaTeX_Main"/>
              </a:rPr>
              <a:t>1 &lt;= m &lt;= 1e5 </a:t>
            </a:r>
            <a:r>
              <a:rPr lang="zh-CN" altLang="en-US" b="0" i="0" dirty="0">
                <a:effectLst/>
                <a:latin typeface="-apple-system"/>
              </a:rPr>
              <a:t>，点权 </a:t>
            </a:r>
            <a:r>
              <a:rPr lang="en-US" altLang="zh-CN" b="0" i="0" dirty="0">
                <a:effectLst/>
                <a:latin typeface="KaTeX_Main"/>
              </a:rPr>
              <a:t> ∈[0,1000]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43D6-4507-4C8B-B9A1-F7EC2B16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9C77-AAE2-4A2C-A323-E90B2DF8B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显然可以利用刚才讲过的</a:t>
            </a:r>
            <a:r>
              <a:rPr lang="en-US" altLang="zh-CN" dirty="0" err="1"/>
              <a:t>tarjan</a:t>
            </a:r>
            <a:r>
              <a:rPr lang="zh-CN" altLang="en-US" dirty="0"/>
              <a:t>算法求解出图的每个强连通分量，又每个点权都非负，每个强连通分量便可等效地缩成一个点，得到一个新的有向图；在该有向图中进一步求解即可。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其他题目：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各种</a:t>
            </a:r>
            <a:r>
              <a:rPr lang="en-US" altLang="zh-CN" dirty="0" err="1"/>
              <a:t>oj</a:t>
            </a:r>
            <a:r>
              <a:rPr lang="zh-CN" altLang="en-US" dirty="0"/>
              <a:t>网站自行搜索</a:t>
            </a:r>
            <a:r>
              <a:rPr lang="en-US" altLang="zh-CN" dirty="0" err="1"/>
              <a:t>tarjan</a:t>
            </a:r>
            <a:r>
              <a:rPr lang="zh-CN" altLang="en-US" dirty="0"/>
              <a:t>，估计不少</a:t>
            </a:r>
          </a:p>
        </p:txBody>
      </p:sp>
    </p:spTree>
    <p:extLst>
      <p:ext uri="{BB962C8B-B14F-4D97-AF65-F5344CB8AC3E}">
        <p14:creationId xmlns:p14="http://schemas.microsoft.com/office/powerpoint/2010/main" val="27207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55D8C-9E53-4EF8-A3D6-1A0E279B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</a:t>
            </a:r>
            <a:r>
              <a:rPr lang="zh-CN" altLang="en-US" dirty="0" smtClean="0"/>
              <a:t>拉通路和欧拉回路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2F30C-78BC-41D4-AF05-2FFC35DC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effectLst/>
                <a:latin typeface="Fira Sans"/>
              </a:rPr>
              <a:t>回顾刚才提到的七桥问题</a:t>
            </a:r>
            <a:r>
              <a:rPr lang="en-US" altLang="zh-CN" b="0" i="0" dirty="0">
                <a:effectLst/>
                <a:latin typeface="Fira Sans"/>
              </a:rPr>
              <a:t>, </a:t>
            </a:r>
            <a:r>
              <a:rPr lang="zh-CN" altLang="en-US" dirty="0">
                <a:latin typeface="Fira Sans"/>
              </a:rPr>
              <a:t>我们将其拓展为一笔画问题</a:t>
            </a:r>
            <a:r>
              <a:rPr lang="en-US" altLang="zh-CN" dirty="0">
                <a:latin typeface="Fira Sans"/>
              </a:rPr>
              <a:t>, </a:t>
            </a:r>
            <a:r>
              <a:rPr lang="zh-CN" altLang="en-US" dirty="0">
                <a:latin typeface="Fira Sans"/>
              </a:rPr>
              <a:t>即在给定的图中寻找一条可以</a:t>
            </a:r>
            <a:r>
              <a:rPr lang="zh-CN" altLang="en-US" b="0" i="0" dirty="0">
                <a:effectLst/>
                <a:latin typeface="Fira Sans"/>
              </a:rPr>
              <a:t>通过图中所有边恰好一次且行遍所有顶点的回路</a:t>
            </a:r>
            <a:r>
              <a:rPr lang="en-US" altLang="zh-CN" b="0" i="0" dirty="0">
                <a:effectLst/>
                <a:latin typeface="Fira Sans"/>
              </a:rPr>
              <a:t>(</a:t>
            </a:r>
            <a:r>
              <a:rPr lang="zh-CN" altLang="en-US" b="0" i="0" dirty="0">
                <a:effectLst/>
                <a:latin typeface="Fira Sans"/>
              </a:rPr>
              <a:t>路径最后一个节点是出发的节点</a:t>
            </a:r>
            <a:r>
              <a:rPr lang="en-US" altLang="zh-CN" b="0" i="0" dirty="0">
                <a:effectLst/>
                <a:latin typeface="Fira Sans"/>
              </a:rPr>
              <a:t>); </a:t>
            </a:r>
            <a:r>
              <a:rPr lang="zh-CN" altLang="en-US" b="0" i="0" dirty="0">
                <a:effectLst/>
                <a:latin typeface="Fira Sans"/>
              </a:rPr>
              <a:t>该回路称为欧拉回路</a:t>
            </a:r>
            <a:endParaRPr lang="en-US" altLang="zh-CN" b="0" i="0" dirty="0">
              <a:effectLst/>
              <a:latin typeface="Fira Sans"/>
            </a:endParaRPr>
          </a:p>
          <a:p>
            <a:r>
              <a:rPr lang="zh-CN" altLang="en-US" dirty="0">
                <a:latin typeface="Fira Sans"/>
              </a:rPr>
              <a:t>存在性</a:t>
            </a:r>
            <a:r>
              <a:rPr lang="en-US" altLang="zh-CN" dirty="0">
                <a:latin typeface="Fira Sans"/>
              </a:rPr>
              <a:t>?    </a:t>
            </a:r>
            <a:r>
              <a:rPr lang="zh-CN" altLang="en-US" dirty="0">
                <a:latin typeface="Fira Sans"/>
              </a:rPr>
              <a:t>节点的度数</a:t>
            </a:r>
            <a:endParaRPr lang="en-US" altLang="zh-CN" dirty="0">
              <a:latin typeface="Fira Sans"/>
            </a:endParaRPr>
          </a:p>
          <a:p>
            <a:r>
              <a:rPr lang="zh-CN" altLang="en-US" b="0" i="0" dirty="0">
                <a:effectLst/>
                <a:latin typeface="Fira Sans"/>
              </a:rPr>
              <a:t>如何求解</a:t>
            </a:r>
            <a:r>
              <a:rPr lang="en-US" altLang="zh-CN" b="0" i="0" dirty="0">
                <a:effectLst/>
                <a:latin typeface="Fira Sans"/>
              </a:rPr>
              <a:t>?   </a:t>
            </a:r>
            <a:r>
              <a:rPr lang="en-US" altLang="zh-CN" b="0" i="0" dirty="0" err="1" smtClean="0">
                <a:effectLst/>
                <a:latin typeface="Fira Sans"/>
              </a:rPr>
              <a:t>dfs</a:t>
            </a:r>
            <a:endParaRPr lang="en-US" altLang="zh-CN" b="0" i="0" dirty="0">
              <a:effectLst/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6695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853E-5805-4D73-B070-6863B723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0799"/>
            <a:ext cx="9905998" cy="1478570"/>
          </a:xfrm>
        </p:spPr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438F-5A89-48F4-9137-3BA4B3B1F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0980"/>
            <a:ext cx="7633472" cy="2473515"/>
          </a:xfrm>
        </p:spPr>
        <p:txBody>
          <a:bodyPr>
            <a:normAutofit/>
          </a:bodyPr>
          <a:lstStyle/>
          <a:p>
            <a:r>
              <a:rPr lang="zh-CN" altLang="en-US" dirty="0"/>
              <a:t>通过图中所有边恰好一次且行遍所有顶点的通路称为欧拉通路。</a:t>
            </a:r>
          </a:p>
          <a:p>
            <a:r>
              <a:rPr lang="zh-CN" altLang="en-US" dirty="0"/>
              <a:t>通过图中所有边恰好一次且行遍所有顶点的回路称为欧拉回路。</a:t>
            </a: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BC099-E858-4172-9303-CEC36867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74" y="3799949"/>
            <a:ext cx="6714513" cy="26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5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F4B5-433B-4997-9933-19DD80D0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ira Sans"/>
              </a:rPr>
              <a:t>相关结论</a:t>
            </a:r>
            <a:r>
              <a:rPr lang="en-US" altLang="zh-CN" dirty="0">
                <a:latin typeface="Fira Sans"/>
              </a:rPr>
              <a:t/>
            </a:r>
            <a:br>
              <a:rPr lang="en-US" altLang="zh-CN" dirty="0">
                <a:latin typeface="Fira Sans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C4829-C2C2-49F5-91F5-32C01B4CB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524" y="1536422"/>
            <a:ext cx="8709199" cy="39675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altLang="zh-CN" sz="7200" dirty="0" smtClean="0">
              <a:latin typeface="Fira Sans"/>
            </a:endParaRPr>
          </a:p>
          <a:p>
            <a:pPr marL="0" indent="0">
              <a:buNone/>
            </a:pPr>
            <a:r>
              <a:rPr lang="zh-CN" altLang="en-US" sz="7200" dirty="0" smtClean="0">
                <a:latin typeface="Fira Sans"/>
              </a:rPr>
              <a:t>对于</a:t>
            </a:r>
            <a:r>
              <a:rPr lang="zh-CN" altLang="en-US" sz="7200" dirty="0" smtClean="0">
                <a:solidFill>
                  <a:srgbClr val="C00000"/>
                </a:solidFill>
                <a:latin typeface="Fira Sans"/>
              </a:rPr>
              <a:t>无向图</a:t>
            </a:r>
            <a:r>
              <a:rPr lang="zh-CN" altLang="en-US" sz="7200" dirty="0" smtClean="0">
                <a:latin typeface="Fira Sans"/>
              </a:rPr>
              <a:t>来说：</a:t>
            </a:r>
            <a:endParaRPr lang="en-US" altLang="zh-CN" sz="7200" dirty="0" smtClean="0">
              <a:latin typeface="Fira Sans"/>
            </a:endParaRPr>
          </a:p>
          <a:p>
            <a:r>
              <a:rPr lang="zh-CN" altLang="en-US" sz="7200" dirty="0" smtClean="0">
                <a:latin typeface="Fira Sans"/>
              </a:rPr>
              <a:t>存在欧拉通路（一笔画）：所有点是连通的（并查集？），并且图中奇度数的节点个数为</a:t>
            </a:r>
            <a:r>
              <a:rPr lang="en-US" altLang="zh-CN" sz="7200" dirty="0" smtClean="0">
                <a:latin typeface="Fira Sans"/>
              </a:rPr>
              <a:t>0</a:t>
            </a:r>
            <a:r>
              <a:rPr lang="zh-CN" altLang="en-US" sz="7200" dirty="0" smtClean="0">
                <a:latin typeface="Fira Sans"/>
              </a:rPr>
              <a:t>或</a:t>
            </a:r>
            <a:r>
              <a:rPr lang="en-US" altLang="zh-CN" sz="7200" dirty="0" smtClean="0">
                <a:latin typeface="Fira Sans"/>
              </a:rPr>
              <a:t>2</a:t>
            </a:r>
          </a:p>
          <a:p>
            <a:endParaRPr lang="en-US" altLang="zh-CN" sz="7200" dirty="0" smtClean="0">
              <a:latin typeface="Fira Sans"/>
            </a:endParaRPr>
          </a:p>
          <a:p>
            <a:r>
              <a:rPr lang="zh-CN" altLang="en-US" sz="7200" b="0" i="0" dirty="0" smtClean="0">
                <a:effectLst/>
                <a:latin typeface="Fira Sans"/>
              </a:rPr>
              <a:t>存在欧拉回路（一笔画回到原点）：所有点是连通的，并且没有奇度数节点</a:t>
            </a:r>
            <a:endParaRPr lang="en-US" altLang="zh-CN" sz="7200" b="0" i="0" dirty="0" smtClean="0">
              <a:effectLst/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5510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F4B5-433B-4997-9933-19DD80D0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ira Sans"/>
              </a:rPr>
              <a:t>相关结论</a:t>
            </a:r>
            <a:r>
              <a:rPr lang="en-US" altLang="zh-CN" dirty="0">
                <a:latin typeface="Fira Sans"/>
              </a:rPr>
              <a:t/>
            </a:r>
            <a:br>
              <a:rPr lang="en-US" altLang="zh-CN" dirty="0">
                <a:latin typeface="Fira Sans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C4829-C2C2-49F5-91F5-32C01B4CB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524" y="1536422"/>
            <a:ext cx="8709199" cy="39675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altLang="zh-CN" sz="7200" dirty="0" smtClean="0">
              <a:latin typeface="Fira Sans"/>
            </a:endParaRPr>
          </a:p>
          <a:p>
            <a:pPr marL="0" indent="0">
              <a:buNone/>
            </a:pPr>
            <a:r>
              <a:rPr lang="zh-CN" altLang="en-US" sz="7200" dirty="0" smtClean="0">
                <a:latin typeface="Fira Sans"/>
              </a:rPr>
              <a:t>对于</a:t>
            </a:r>
            <a:r>
              <a:rPr lang="zh-CN" altLang="en-US" sz="7200" dirty="0">
                <a:solidFill>
                  <a:srgbClr val="C00000"/>
                </a:solidFill>
                <a:latin typeface="Fira Sans"/>
              </a:rPr>
              <a:t>有</a:t>
            </a:r>
            <a:r>
              <a:rPr lang="zh-CN" altLang="en-US" sz="7200" dirty="0" smtClean="0">
                <a:solidFill>
                  <a:srgbClr val="C00000"/>
                </a:solidFill>
                <a:latin typeface="Fira Sans"/>
              </a:rPr>
              <a:t>向图</a:t>
            </a:r>
            <a:r>
              <a:rPr lang="zh-CN" altLang="en-US" sz="7200" dirty="0" smtClean="0">
                <a:latin typeface="Fira Sans"/>
              </a:rPr>
              <a:t>来说：</a:t>
            </a:r>
            <a:endParaRPr lang="en-US" altLang="zh-CN" sz="7200" dirty="0" smtClean="0">
              <a:latin typeface="Fira Sans"/>
            </a:endParaRPr>
          </a:p>
          <a:p>
            <a:r>
              <a:rPr lang="zh-CN" altLang="en-US" sz="7200" dirty="0" smtClean="0">
                <a:latin typeface="Fira Sans"/>
              </a:rPr>
              <a:t>存在欧拉通路（一笔画）：所有边变成无向边后是连通的并且图中</a:t>
            </a:r>
            <a:r>
              <a:rPr lang="zh-CN" altLang="en-US" sz="7200" dirty="0" smtClean="0">
                <a:solidFill>
                  <a:srgbClr val="C00000"/>
                </a:solidFill>
                <a:latin typeface="Fira Sans"/>
              </a:rPr>
              <a:t>最多</a:t>
            </a:r>
            <a:r>
              <a:rPr lang="zh-CN" altLang="en-US" sz="7200" dirty="0" smtClean="0">
                <a:latin typeface="Fira Sans"/>
              </a:rPr>
              <a:t>只有一个节点入度</a:t>
            </a:r>
            <a:r>
              <a:rPr lang="en-US" altLang="zh-CN" sz="7200" dirty="0" smtClean="0">
                <a:latin typeface="Fira Sans"/>
              </a:rPr>
              <a:t>-</a:t>
            </a:r>
            <a:r>
              <a:rPr lang="zh-CN" altLang="en-US" sz="7200" dirty="0" smtClean="0">
                <a:latin typeface="Fira Sans"/>
              </a:rPr>
              <a:t>出度 </a:t>
            </a:r>
            <a:r>
              <a:rPr lang="en-US" altLang="zh-CN" sz="7200" dirty="0" smtClean="0">
                <a:latin typeface="Fira Sans"/>
              </a:rPr>
              <a:t>= 1</a:t>
            </a:r>
            <a:r>
              <a:rPr lang="zh-CN" altLang="en-US" sz="7200" dirty="0" smtClean="0">
                <a:latin typeface="Fira Sans"/>
              </a:rPr>
              <a:t>和</a:t>
            </a:r>
            <a:r>
              <a:rPr lang="zh-CN" altLang="en-US" sz="7200" dirty="0" smtClean="0">
                <a:solidFill>
                  <a:srgbClr val="C00000"/>
                </a:solidFill>
                <a:latin typeface="Fira Sans"/>
              </a:rPr>
              <a:t>最多</a:t>
            </a:r>
            <a:r>
              <a:rPr lang="zh-CN" altLang="en-US" sz="7300" dirty="0">
                <a:latin typeface="Fira Sans"/>
              </a:rPr>
              <a:t>只有一个节点出度</a:t>
            </a:r>
            <a:r>
              <a:rPr lang="en-US" altLang="zh-CN" sz="7300" dirty="0">
                <a:latin typeface="Fira Sans"/>
              </a:rPr>
              <a:t>- </a:t>
            </a:r>
            <a:r>
              <a:rPr lang="zh-CN" altLang="en-US" sz="7300" dirty="0">
                <a:latin typeface="Fira Sans"/>
              </a:rPr>
              <a:t>入度 </a:t>
            </a:r>
            <a:r>
              <a:rPr lang="en-US" altLang="zh-CN" sz="7300" dirty="0">
                <a:latin typeface="Fira Sans"/>
              </a:rPr>
              <a:t>= </a:t>
            </a:r>
            <a:r>
              <a:rPr lang="en-US" altLang="zh-CN" sz="7300" dirty="0" smtClean="0">
                <a:latin typeface="Fira Sans"/>
              </a:rPr>
              <a:t>1</a:t>
            </a:r>
            <a:r>
              <a:rPr lang="zh-CN" altLang="en-US" sz="7300" dirty="0" smtClean="0">
                <a:latin typeface="Fira Sans"/>
              </a:rPr>
              <a:t>，其他入度等于出度</a:t>
            </a:r>
            <a:endParaRPr lang="en-US" altLang="zh-CN" sz="7300" dirty="0" smtClean="0">
              <a:latin typeface="Fira Sans"/>
            </a:endParaRPr>
          </a:p>
          <a:p>
            <a:endParaRPr lang="en-US" altLang="zh-CN" sz="7300" dirty="0">
              <a:latin typeface="Fira Sans"/>
            </a:endParaRPr>
          </a:p>
          <a:p>
            <a:r>
              <a:rPr lang="zh-CN" altLang="en-US" sz="7200" b="0" i="0" dirty="0" smtClean="0">
                <a:effectLst/>
                <a:latin typeface="Fira Sans"/>
              </a:rPr>
              <a:t>存在欧拉回路（一笔画回到原点）：所有点是强连通的，并且所有节点入度等于出度</a:t>
            </a:r>
            <a:endParaRPr lang="en-US" altLang="zh-CN" sz="7200" b="0" i="0" dirty="0" smtClean="0">
              <a:effectLst/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5739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9602A-0FAD-4FE0-AF53-F5DAF8F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图论简介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14613-6F2B-4900-A3AE-EC6221CD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Fira Sans"/>
              </a:rPr>
              <a:t>图论 </a:t>
            </a:r>
            <a:r>
              <a:rPr lang="en-US" altLang="zh-CN" b="1" i="0" dirty="0">
                <a:effectLst/>
                <a:latin typeface="Fira Sans"/>
              </a:rPr>
              <a:t>(Graph theory)</a:t>
            </a:r>
            <a:r>
              <a:rPr lang="zh-CN" altLang="en-US" b="0" i="0" dirty="0">
                <a:effectLst/>
                <a:latin typeface="Fira Sans"/>
              </a:rPr>
              <a:t> 是数学的一个分支，图是图论的主要研究对象。</a:t>
            </a:r>
            <a:r>
              <a:rPr lang="zh-CN" altLang="en-US" b="1" i="0" dirty="0">
                <a:effectLst/>
                <a:latin typeface="Fira Sans"/>
              </a:rPr>
              <a:t>图 </a:t>
            </a:r>
            <a:r>
              <a:rPr lang="en-US" altLang="zh-CN" b="1" i="0" dirty="0">
                <a:effectLst/>
                <a:latin typeface="Fira Sans"/>
              </a:rPr>
              <a:t>(Graph)</a:t>
            </a:r>
            <a:r>
              <a:rPr lang="zh-CN" altLang="en-US" b="0" i="0" dirty="0">
                <a:effectLst/>
                <a:latin typeface="Fira Sans"/>
              </a:rPr>
              <a:t> 是由若干给定的顶点及连接两顶点的边所构成的图形，这种图形通常用来描述某些事物之间的某种特定关系。顶点用于代表事物，连接两顶点的边则用于表示两个事物间具有这种关系。</a:t>
            </a:r>
            <a:endParaRPr lang="en-US" altLang="zh-CN" b="0" i="0" dirty="0">
              <a:effectLst/>
              <a:latin typeface="Fira Sans"/>
            </a:endParaRPr>
          </a:p>
          <a:p>
            <a:r>
              <a:rPr lang="zh-CN" altLang="en-US" dirty="0">
                <a:latin typeface="Fira Sans"/>
              </a:rPr>
              <a:t>图论是</a:t>
            </a:r>
            <a:r>
              <a:rPr lang="en-US" altLang="zh-CN" dirty="0">
                <a:latin typeface="Fira Sans"/>
              </a:rPr>
              <a:t>ACM</a:t>
            </a:r>
            <a:r>
              <a:rPr lang="zh-CN" altLang="en-US" dirty="0">
                <a:latin typeface="Fira Sans"/>
              </a:rPr>
              <a:t>竞赛的常见题型</a:t>
            </a:r>
            <a:endParaRPr lang="en-US" altLang="zh-CN" dirty="0">
              <a:latin typeface="Fira Sans"/>
            </a:endParaRPr>
          </a:p>
          <a:p>
            <a:r>
              <a:rPr lang="zh-CN" altLang="en-US" dirty="0">
                <a:latin typeface="Fira Sans"/>
              </a:rPr>
              <a:t>有向图，无向图，树，连通量，二分图，图的匹配</a:t>
            </a:r>
            <a:r>
              <a:rPr lang="en-US" altLang="zh-CN" dirty="0">
                <a:latin typeface="Fira Sans"/>
              </a:rPr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怎么找回路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2281" y="209708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无向图：直接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进行搜索， </a:t>
            </a:r>
            <a:r>
              <a:rPr lang="en-US" altLang="zh-CN" dirty="0" err="1" smtClean="0"/>
              <a:t>ans</a:t>
            </a:r>
            <a:r>
              <a:rPr lang="zh-CN" altLang="en-US" dirty="0" smtClean="0"/>
              <a:t>是个栈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（为什么</a:t>
            </a:r>
            <a:r>
              <a:rPr lang="en-US" altLang="zh-CN" dirty="0" err="1" smtClean="0"/>
              <a:t>ans</a:t>
            </a:r>
            <a:r>
              <a:rPr lang="zh-CN" altLang="en-US" dirty="0" smtClean="0"/>
              <a:t>要放在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的外面加入节点呢？）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20" y="3294293"/>
            <a:ext cx="3863974" cy="291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2ECF-8EC3-4D31-9958-FCDC0A13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小练习</a:t>
            </a:r>
            <a:r>
              <a:rPr lang="en-US" altLang="zh-CN" dirty="0" smtClean="0"/>
              <a:t>(</a:t>
            </a:r>
            <a:r>
              <a:rPr lang="zh-CN" altLang="en-US" dirty="0" smtClean="0"/>
              <a:t>洛谷</a:t>
            </a:r>
            <a:r>
              <a:rPr lang="en-US" altLang="zh-CN" dirty="0" smtClean="0"/>
              <a:t>P2731)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22" y="1978100"/>
            <a:ext cx="8314140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8D6B-C7DA-4A4E-8F72-E63B841C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03" y="199069"/>
            <a:ext cx="9905998" cy="1478570"/>
          </a:xfrm>
        </p:spPr>
        <p:txBody>
          <a:bodyPr/>
          <a:lstStyle/>
          <a:p>
            <a:r>
              <a:rPr lang="zh-CN" altLang="en-US" dirty="0" smtClean="0"/>
              <a:t>拓扑排序引入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C8B6-D589-4B2A-B7AF-7D932E3ED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302" y="1677639"/>
            <a:ext cx="9905999" cy="3541714"/>
          </a:xfrm>
        </p:spPr>
        <p:txBody>
          <a:bodyPr/>
          <a:lstStyle/>
          <a:p>
            <a:r>
              <a:rPr lang="zh-CN" altLang="en-US" dirty="0"/>
              <a:t>想象你有</a:t>
            </a:r>
            <a:r>
              <a:rPr lang="en-US" altLang="zh-CN" dirty="0"/>
              <a:t>n</a:t>
            </a:r>
            <a:r>
              <a:rPr lang="zh-CN" altLang="en-US" dirty="0"/>
              <a:t>门课需要学，其中有些课需要修过某些前置课程才可以选；你要如何设计出一条合理的学习路径？</a:t>
            </a:r>
            <a:endParaRPr lang="en-US" altLang="zh-CN" dirty="0"/>
          </a:p>
          <a:p>
            <a:r>
              <a:rPr lang="zh-CN" altLang="en-US" dirty="0"/>
              <a:t>用有向图抽象：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A6219-6A80-44CE-80AC-1B3B10AE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155" y="2692396"/>
            <a:ext cx="5324256" cy="324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75F9B-C033-4AB2-91CD-48AF79C6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7E890-58A2-40AA-8BB0-D81B9CCC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302" y="1725175"/>
            <a:ext cx="7532804" cy="170382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有向图的拓扑排序是对其顶点的一种线性排序，使得对于从顶点</a:t>
            </a:r>
            <a:r>
              <a:rPr lang="en-US" altLang="zh-CN" dirty="0"/>
              <a:t>u </a:t>
            </a:r>
            <a:r>
              <a:rPr lang="zh-CN" altLang="en-US" dirty="0"/>
              <a:t>到顶点</a:t>
            </a:r>
            <a:r>
              <a:rPr lang="en-US" altLang="zh-CN" dirty="0"/>
              <a:t>v</a:t>
            </a:r>
            <a:r>
              <a:rPr lang="zh-CN" altLang="en-US" dirty="0"/>
              <a:t>的每个有向边</a:t>
            </a:r>
            <a:r>
              <a:rPr lang="en-US" altLang="zh-CN" dirty="0" err="1"/>
              <a:t>uv</a:t>
            </a:r>
            <a:r>
              <a:rPr lang="zh-CN" altLang="en-US" dirty="0"/>
              <a:t>，</a:t>
            </a:r>
            <a:r>
              <a:rPr lang="en-US" altLang="zh-CN" dirty="0"/>
              <a:t>u </a:t>
            </a:r>
            <a:r>
              <a:rPr lang="zh-CN" altLang="en-US" dirty="0"/>
              <a:t>在排序中都在</a:t>
            </a:r>
            <a:r>
              <a:rPr lang="en-US" altLang="zh-CN" dirty="0"/>
              <a:t>v</a:t>
            </a:r>
            <a:r>
              <a:rPr lang="zh-CN" altLang="en-US" dirty="0"/>
              <a:t>之前。</a:t>
            </a:r>
            <a:endParaRPr lang="en-US" altLang="zh-CN" dirty="0"/>
          </a:p>
          <a:p>
            <a:r>
              <a:rPr lang="zh-CN" altLang="en-US" dirty="0"/>
              <a:t>常见的问题如：图形的顶点表示要执行的任务，边表示一个任务必须在另一个任务之前执行的要求；拓扑排序结果则是一个有效的任务安排顺序。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647BB-DA4A-4232-BBBF-0E665E78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059" y="3596054"/>
            <a:ext cx="4880177" cy="277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4432E-92C5-43E1-9016-E80CF1B5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88ED7-7EF4-4A6B-A730-B82075090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01788"/>
            <a:ext cx="9905999" cy="3541714"/>
          </a:xfrm>
        </p:spPr>
        <p:txBody>
          <a:bodyPr/>
          <a:lstStyle/>
          <a:p>
            <a:r>
              <a:rPr lang="en-US" altLang="zh-CN" b="0" i="0" dirty="0">
                <a:effectLst/>
                <a:latin typeface="Fira Sans"/>
              </a:rPr>
              <a:t>Kahn </a:t>
            </a:r>
            <a:r>
              <a:rPr lang="zh-CN" altLang="en-US" b="0" i="0" dirty="0">
                <a:effectLst/>
                <a:latin typeface="Fira Sans"/>
              </a:rPr>
              <a:t>算法 复杂度</a:t>
            </a:r>
            <a:r>
              <a:rPr lang="en-US" altLang="zh-CN" b="0" i="0" dirty="0">
                <a:effectLst/>
                <a:latin typeface="Fira Sans"/>
              </a:rPr>
              <a:t>O(V+E)</a:t>
            </a:r>
          </a:p>
          <a:p>
            <a:pPr lvl="1"/>
            <a:r>
              <a:rPr lang="zh-CN" altLang="en-US" b="0" i="0" dirty="0">
                <a:effectLst/>
                <a:latin typeface="Fira Sans"/>
              </a:rPr>
              <a:t>思想</a:t>
            </a:r>
            <a:r>
              <a:rPr lang="en-US" altLang="zh-CN" b="0" i="0" dirty="0">
                <a:effectLst/>
                <a:latin typeface="Fira Sans"/>
              </a:rPr>
              <a:t>: </a:t>
            </a:r>
            <a:r>
              <a:rPr lang="zh-CN" altLang="en-US" b="0" i="0" dirty="0">
                <a:effectLst/>
                <a:latin typeface="Fira Sans"/>
              </a:rPr>
              <a:t>维护入读为</a:t>
            </a:r>
            <a:r>
              <a:rPr lang="en-US" altLang="zh-CN" b="0" i="0" dirty="0">
                <a:effectLst/>
                <a:latin typeface="Fira Sans"/>
              </a:rPr>
              <a:t>0</a:t>
            </a:r>
            <a:r>
              <a:rPr lang="zh-CN" altLang="en-US" b="0" i="0" dirty="0">
                <a:effectLst/>
                <a:latin typeface="Fira Sans"/>
              </a:rPr>
              <a:t>的节点的集合</a:t>
            </a:r>
            <a:r>
              <a:rPr lang="en-US" altLang="zh-CN" b="0" i="0" dirty="0">
                <a:effectLst/>
                <a:latin typeface="Fira Sans"/>
              </a:rPr>
              <a:t>, </a:t>
            </a:r>
            <a:r>
              <a:rPr lang="zh-CN" altLang="en-US" b="0" i="0" dirty="0">
                <a:effectLst/>
                <a:latin typeface="Fira Sans"/>
              </a:rPr>
              <a:t>此即当前可以选择的点</a:t>
            </a:r>
            <a:r>
              <a:rPr lang="en-US" altLang="zh-CN" b="0" i="0" dirty="0">
                <a:effectLst/>
                <a:latin typeface="Fira Sans"/>
              </a:rPr>
              <a:t>; </a:t>
            </a:r>
          </a:p>
          <a:p>
            <a:pPr lvl="1"/>
            <a:r>
              <a:rPr lang="zh-CN" altLang="en-US" b="0" i="0" dirty="0">
                <a:effectLst/>
                <a:latin typeface="Fira Sans"/>
              </a:rPr>
              <a:t>每次删除由该集合出射的边</a:t>
            </a:r>
            <a:r>
              <a:rPr lang="en-US" altLang="zh-CN" b="0" i="0" dirty="0">
                <a:effectLst/>
                <a:latin typeface="Fira Sans"/>
              </a:rPr>
              <a:t>, </a:t>
            </a:r>
            <a:r>
              <a:rPr lang="zh-CN" altLang="en-US" dirty="0">
                <a:latin typeface="Fira Sans"/>
              </a:rPr>
              <a:t>并再次更新集合</a:t>
            </a:r>
            <a:endParaRPr lang="zh-CN" altLang="en-US" b="0" i="0" dirty="0">
              <a:effectLst/>
              <a:latin typeface="Fira Sans"/>
            </a:endParaRPr>
          </a:p>
          <a:p>
            <a:endParaRPr lang="zh-CN" altLang="en-US" dirty="0"/>
          </a:p>
        </p:txBody>
      </p:sp>
      <p:pic>
        <p:nvPicPr>
          <p:cNvPr id="4098" name="Picture 2" descr="topo">
            <a:extLst>
              <a:ext uri="{FF2B5EF4-FFF2-40B4-BE49-F238E27FC236}">
                <a16:creationId xmlns:a16="http://schemas.microsoft.com/office/drawing/2014/main" id="{31E30E27-E98F-44B0-8BE2-4702C610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6" y="3285223"/>
            <a:ext cx="3238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C1A5A3-74C1-47FF-A497-6AE3067162C4}"/>
              </a:ext>
            </a:extLst>
          </p:cNvPr>
          <p:cNvSpPr txBox="1"/>
          <p:nvPr/>
        </p:nvSpPr>
        <p:spPr>
          <a:xfrm>
            <a:off x="4501043" y="4243557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effectLst/>
                <a:latin typeface="Fira Sans"/>
              </a:rPr>
              <a:t>2 -&gt; 8 -&gt; 0 -&gt; 3 -&gt; 7 -&gt; 1 -&gt; 5 -&gt; 6 -&gt; 9 -&gt; 4 -&gt; 11 -&gt; 10 -&gt; 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1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7D99-3AA0-41FC-ADA6-3760615B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小练习（</a:t>
            </a:r>
            <a:r>
              <a:rPr lang="en-US" altLang="zh-CN" dirty="0"/>
              <a:t>UVA10305)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F31010-33D6-49EA-BC6A-4359A4179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081" y="1656217"/>
            <a:ext cx="7379345" cy="4583265"/>
          </a:xfrm>
        </p:spPr>
      </p:pic>
    </p:spTree>
    <p:extLst>
      <p:ext uri="{BB962C8B-B14F-4D97-AF65-F5344CB8AC3E}">
        <p14:creationId xmlns:p14="http://schemas.microsoft.com/office/powerpoint/2010/main" val="201052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8212-4F2F-45CE-9B4B-53F1C0DB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起源：戈尼斯堡七桥问题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C7C-1C52-4C7B-8DDF-C0B6D5A31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6815"/>
            <a:ext cx="9905999" cy="3541714"/>
          </a:xfrm>
        </p:spPr>
        <p:txBody>
          <a:bodyPr/>
          <a:lstStyle/>
          <a:p>
            <a:r>
              <a:rPr lang="en-US" altLang="zh-CN" dirty="0"/>
              <a:t>18</a:t>
            </a:r>
            <a:r>
              <a:rPr lang="zh-CN" altLang="en-US" dirty="0"/>
              <a:t>世纪初普鲁士的哥尼斯堡，有一条河穿过，河上有两个小岛，有七座桥把两个岛与河岸联系起来（如右上图）。有个人提出一个问题：一个步行者怎样才能不重复、不遗漏地一次走完七座桥，最后回到出发点。后来大数学家欧拉把它转化成一个几何问题</a:t>
            </a:r>
            <a:r>
              <a:rPr lang="en-US" altLang="zh-CN" dirty="0"/>
              <a:t>——</a:t>
            </a:r>
            <a:r>
              <a:rPr lang="zh-CN" altLang="en-US" dirty="0"/>
              <a:t>一笔画问题。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805BC-3227-4BCA-95FF-BCB096CB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25" y="3888089"/>
            <a:ext cx="6096000" cy="23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43E7-C859-4D6E-94C7-813FDEFA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本次课程需要用到的基础概念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94EA7-0AF8-4BEB-99A6-8B9BD9A44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我们此处描述的图是一种由“顶点”（</a:t>
            </a:r>
            <a:r>
              <a:rPr lang="en-US" altLang="zh-CN" dirty="0"/>
              <a:t>Vertex</a:t>
            </a:r>
            <a:r>
              <a:rPr lang="zh-CN" altLang="en-US" dirty="0"/>
              <a:t>）组成的抽象网络，网络中的各顶点可以通过“边”（</a:t>
            </a:r>
            <a:r>
              <a:rPr lang="en-US" altLang="zh-CN" dirty="0"/>
              <a:t>Edge</a:t>
            </a:r>
            <a:r>
              <a:rPr lang="zh-CN" altLang="en-US" dirty="0"/>
              <a:t>）实现彼此的连接，表示两顶点有关联。由此给定图的定义：由顶点和边组成的集合 </a:t>
            </a:r>
            <a:r>
              <a:rPr lang="en-US" altLang="zh-CN" dirty="0"/>
              <a:t>G(V, E)</a:t>
            </a:r>
            <a:r>
              <a:rPr lang="zh-CN" altLang="en-US" dirty="0"/>
              <a:t>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7F0EE-C2AD-44B4-9A33-3C8258322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971" y="3689059"/>
            <a:ext cx="3867325" cy="2881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CA83CC-AAFC-4F9A-BE67-0760F41F9F85}"/>
              </a:ext>
            </a:extLst>
          </p:cNvPr>
          <p:cNvSpPr txBox="1"/>
          <p:nvPr/>
        </p:nvSpPr>
        <p:spPr>
          <a:xfrm>
            <a:off x="8001254" y="4266849"/>
            <a:ext cx="259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想象计算机（顶点）以及其间的网络连接（边），城市（顶点）和其间的公路（边）</a:t>
            </a:r>
          </a:p>
        </p:txBody>
      </p:sp>
    </p:spTree>
    <p:extLst>
      <p:ext uri="{BB962C8B-B14F-4D97-AF65-F5344CB8AC3E}">
        <p14:creationId xmlns:p14="http://schemas.microsoft.com/office/powerpoint/2010/main" val="27155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1B62E-56FB-4BEA-A689-E4A90C46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本次课程需要用到的基础概念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EAEC0-B204-4293-A6DD-1DB73DB3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有向图和无向图：如果给图的每条边规定一个方向，那么得到的图称为有向图，其边也称为有向边。相反，边没有方向的图称为无向图。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FA80C-6D97-48A4-89EE-58830F98E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36" y="3275730"/>
            <a:ext cx="3262121" cy="3262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5945A-43B4-46C0-AD4B-2EAB741C5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580" y="3275730"/>
            <a:ext cx="4871655" cy="32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FCC8-079C-4478-BA18-84D8DFBC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图的描述方法：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7B12-BF7F-4729-95EE-258CB2A3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显然顶点可以用编号直接描述</a:t>
            </a:r>
            <a:endParaRPr lang="en-US" altLang="zh-CN" dirty="0"/>
          </a:p>
          <a:p>
            <a:r>
              <a:rPr lang="zh-CN" altLang="en-US" dirty="0"/>
              <a:t>邻接矩阵： 对于</a:t>
            </a:r>
            <a:r>
              <a:rPr lang="en-US" altLang="zh-CN" dirty="0"/>
              <a:t>n</a:t>
            </a:r>
            <a:r>
              <a:rPr lang="zh-CN" altLang="en-US" dirty="0"/>
              <a:t>个顶点的图，使用</a:t>
            </a:r>
            <a:r>
              <a:rPr lang="en-US" altLang="zh-CN" dirty="0"/>
              <a:t>n * n</a:t>
            </a:r>
            <a:r>
              <a:rPr lang="zh-CN" altLang="en-US" dirty="0"/>
              <a:t>的矩阵描述（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描述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节点的相互关系）</a:t>
            </a:r>
            <a:endParaRPr lang="en-US" altLang="zh-CN" dirty="0"/>
          </a:p>
          <a:p>
            <a:r>
              <a:rPr lang="zh-CN" altLang="en-US" dirty="0"/>
              <a:t>邻接链表： 对于</a:t>
            </a:r>
            <a:r>
              <a:rPr lang="en-US" altLang="zh-CN" dirty="0"/>
              <a:t>n</a:t>
            </a:r>
            <a:r>
              <a:rPr lang="zh-CN" altLang="en-US" dirty="0"/>
              <a:t>个顶点的图，使用</a:t>
            </a:r>
            <a:r>
              <a:rPr lang="en-US" altLang="zh-CN" dirty="0"/>
              <a:t>n</a:t>
            </a:r>
            <a:r>
              <a:rPr lang="zh-CN" altLang="en-US" dirty="0"/>
              <a:t>个数组描述（第</a:t>
            </a:r>
            <a:r>
              <a:rPr lang="en-US" altLang="zh-CN" dirty="0" err="1"/>
              <a:t>i</a:t>
            </a:r>
            <a:r>
              <a:rPr lang="zh-CN" altLang="en-US" dirty="0"/>
              <a:t>个数组描述节点</a:t>
            </a:r>
            <a:r>
              <a:rPr lang="en-US" altLang="zh-CN" dirty="0" err="1"/>
              <a:t>i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696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6C33F-9F80-4EB8-8166-FF121B6E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连通性</a:t>
            </a:r>
            <a:r>
              <a:rPr lang="en-US" altLang="zh-CN" dirty="0"/>
              <a:t>: </a:t>
            </a:r>
            <a:r>
              <a:rPr lang="zh-CN" altLang="en-US" dirty="0"/>
              <a:t>图中节点的相互可达性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6FC39-6259-4F4E-AB7A-B2FF31E2F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90" y="1803633"/>
            <a:ext cx="6417577" cy="39875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sz="1900" b="0" i="0" dirty="0">
                <a:effectLst/>
                <a:latin typeface="Fira Sans"/>
              </a:rPr>
              <a:t>有时我们希望探究图中节点间的相互可达性</a:t>
            </a:r>
            <a:r>
              <a:rPr lang="en-US" altLang="zh-CN" sz="1900" dirty="0">
                <a:latin typeface="Fira Sans"/>
              </a:rPr>
              <a:t>(</a:t>
            </a:r>
            <a:r>
              <a:rPr lang="zh-CN" altLang="en-US" sz="1900" dirty="0">
                <a:latin typeface="Fira Sans"/>
              </a:rPr>
              <a:t>即从</a:t>
            </a:r>
            <a:r>
              <a:rPr lang="en-US" altLang="zh-CN" sz="1900" dirty="0" err="1">
                <a:latin typeface="Fira Sans"/>
              </a:rPr>
              <a:t>i</a:t>
            </a:r>
            <a:r>
              <a:rPr lang="zh-CN" altLang="en-US" sz="1900" dirty="0">
                <a:latin typeface="Fira Sans"/>
              </a:rPr>
              <a:t>点出发是否存在到达</a:t>
            </a:r>
            <a:r>
              <a:rPr lang="en-US" altLang="zh-CN" sz="1900" dirty="0">
                <a:latin typeface="Fira Sans"/>
              </a:rPr>
              <a:t>j</a:t>
            </a:r>
            <a:r>
              <a:rPr lang="zh-CN" altLang="en-US" sz="1900" dirty="0">
                <a:latin typeface="Fira Sans"/>
              </a:rPr>
              <a:t>的路径</a:t>
            </a:r>
            <a:r>
              <a:rPr lang="en-US" altLang="zh-CN" sz="1900" dirty="0">
                <a:latin typeface="Fira Sans"/>
              </a:rPr>
              <a:t>), </a:t>
            </a:r>
            <a:r>
              <a:rPr lang="zh-CN" altLang="en-US" sz="1900" dirty="0">
                <a:latin typeface="Fira Sans"/>
              </a:rPr>
              <a:t>这种性质称为图的连通性</a:t>
            </a:r>
            <a:r>
              <a:rPr lang="en-US" altLang="zh-CN" sz="1900" dirty="0">
                <a:latin typeface="Fira Sans"/>
              </a:rPr>
              <a:t>. </a:t>
            </a:r>
            <a:r>
              <a:rPr lang="zh-CN" altLang="en-US" sz="1900" dirty="0">
                <a:latin typeface="Fira Sans"/>
              </a:rPr>
              <a:t>由此给出下述概念</a:t>
            </a:r>
            <a:r>
              <a:rPr lang="en-US" altLang="zh-CN" sz="1900" dirty="0">
                <a:latin typeface="Fira Sans"/>
              </a:rPr>
              <a:t>: </a:t>
            </a:r>
            <a:endParaRPr lang="en-US" altLang="zh-CN" sz="1900" b="0" i="0" dirty="0">
              <a:effectLst/>
              <a:latin typeface="Fira Sans"/>
            </a:endParaRPr>
          </a:p>
          <a:p>
            <a:pPr algn="l"/>
            <a:r>
              <a:rPr lang="zh-CN" altLang="en-US" sz="1900" b="0" i="0" dirty="0">
                <a:effectLst/>
                <a:latin typeface="Fira Sans"/>
              </a:rPr>
              <a:t>若一张有向图的节点两两</a:t>
            </a:r>
            <a:r>
              <a:rPr lang="zh-CN" altLang="en-US" sz="1900" b="1" i="0" dirty="0">
                <a:effectLst/>
                <a:latin typeface="Fira Sans"/>
              </a:rPr>
              <a:t>相互</a:t>
            </a:r>
            <a:r>
              <a:rPr lang="zh-CN" altLang="en-US" sz="1900" b="0" i="0" dirty="0">
                <a:effectLst/>
                <a:latin typeface="Fira Sans"/>
              </a:rPr>
              <a:t>可达，则称这张图是 </a:t>
            </a:r>
            <a:r>
              <a:rPr lang="zh-CN" altLang="en-US" sz="1900" b="1" i="0" dirty="0">
                <a:effectLst/>
                <a:latin typeface="Fira Sans"/>
              </a:rPr>
              <a:t>强连通的 </a:t>
            </a:r>
            <a:r>
              <a:rPr lang="en-US" altLang="zh-CN" sz="1900" b="1" i="0" dirty="0">
                <a:effectLst/>
                <a:latin typeface="Fira Sans"/>
              </a:rPr>
              <a:t>(Strongly connected)</a:t>
            </a:r>
            <a:r>
              <a:rPr lang="zh-CN" altLang="en-US" sz="1900" b="0" i="0" dirty="0">
                <a:effectLst/>
                <a:latin typeface="Fira Sans"/>
              </a:rPr>
              <a:t>。</a:t>
            </a:r>
          </a:p>
          <a:p>
            <a:pPr algn="l"/>
            <a:r>
              <a:rPr lang="zh-CN" altLang="en-US" sz="1900" b="0" i="0" dirty="0">
                <a:effectLst/>
                <a:latin typeface="Fira Sans"/>
              </a:rPr>
              <a:t>若一张有向图的边替换为无向边后可以得到一张连通图，则称原来这张有向图是 </a:t>
            </a:r>
            <a:r>
              <a:rPr lang="zh-CN" altLang="en-US" sz="1900" b="1" i="0" dirty="0">
                <a:effectLst/>
                <a:latin typeface="Fira Sans"/>
              </a:rPr>
              <a:t>弱连通的 </a:t>
            </a:r>
            <a:r>
              <a:rPr lang="en-US" altLang="zh-CN" sz="1900" b="1" i="0" dirty="0">
                <a:effectLst/>
                <a:latin typeface="Fira Sans"/>
              </a:rPr>
              <a:t>(Weakly connected)</a:t>
            </a:r>
            <a:r>
              <a:rPr lang="zh-CN" altLang="en-US" sz="1900" b="0" i="0" dirty="0">
                <a:effectLst/>
                <a:latin typeface="Fira Sans"/>
              </a:rPr>
              <a:t>。</a:t>
            </a:r>
          </a:p>
          <a:p>
            <a:pPr algn="l"/>
            <a:endParaRPr lang="en-US" altLang="zh-CN" sz="1900" b="0" i="0" dirty="0">
              <a:effectLst/>
              <a:latin typeface="Fira Sans"/>
            </a:endParaRPr>
          </a:p>
          <a:p>
            <a:pPr algn="l"/>
            <a:r>
              <a:rPr lang="zh-CN" altLang="en-US" sz="1900" b="0" i="0" dirty="0">
                <a:effectLst/>
                <a:latin typeface="Fira Sans"/>
              </a:rPr>
              <a:t>定义一个有向图的极大强连通子图为它的强连通分量（</a:t>
            </a:r>
            <a:r>
              <a:rPr lang="en-US" altLang="zh-CN" sz="1900" b="0" i="0" dirty="0">
                <a:effectLst/>
                <a:latin typeface="Fira Sans"/>
              </a:rPr>
              <a:t>Strongly Connected Components</a:t>
            </a:r>
            <a:r>
              <a:rPr lang="zh-CN" altLang="en-US" sz="1900" b="0" i="0" dirty="0">
                <a:effectLst/>
                <a:latin typeface="Fira Sans"/>
              </a:rPr>
              <a:t>，</a:t>
            </a:r>
            <a:r>
              <a:rPr lang="en-US" altLang="zh-CN" sz="1900" b="0" i="0" dirty="0">
                <a:effectLst/>
                <a:latin typeface="Fira Sans"/>
              </a:rPr>
              <a:t>SCC</a:t>
            </a:r>
            <a:r>
              <a:rPr lang="zh-CN" altLang="en-US" sz="1900" b="0" i="0" dirty="0">
                <a:effectLst/>
                <a:latin typeface="Fira Sans"/>
              </a:rPr>
              <a:t>）</a:t>
            </a:r>
            <a:endParaRPr lang="en-US" altLang="zh-CN" sz="1900" b="0" i="0" dirty="0">
              <a:effectLst/>
              <a:latin typeface="Fira Sans"/>
            </a:endParaRPr>
          </a:p>
          <a:p>
            <a:pPr marL="0" indent="0" algn="l">
              <a:buNone/>
            </a:pPr>
            <a:r>
              <a:rPr lang="zh-CN" altLang="en-US" sz="1900" dirty="0">
                <a:latin typeface="Fira Sans"/>
              </a:rPr>
              <a:t>              极大</a:t>
            </a:r>
            <a:r>
              <a:rPr lang="en-US" altLang="zh-CN" sz="1900" dirty="0">
                <a:latin typeface="Fira Sans"/>
              </a:rPr>
              <a:t>?   </a:t>
            </a:r>
            <a:r>
              <a:rPr lang="zh-CN" altLang="en-US" sz="1900" dirty="0">
                <a:latin typeface="Fira Sans"/>
              </a:rPr>
              <a:t>子图</a:t>
            </a:r>
            <a:r>
              <a:rPr lang="en-US" altLang="zh-CN" sz="1900" dirty="0">
                <a:latin typeface="Fira Sans"/>
              </a:rPr>
              <a:t>?</a:t>
            </a:r>
            <a:endParaRPr lang="zh-CN" altLang="en-US" sz="1900" b="0" i="0" dirty="0">
              <a:effectLst/>
              <a:latin typeface="Fira Sans"/>
            </a:endParaRPr>
          </a:p>
          <a:p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46C0D2-2FB8-48E9-9B66-ED79C8D52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383" y="2522909"/>
            <a:ext cx="4662041" cy="216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85188-CE32-4CFF-9ED1-7B4F9AEA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63" y="442508"/>
            <a:ext cx="9905998" cy="1478570"/>
          </a:xfrm>
        </p:spPr>
        <p:txBody>
          <a:bodyPr/>
          <a:lstStyle/>
          <a:p>
            <a:r>
              <a:rPr lang="zh-CN" altLang="en-US" dirty="0"/>
              <a:t>求解强连通分量</a:t>
            </a:r>
            <a:r>
              <a:rPr lang="en-US" altLang="zh-CN" dirty="0"/>
              <a:t>:  TARJAN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A9045-2E36-485C-8C38-0E4CA0993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726506"/>
            <a:ext cx="10869611" cy="3949701"/>
          </a:xfrm>
        </p:spPr>
        <p:txBody>
          <a:bodyPr>
            <a:normAutofit/>
          </a:bodyPr>
          <a:lstStyle/>
          <a:p>
            <a:r>
              <a:rPr lang="en-US" altLang="zh-CN" dirty="0"/>
              <a:t>DFS</a:t>
            </a:r>
            <a:r>
              <a:rPr lang="zh-CN" altLang="en-US" dirty="0"/>
              <a:t>生成树</a:t>
            </a:r>
            <a:endParaRPr lang="en-US" altLang="zh-CN" dirty="0"/>
          </a:p>
          <a:p>
            <a:pPr lvl="1"/>
            <a:r>
              <a:rPr lang="zh-CN" altLang="en-US" b="0" i="0" dirty="0">
                <a:effectLst/>
                <a:latin typeface="Fira Sans"/>
              </a:rPr>
              <a:t>有向图的 </a:t>
            </a:r>
            <a:r>
              <a:rPr lang="en-US" altLang="zh-CN" b="0" i="0" dirty="0">
                <a:effectLst/>
                <a:latin typeface="Fira Sans"/>
              </a:rPr>
              <a:t>DFS </a:t>
            </a:r>
            <a:r>
              <a:rPr lang="zh-CN" altLang="en-US" b="0" i="0" dirty="0">
                <a:effectLst/>
                <a:latin typeface="Fira Sans"/>
              </a:rPr>
              <a:t>生成树主要有 </a:t>
            </a:r>
            <a:r>
              <a:rPr lang="en-US" altLang="zh-CN" b="0" i="0" dirty="0">
                <a:effectLst/>
                <a:latin typeface="Fira Sans"/>
              </a:rPr>
              <a:t>4 </a:t>
            </a:r>
            <a:r>
              <a:rPr lang="zh-CN" altLang="en-US" b="0" i="0" dirty="0">
                <a:effectLst/>
                <a:latin typeface="Fira Sans"/>
              </a:rPr>
              <a:t>种边</a:t>
            </a:r>
            <a:endParaRPr lang="en-US" altLang="zh-CN" b="0" i="0" dirty="0">
              <a:effectLst/>
              <a:latin typeface="Fira Sans"/>
            </a:endParaRPr>
          </a:p>
          <a:p>
            <a:pPr lvl="2"/>
            <a:r>
              <a:rPr lang="zh-CN" altLang="en-US" b="0" i="0" dirty="0">
                <a:effectLst/>
                <a:latin typeface="Fira Sans"/>
              </a:rPr>
              <a:t>树边：绿色边，每次搜索找到一个还没有访问过的结点的时候就形成了一条树边。</a:t>
            </a:r>
          </a:p>
          <a:p>
            <a:pPr lvl="2"/>
            <a:r>
              <a:rPr lang="zh-CN" altLang="en-US" b="0" i="0" dirty="0">
                <a:effectLst/>
                <a:latin typeface="Fira Sans"/>
              </a:rPr>
              <a:t>反祖边：黄色边，也被叫做回边，即指向祖先结点的边。</a:t>
            </a:r>
            <a:endParaRPr lang="en-US" altLang="zh-CN" b="0" i="0" dirty="0">
              <a:effectLst/>
              <a:latin typeface="Fira Sans"/>
            </a:endParaRPr>
          </a:p>
          <a:p>
            <a:pPr lvl="2"/>
            <a:r>
              <a:rPr lang="zh-CN" altLang="en-US" dirty="0"/>
              <a:t>横叉边：红色边，它主要是在搜索的时候遇到了一个已经访问过的结点，但是这个结点 并不是 当前结点的祖先时形成的。</a:t>
            </a:r>
            <a:endParaRPr lang="en-US" altLang="zh-CN" dirty="0"/>
          </a:p>
          <a:p>
            <a:pPr lvl="2"/>
            <a:r>
              <a:rPr lang="zh-CN" altLang="en-US" b="0" i="0" dirty="0">
                <a:effectLst/>
                <a:latin typeface="Fira Sans"/>
              </a:rPr>
              <a:t>前向边：蓝色边，它是在搜索的时候遇到子树中的结点的时候形成的。</a:t>
            </a:r>
          </a:p>
          <a:p>
            <a:pPr lvl="2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490D35-79CC-4E14-BAD0-9FD5A2932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1" y="4636496"/>
            <a:ext cx="4864100" cy="207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A9B93-B697-43CF-9462-0B971A4D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1235"/>
            <a:ext cx="9905998" cy="1478570"/>
          </a:xfrm>
        </p:spPr>
        <p:txBody>
          <a:bodyPr/>
          <a:lstStyle/>
          <a:p>
            <a:r>
              <a:rPr lang="en-US" altLang="zh-CN" dirty="0"/>
              <a:t>TARJAN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9E65F-F58E-4406-B786-FB99F5DD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83417"/>
            <a:ext cx="9905999" cy="3541714"/>
          </a:xfrm>
        </p:spPr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生成树和强连通量的关系</a:t>
            </a:r>
            <a:endParaRPr lang="en-US" altLang="zh-CN" dirty="0"/>
          </a:p>
          <a:p>
            <a:pPr lvl="1"/>
            <a:r>
              <a:rPr lang="zh-CN" altLang="en-US" dirty="0"/>
              <a:t>如果结点</a:t>
            </a:r>
            <a:r>
              <a:rPr lang="en-US" altLang="zh-CN" dirty="0"/>
              <a:t>u</a:t>
            </a:r>
            <a:r>
              <a:rPr lang="zh-CN" altLang="en-US" dirty="0"/>
              <a:t>是某个强连通分量在搜索树中遇到的第一个结点，那么这个强连通分量的其余结点肯定是在搜索树中以</a:t>
            </a:r>
            <a:r>
              <a:rPr lang="en-US" altLang="zh-CN" dirty="0"/>
              <a:t>u</a:t>
            </a:r>
            <a:r>
              <a:rPr lang="zh-CN" altLang="en-US" dirty="0"/>
              <a:t>为根的子树中。</a:t>
            </a:r>
            <a:r>
              <a:rPr lang="en-US" altLang="zh-CN" dirty="0"/>
              <a:t>u</a:t>
            </a:r>
            <a:r>
              <a:rPr lang="zh-CN" altLang="en-US" dirty="0"/>
              <a:t>被称为这个强连通分量的根。</a:t>
            </a:r>
            <a:endParaRPr lang="en-US" altLang="zh-CN" dirty="0"/>
          </a:p>
          <a:p>
            <a:pPr lvl="1"/>
            <a:r>
              <a:rPr lang="zh-CN" altLang="en-US" dirty="0"/>
              <a:t>反证法：假设有个结点</a:t>
            </a:r>
            <a:r>
              <a:rPr lang="en-US" altLang="zh-CN" dirty="0"/>
              <a:t>v</a:t>
            </a:r>
            <a:r>
              <a:rPr lang="zh-CN" altLang="en-US" dirty="0"/>
              <a:t>在该强连通分量中但是不在以</a:t>
            </a:r>
            <a:r>
              <a:rPr lang="en-US" altLang="zh-CN" dirty="0"/>
              <a:t>u</a:t>
            </a:r>
            <a:r>
              <a:rPr lang="zh-CN" altLang="en-US" dirty="0"/>
              <a:t>为根的子树中，那么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的路径中肯定有一条离开子树的边。但是这样的边只可能是横叉边或者反祖边，然而这两条边都要求指向的结点已经被访问过了，这就和</a:t>
            </a:r>
            <a:r>
              <a:rPr lang="en-US" altLang="zh-CN" dirty="0"/>
              <a:t>u</a:t>
            </a:r>
            <a:r>
              <a:rPr lang="zh-CN" altLang="en-US" dirty="0"/>
              <a:t>是第一个访问的结点矛盾了。得证。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CD3099-3D1A-4A5F-BD88-07CC9D2CC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1" y="3769978"/>
            <a:ext cx="5875922" cy="251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431</TotalTime>
  <Words>1411</Words>
  <Application>Microsoft Office PowerPoint</Application>
  <PresentationFormat>宽屏</PresentationFormat>
  <Paragraphs>96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-apple-system</vt:lpstr>
      <vt:lpstr>Fira Sans</vt:lpstr>
      <vt:lpstr>KaTeX_Main</vt:lpstr>
      <vt:lpstr>KaTeX_Math</vt:lpstr>
      <vt:lpstr>宋体</vt:lpstr>
      <vt:lpstr>Arial</vt:lpstr>
      <vt:lpstr>Trebuchet MS</vt:lpstr>
      <vt:lpstr>Tw Cen MT</vt:lpstr>
      <vt:lpstr>电路</vt:lpstr>
      <vt:lpstr>南开大学ACM社团 讲座</vt:lpstr>
      <vt:lpstr>图论简介</vt:lpstr>
      <vt:lpstr>起源：戈尼斯堡七桥问题</vt:lpstr>
      <vt:lpstr>本次课程需要用到的基础概念</vt:lpstr>
      <vt:lpstr>本次课程需要用到的基础概念</vt:lpstr>
      <vt:lpstr>图的描述方法：</vt:lpstr>
      <vt:lpstr>连通性: 图中节点的相互可达性</vt:lpstr>
      <vt:lpstr>求解强连通分量:  TARJAN算法</vt:lpstr>
      <vt:lpstr>TARJAN算法</vt:lpstr>
      <vt:lpstr>TARJAN算法</vt:lpstr>
      <vt:lpstr>TARJAN算法</vt:lpstr>
      <vt:lpstr>TARJAN算法</vt:lpstr>
      <vt:lpstr>TARJAN算法</vt:lpstr>
      <vt:lpstr>小练习(洛谷P3387)</vt:lpstr>
      <vt:lpstr>思路</vt:lpstr>
      <vt:lpstr>欧拉通路和欧拉回路</vt:lpstr>
      <vt:lpstr>定义</vt:lpstr>
      <vt:lpstr>相关结论 </vt:lpstr>
      <vt:lpstr>相关结论 </vt:lpstr>
      <vt:lpstr>怎么找回路？</vt:lpstr>
      <vt:lpstr>小练习(洛谷P2731)</vt:lpstr>
      <vt:lpstr>拓扑排序引入</vt:lpstr>
      <vt:lpstr>拓扑排序</vt:lpstr>
      <vt:lpstr>拓扑排序 </vt:lpstr>
      <vt:lpstr>小练习（UVA10305)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南开大学ACM社团 讲座</dc:title>
  <dc:creator>佳浩 刘</dc:creator>
  <cp:lastModifiedBy>泽琰 庄</cp:lastModifiedBy>
  <cp:revision>29</cp:revision>
  <dcterms:created xsi:type="dcterms:W3CDTF">2021-04-22T02:41:32Z</dcterms:created>
  <dcterms:modified xsi:type="dcterms:W3CDTF">2021-04-24T03:00:26Z</dcterms:modified>
</cp:coreProperties>
</file>