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4" r:id="rId6"/>
    <p:sldId id="266" r:id="rId7"/>
    <p:sldId id="265" r:id="rId8"/>
    <p:sldId id="267" r:id="rId9"/>
    <p:sldId id="268" r:id="rId10"/>
    <p:sldId id="269" r:id="rId11"/>
    <p:sldId id="261" r:id="rId12"/>
    <p:sldId id="270" r:id="rId13"/>
    <p:sldId id="271" r:id="rId14"/>
    <p:sldId id="272" r:id="rId15"/>
    <p:sldId id="273" r:id="rId16"/>
    <p:sldId id="275" r:id="rId17"/>
    <p:sldId id="260" r:id="rId18"/>
    <p:sldId id="287" r:id="rId19"/>
    <p:sldId id="286" r:id="rId20"/>
    <p:sldId id="281" r:id="rId21"/>
    <p:sldId id="282" r:id="rId22"/>
    <p:sldId id="283" r:id="rId23"/>
    <p:sldId id="284" r:id="rId24"/>
    <p:sldId id="285" r:id="rId25"/>
    <p:sldId id="288" r:id="rId26"/>
    <p:sldId id="289" r:id="rId27"/>
    <p:sldId id="290" r:id="rId28"/>
    <p:sldId id="292" r:id="rId29"/>
    <p:sldId id="293" r:id="rId30"/>
    <p:sldId id="294" r:id="rId31"/>
    <p:sldId id="295" r:id="rId32"/>
    <p:sldId id="296" r:id="rId33"/>
    <p:sldId id="279" r:id="rId34"/>
    <p:sldId id="280" r:id="rId3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20B5"/>
    <a:srgbClr val="5E4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3766820" y="2169795"/>
            <a:ext cx="4658360" cy="1445260"/>
          </a:xfrm>
          <a:prstGeom prst="rect">
            <a:avLst/>
          </a:prstGeom>
          <a:noFill/>
          <a:ln>
            <a:noFill/>
          </a:ln>
          <a:effectLst>
            <a:outerShdw blurRad="152400" dist="50800" dir="3000000" algn="ctr" rotWithShape="0">
              <a:srgbClr val="000000">
                <a:alpha val="73000"/>
              </a:srgbClr>
            </a:outerShdw>
          </a:effectLst>
        </p:spPr>
        <p:txBody>
          <a:bodyPr wrap="none" rtlCol="0" anchor="t">
            <a:spAutoFit/>
          </a:bodyPr>
          <a:p>
            <a:pPr algn="ctr"/>
            <a:r>
              <a:rPr lang="zh-CN" altLang="en-US" sz="8800" b="1">
                <a:ln/>
                <a:solidFill>
                  <a:srgbClr val="6620B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数学进阶</a:t>
            </a:r>
            <a:endParaRPr lang="zh-CN" altLang="en-US" sz="8800" b="1">
              <a:ln/>
              <a:solidFill>
                <a:srgbClr val="6620B5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541895" y="4411980"/>
            <a:ext cx="219202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 b="1"/>
              <a:t>PARAODX</a:t>
            </a:r>
            <a:endParaRPr lang="en-US" altLang="zh-CN" sz="3200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1" name="组合 10"/>
          <p:cNvGrpSpPr/>
          <p:nvPr/>
        </p:nvGrpSpPr>
        <p:grpSpPr>
          <a:xfrm>
            <a:off x="2479040" y="2041525"/>
            <a:ext cx="6681470" cy="612140"/>
            <a:chOff x="4398" y="3567"/>
            <a:chExt cx="10522" cy="964"/>
          </a:xfrm>
        </p:grpSpPr>
        <p:sp>
          <p:nvSpPr>
            <p:cNvPr id="3" name="矩形 2"/>
            <p:cNvSpPr/>
            <p:nvPr/>
          </p:nvSpPr>
          <p:spPr>
            <a:xfrm>
              <a:off x="4398" y="3568"/>
              <a:ext cx="963" cy="9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5361" y="3568"/>
              <a:ext cx="963" cy="9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6324" y="3567"/>
              <a:ext cx="2372" cy="9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696" y="3568"/>
              <a:ext cx="963" cy="9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9659" y="3568"/>
              <a:ext cx="963" cy="9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10622" y="3568"/>
              <a:ext cx="963" cy="9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13957" y="3568"/>
              <a:ext cx="963" cy="9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11585" y="3568"/>
              <a:ext cx="2372" cy="9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1316990" y="2086610"/>
            <a:ext cx="105664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b="1"/>
              <a:t>a[0][]</a:t>
            </a:r>
            <a:endParaRPr lang="en-US" altLang="zh-CN" sz="2800" b="1"/>
          </a:p>
        </p:txBody>
      </p:sp>
      <p:sp>
        <p:nvSpPr>
          <p:cNvPr id="14" name="文本框 13"/>
          <p:cNvSpPr txBox="1"/>
          <p:nvPr/>
        </p:nvSpPr>
        <p:spPr>
          <a:xfrm>
            <a:off x="2594610" y="2085975"/>
            <a:ext cx="38036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b="1"/>
              <a:t>1</a:t>
            </a:r>
            <a:endParaRPr lang="en-US" altLang="zh-CN" sz="2800" b="1"/>
          </a:p>
        </p:txBody>
      </p:sp>
      <p:sp>
        <p:nvSpPr>
          <p:cNvPr id="15" name="文本框 14"/>
          <p:cNvSpPr txBox="1"/>
          <p:nvPr/>
        </p:nvSpPr>
        <p:spPr>
          <a:xfrm>
            <a:off x="3191510" y="2085975"/>
            <a:ext cx="38036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b="1"/>
              <a:t>2</a:t>
            </a:r>
            <a:endParaRPr lang="en-US" altLang="zh-CN" sz="2800" b="1"/>
          </a:p>
        </p:txBody>
      </p:sp>
      <p:sp>
        <p:nvSpPr>
          <p:cNvPr id="16" name="文本框 15"/>
          <p:cNvSpPr txBox="1"/>
          <p:nvPr/>
        </p:nvSpPr>
        <p:spPr>
          <a:xfrm>
            <a:off x="4215130" y="1968500"/>
            <a:ext cx="4800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b="1"/>
              <a:t>...</a:t>
            </a:r>
            <a:endParaRPr lang="en-US" altLang="zh-CN" sz="2800" b="1"/>
          </a:p>
        </p:txBody>
      </p:sp>
      <p:sp>
        <p:nvSpPr>
          <p:cNvPr id="17" name="文本框 16"/>
          <p:cNvSpPr txBox="1"/>
          <p:nvPr/>
        </p:nvSpPr>
        <p:spPr>
          <a:xfrm>
            <a:off x="5149850" y="2087245"/>
            <a:ext cx="7289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b="1"/>
              <a:t>k-1</a:t>
            </a:r>
            <a:endParaRPr lang="en-US" altLang="zh-CN" sz="2800" b="1"/>
          </a:p>
        </p:txBody>
      </p:sp>
      <p:sp>
        <p:nvSpPr>
          <p:cNvPr id="18" name="文本框 17"/>
          <p:cNvSpPr txBox="1"/>
          <p:nvPr/>
        </p:nvSpPr>
        <p:spPr>
          <a:xfrm>
            <a:off x="5917565" y="2085975"/>
            <a:ext cx="38671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b="1"/>
              <a:t>k</a:t>
            </a:r>
            <a:endParaRPr lang="en-US" altLang="zh-CN" sz="2800" b="1"/>
          </a:p>
        </p:txBody>
      </p:sp>
      <p:sp>
        <p:nvSpPr>
          <p:cNvPr id="19" name="文本框 18"/>
          <p:cNvSpPr txBox="1"/>
          <p:nvPr/>
        </p:nvSpPr>
        <p:spPr>
          <a:xfrm>
            <a:off x="6366510" y="2072640"/>
            <a:ext cx="8286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/>
              <a:t>k+1</a:t>
            </a:r>
            <a:endParaRPr lang="en-US" altLang="zh-CN" sz="2800" b="1"/>
          </a:p>
        </p:txBody>
      </p:sp>
      <p:sp>
        <p:nvSpPr>
          <p:cNvPr id="20" name="文本框 19"/>
          <p:cNvSpPr txBox="1"/>
          <p:nvPr/>
        </p:nvSpPr>
        <p:spPr>
          <a:xfrm>
            <a:off x="7555865" y="1985010"/>
            <a:ext cx="4800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b="1"/>
              <a:t>...</a:t>
            </a:r>
            <a:endParaRPr lang="en-US" altLang="zh-CN" sz="2800" b="1"/>
          </a:p>
        </p:txBody>
      </p:sp>
      <p:sp>
        <p:nvSpPr>
          <p:cNvPr id="21" name="文本框 20"/>
          <p:cNvSpPr txBox="1"/>
          <p:nvPr/>
        </p:nvSpPr>
        <p:spPr>
          <a:xfrm>
            <a:off x="8702040" y="2043430"/>
            <a:ext cx="3937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b="1"/>
              <a:t>n</a:t>
            </a:r>
            <a:endParaRPr lang="en-US" altLang="zh-CN" sz="2800" b="1"/>
          </a:p>
        </p:txBody>
      </p:sp>
      <p:sp>
        <p:nvSpPr>
          <p:cNvPr id="22" name="文本框 21"/>
          <p:cNvSpPr txBox="1"/>
          <p:nvPr/>
        </p:nvSpPr>
        <p:spPr>
          <a:xfrm>
            <a:off x="2609215" y="1475740"/>
            <a:ext cx="38036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b="1"/>
              <a:t>0</a:t>
            </a:r>
            <a:endParaRPr lang="en-US" altLang="zh-CN" sz="2800" b="1"/>
          </a:p>
        </p:txBody>
      </p:sp>
      <p:sp>
        <p:nvSpPr>
          <p:cNvPr id="23" name="文本框 22"/>
          <p:cNvSpPr txBox="1"/>
          <p:nvPr/>
        </p:nvSpPr>
        <p:spPr>
          <a:xfrm>
            <a:off x="3191510" y="1475740"/>
            <a:ext cx="38036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b="1"/>
              <a:t>1</a:t>
            </a:r>
            <a:endParaRPr lang="en-US" altLang="zh-CN" sz="2800" b="1"/>
          </a:p>
        </p:txBody>
      </p:sp>
      <p:sp>
        <p:nvSpPr>
          <p:cNvPr id="24" name="文本框 23"/>
          <p:cNvSpPr txBox="1"/>
          <p:nvPr/>
        </p:nvSpPr>
        <p:spPr>
          <a:xfrm>
            <a:off x="5149850" y="1475740"/>
            <a:ext cx="7289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b="1"/>
              <a:t>k-2</a:t>
            </a:r>
            <a:endParaRPr lang="en-US" altLang="zh-CN" sz="2800" b="1"/>
          </a:p>
        </p:txBody>
      </p:sp>
      <p:sp>
        <p:nvSpPr>
          <p:cNvPr id="25" name="文本框 24"/>
          <p:cNvSpPr txBox="1"/>
          <p:nvPr/>
        </p:nvSpPr>
        <p:spPr>
          <a:xfrm>
            <a:off x="5790565" y="1475740"/>
            <a:ext cx="7289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b="1"/>
              <a:t>k-1</a:t>
            </a:r>
            <a:endParaRPr lang="en-US" altLang="zh-CN" sz="2800" b="1"/>
          </a:p>
        </p:txBody>
      </p:sp>
      <p:sp>
        <p:nvSpPr>
          <p:cNvPr id="26" name="文本框 25"/>
          <p:cNvSpPr txBox="1"/>
          <p:nvPr/>
        </p:nvSpPr>
        <p:spPr>
          <a:xfrm>
            <a:off x="6543675" y="1463040"/>
            <a:ext cx="38671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b="1"/>
              <a:t>k</a:t>
            </a:r>
            <a:endParaRPr lang="en-US" altLang="zh-CN" sz="2800" b="1"/>
          </a:p>
        </p:txBody>
      </p:sp>
      <p:sp>
        <p:nvSpPr>
          <p:cNvPr id="27" name="文本框 26"/>
          <p:cNvSpPr txBox="1"/>
          <p:nvPr/>
        </p:nvSpPr>
        <p:spPr>
          <a:xfrm>
            <a:off x="8549005" y="1446530"/>
            <a:ext cx="73596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b="1"/>
              <a:t>n-1</a:t>
            </a:r>
            <a:endParaRPr lang="en-US" altLang="zh-CN" sz="2800" b="1"/>
          </a:p>
        </p:txBody>
      </p:sp>
      <p:grpSp>
        <p:nvGrpSpPr>
          <p:cNvPr id="28" name="组合 27"/>
          <p:cNvGrpSpPr/>
          <p:nvPr/>
        </p:nvGrpSpPr>
        <p:grpSpPr>
          <a:xfrm>
            <a:off x="2493645" y="3122930"/>
            <a:ext cx="6681470" cy="612140"/>
            <a:chOff x="4398" y="3567"/>
            <a:chExt cx="10522" cy="964"/>
          </a:xfrm>
        </p:grpSpPr>
        <p:sp>
          <p:nvSpPr>
            <p:cNvPr id="29" name="矩形 28"/>
            <p:cNvSpPr/>
            <p:nvPr/>
          </p:nvSpPr>
          <p:spPr>
            <a:xfrm>
              <a:off x="4398" y="3568"/>
              <a:ext cx="963" cy="9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5361" y="3568"/>
              <a:ext cx="963" cy="9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6324" y="3567"/>
              <a:ext cx="2372" cy="9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8696" y="3568"/>
              <a:ext cx="963" cy="9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9659" y="3568"/>
              <a:ext cx="963" cy="9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10622" y="3568"/>
              <a:ext cx="963" cy="9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13957" y="3568"/>
              <a:ext cx="963" cy="9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11585" y="3568"/>
              <a:ext cx="2372" cy="9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37" name="文本框 36"/>
          <p:cNvSpPr txBox="1"/>
          <p:nvPr/>
        </p:nvSpPr>
        <p:spPr>
          <a:xfrm>
            <a:off x="1331595" y="3168015"/>
            <a:ext cx="105664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b="1"/>
              <a:t>a[1][]</a:t>
            </a:r>
            <a:endParaRPr lang="en-US" altLang="zh-CN" sz="2800" b="1"/>
          </a:p>
        </p:txBody>
      </p:sp>
      <p:sp>
        <p:nvSpPr>
          <p:cNvPr id="38" name="文本框 37"/>
          <p:cNvSpPr txBox="1"/>
          <p:nvPr/>
        </p:nvSpPr>
        <p:spPr>
          <a:xfrm>
            <a:off x="2522855" y="3093720"/>
            <a:ext cx="58293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 b="1"/>
              <a:t>n-k</a:t>
            </a:r>
            <a:endParaRPr lang="en-US" altLang="zh-CN" sz="2000" b="1"/>
          </a:p>
          <a:p>
            <a:r>
              <a:rPr lang="en-US" altLang="zh-CN" sz="2000" b="1"/>
              <a:t>+1</a:t>
            </a:r>
            <a:endParaRPr lang="en-US" altLang="zh-CN" sz="2000" b="1"/>
          </a:p>
        </p:txBody>
      </p:sp>
      <p:sp>
        <p:nvSpPr>
          <p:cNvPr id="40" name="文本框 39"/>
          <p:cNvSpPr txBox="1"/>
          <p:nvPr/>
        </p:nvSpPr>
        <p:spPr>
          <a:xfrm>
            <a:off x="4229735" y="3049905"/>
            <a:ext cx="4800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b="1"/>
              <a:t>...</a:t>
            </a:r>
            <a:endParaRPr lang="en-US" altLang="zh-CN" sz="2800" b="1"/>
          </a:p>
        </p:txBody>
      </p:sp>
      <p:sp>
        <p:nvSpPr>
          <p:cNvPr id="41" name="文本框 40"/>
          <p:cNvSpPr txBox="1"/>
          <p:nvPr/>
        </p:nvSpPr>
        <p:spPr>
          <a:xfrm>
            <a:off x="5164455" y="3168650"/>
            <a:ext cx="73596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b="1"/>
              <a:t>n-1</a:t>
            </a:r>
            <a:endParaRPr lang="en-US" altLang="zh-CN" sz="2800" b="1"/>
          </a:p>
        </p:txBody>
      </p:sp>
      <p:sp>
        <p:nvSpPr>
          <p:cNvPr id="43" name="文本框 42"/>
          <p:cNvSpPr txBox="1"/>
          <p:nvPr/>
        </p:nvSpPr>
        <p:spPr>
          <a:xfrm>
            <a:off x="6381115" y="3154045"/>
            <a:ext cx="8286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/>
              <a:t>  1</a:t>
            </a:r>
            <a:endParaRPr lang="en-US" altLang="zh-CN" sz="2800" b="1"/>
          </a:p>
        </p:txBody>
      </p:sp>
      <p:sp>
        <p:nvSpPr>
          <p:cNvPr id="44" name="文本框 43"/>
          <p:cNvSpPr txBox="1"/>
          <p:nvPr/>
        </p:nvSpPr>
        <p:spPr>
          <a:xfrm>
            <a:off x="7570470" y="3066415"/>
            <a:ext cx="4800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b="1"/>
              <a:t>...</a:t>
            </a:r>
            <a:endParaRPr lang="en-US" altLang="zh-CN" sz="2800" b="1"/>
          </a:p>
        </p:txBody>
      </p:sp>
      <p:sp>
        <p:nvSpPr>
          <p:cNvPr id="45" name="文本框 44"/>
          <p:cNvSpPr txBox="1"/>
          <p:nvPr/>
        </p:nvSpPr>
        <p:spPr>
          <a:xfrm>
            <a:off x="8534400" y="3139440"/>
            <a:ext cx="74231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b="1"/>
              <a:t>n-k</a:t>
            </a:r>
            <a:endParaRPr lang="en-US" altLang="zh-CN" sz="2800" b="1"/>
          </a:p>
        </p:txBody>
      </p:sp>
      <p:sp>
        <p:nvSpPr>
          <p:cNvPr id="46" name="乘号 45"/>
          <p:cNvSpPr/>
          <p:nvPr/>
        </p:nvSpPr>
        <p:spPr>
          <a:xfrm>
            <a:off x="5599430" y="2898775"/>
            <a:ext cx="1051560" cy="1051560"/>
          </a:xfrm>
          <a:prstGeom prst="mathMultiply">
            <a:avLst>
              <a:gd name="adj1" fmla="val 555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3133725" y="3079115"/>
            <a:ext cx="58293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 b="1"/>
              <a:t>n-k</a:t>
            </a:r>
            <a:endParaRPr lang="en-US" altLang="zh-CN" sz="2000" b="1"/>
          </a:p>
          <a:p>
            <a:r>
              <a:rPr lang="en-US" altLang="zh-CN" sz="2000" b="1"/>
              <a:t>+2</a:t>
            </a:r>
            <a:endParaRPr lang="en-US" altLang="zh-CN" sz="2000" b="1"/>
          </a:p>
        </p:txBody>
      </p:sp>
      <p:sp>
        <p:nvSpPr>
          <p:cNvPr id="48" name="下箭头 47"/>
          <p:cNvSpPr/>
          <p:nvPr/>
        </p:nvSpPr>
        <p:spPr>
          <a:xfrm>
            <a:off x="9740265" y="2056765"/>
            <a:ext cx="313055" cy="1580515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10024110" y="2288540"/>
            <a:ext cx="176720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/>
              <a:t>第一次</a:t>
            </a:r>
            <a:endParaRPr lang="zh-CN" altLang="en-US" sz="2800" b="1"/>
          </a:p>
          <a:p>
            <a:r>
              <a:rPr lang="zh-CN" altLang="en-US" sz="2800" b="1"/>
              <a:t>学生出列</a:t>
            </a:r>
            <a:endParaRPr lang="zh-CN" altLang="en-US" sz="2800" b="1"/>
          </a:p>
        </p:txBody>
      </p:sp>
      <p:sp>
        <p:nvSpPr>
          <p:cNvPr id="50" name="矩形 49"/>
          <p:cNvSpPr/>
          <p:nvPr/>
        </p:nvSpPr>
        <p:spPr>
          <a:xfrm>
            <a:off x="2900045" y="394970"/>
            <a:ext cx="2931160" cy="922020"/>
          </a:xfrm>
          <a:prstGeom prst="rect">
            <a:avLst/>
          </a:prstGeom>
          <a:noFill/>
          <a:ln>
            <a:noFill/>
          </a:ln>
          <a:effectLst>
            <a:outerShdw blurRad="152400" dist="50800" dir="3000000" algn="ctr" rotWithShape="0">
              <a:srgbClr val="000000">
                <a:alpha val="73000"/>
              </a:srgbClr>
            </a:outerShdw>
          </a:effectLst>
        </p:spPr>
        <p:txBody>
          <a:bodyPr wrap="none" rtlCol="0" anchor="t">
            <a:spAutoFit/>
          </a:bodyPr>
          <a:p>
            <a:pPr algn="ctr"/>
            <a:r>
              <a:rPr lang="zh-CN" altLang="en-US" sz="5400" b="1">
                <a:solidFill>
                  <a:srgbClr val="6620B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约瑟夫环</a:t>
            </a:r>
            <a:endParaRPr lang="zh-CN" altLang="en-US" sz="5400" b="1">
              <a:solidFill>
                <a:srgbClr val="6620B5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1990090" y="5093970"/>
            <a:ext cx="72948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/>
              <a:t>a[i]有n-i项，第k个出圈的为a[i][(k-1)%(n-i)]</a:t>
            </a:r>
            <a:endParaRPr lang="zh-CN" altLang="en-US" sz="2800" b="1"/>
          </a:p>
        </p:txBody>
      </p:sp>
      <p:sp>
        <p:nvSpPr>
          <p:cNvPr id="53" name="文本框 52"/>
          <p:cNvSpPr txBox="1"/>
          <p:nvPr/>
        </p:nvSpPr>
        <p:spPr>
          <a:xfrm>
            <a:off x="1981835" y="4408170"/>
            <a:ext cx="72948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/>
              <a:t>初始：a[0][] = {1,2,...,n}</a:t>
            </a:r>
            <a:endParaRPr lang="zh-CN" altLang="en-US" sz="2800" b="1"/>
          </a:p>
        </p:txBody>
      </p:sp>
      <p:sp>
        <p:nvSpPr>
          <p:cNvPr id="54" name="文本框 53"/>
          <p:cNvSpPr txBox="1"/>
          <p:nvPr/>
        </p:nvSpPr>
        <p:spPr>
          <a:xfrm>
            <a:off x="1990090" y="5802630"/>
            <a:ext cx="72948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/>
              <a:t>a[i][j] = a[i-1][(k+j)%(n-i+1)]</a:t>
            </a:r>
            <a:endParaRPr lang="zh-CN" altLang="en-US" sz="2800" b="1"/>
          </a:p>
        </p:txBody>
      </p:sp>
      <p:sp>
        <p:nvSpPr>
          <p:cNvPr id="55" name="文本框 54"/>
          <p:cNvSpPr txBox="1"/>
          <p:nvPr/>
        </p:nvSpPr>
        <p:spPr>
          <a:xfrm>
            <a:off x="1990090" y="3800475"/>
            <a:ext cx="80340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/>
              <a:t>a[i][j]</a:t>
            </a:r>
            <a:r>
              <a:rPr lang="zh-CN" altLang="en-US" sz="2800" b="1"/>
              <a:t>表示出列</a:t>
            </a:r>
            <a:r>
              <a:rPr lang="en-US" altLang="zh-CN" sz="2800" b="1"/>
              <a:t>i</a:t>
            </a:r>
            <a:r>
              <a:rPr lang="zh-CN" altLang="en-US" sz="2800" b="1"/>
              <a:t>个人后的序列第</a:t>
            </a:r>
            <a:r>
              <a:rPr lang="en-US" altLang="zh-CN" sz="2800" b="1"/>
              <a:t>j</a:t>
            </a:r>
            <a:r>
              <a:rPr lang="zh-CN" altLang="en-US" sz="2800" b="1"/>
              <a:t>个人的初始编号</a:t>
            </a:r>
            <a:endParaRPr lang="zh-CN" altLang="en-US" sz="2800"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" name="矩形 49"/>
          <p:cNvSpPr/>
          <p:nvPr/>
        </p:nvSpPr>
        <p:spPr>
          <a:xfrm>
            <a:off x="2900045" y="394970"/>
            <a:ext cx="2931160" cy="922020"/>
          </a:xfrm>
          <a:prstGeom prst="rect">
            <a:avLst/>
          </a:prstGeom>
          <a:noFill/>
          <a:ln>
            <a:noFill/>
          </a:ln>
          <a:effectLst>
            <a:outerShdw blurRad="152400" dist="50800" dir="3000000" algn="ctr" rotWithShape="0">
              <a:srgbClr val="000000">
                <a:alpha val="73000"/>
              </a:srgbClr>
            </a:outerShdw>
          </a:effectLst>
        </p:spPr>
        <p:txBody>
          <a:bodyPr wrap="none" rtlCol="0" anchor="t">
            <a:spAutoFit/>
          </a:bodyPr>
          <a:p>
            <a:pPr algn="ctr"/>
            <a:r>
              <a:rPr lang="zh-CN" altLang="en-US" sz="5400" b="1">
                <a:solidFill>
                  <a:srgbClr val="6620B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约瑟夫环</a:t>
            </a:r>
            <a:endParaRPr lang="zh-CN" altLang="en-US" sz="5400" b="1">
              <a:solidFill>
                <a:srgbClr val="6620B5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1915795" y="2274570"/>
            <a:ext cx="72948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/>
              <a:t>a[i]有n-i项，第k个出圈的为a[i][(k-1)%(n-i)]</a:t>
            </a:r>
            <a:endParaRPr lang="zh-CN" altLang="en-US" sz="2800" b="1"/>
          </a:p>
        </p:txBody>
      </p:sp>
      <p:sp>
        <p:nvSpPr>
          <p:cNvPr id="53" name="文本框 52"/>
          <p:cNvSpPr txBox="1"/>
          <p:nvPr/>
        </p:nvSpPr>
        <p:spPr>
          <a:xfrm>
            <a:off x="1907540" y="1807845"/>
            <a:ext cx="72948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/>
              <a:t>初始：a[0][] = {1,2,...,n}</a:t>
            </a:r>
            <a:endParaRPr lang="zh-CN" altLang="en-US" sz="2800" b="1"/>
          </a:p>
        </p:txBody>
      </p:sp>
      <p:sp>
        <p:nvSpPr>
          <p:cNvPr id="54" name="文本框 53"/>
          <p:cNvSpPr txBox="1"/>
          <p:nvPr/>
        </p:nvSpPr>
        <p:spPr>
          <a:xfrm>
            <a:off x="1907540" y="2767330"/>
            <a:ext cx="72948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/>
              <a:t>a[i][j] = a[i-1][(k+j)%(n-i+1)]</a:t>
            </a:r>
            <a:endParaRPr lang="zh-CN" altLang="en-US" sz="2800" b="1"/>
          </a:p>
        </p:txBody>
      </p:sp>
      <p:sp>
        <p:nvSpPr>
          <p:cNvPr id="55" name="文本框 54"/>
          <p:cNvSpPr txBox="1"/>
          <p:nvPr/>
        </p:nvSpPr>
        <p:spPr>
          <a:xfrm>
            <a:off x="1915795" y="1316990"/>
            <a:ext cx="80340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/>
              <a:t>a[i][j]</a:t>
            </a:r>
            <a:r>
              <a:rPr lang="zh-CN" altLang="en-US" sz="2800" b="1"/>
              <a:t>表示出列</a:t>
            </a:r>
            <a:r>
              <a:rPr lang="en-US" altLang="zh-CN" sz="2800" b="1"/>
              <a:t>i</a:t>
            </a:r>
            <a:r>
              <a:rPr lang="zh-CN" altLang="en-US" sz="2800" b="1"/>
              <a:t>个人后的序列第</a:t>
            </a:r>
            <a:r>
              <a:rPr lang="en-US" altLang="zh-CN" sz="2800" b="1"/>
              <a:t>j</a:t>
            </a:r>
            <a:r>
              <a:rPr lang="zh-CN" altLang="en-US" sz="2800" b="1"/>
              <a:t>个人的初始编号</a:t>
            </a:r>
            <a:endParaRPr lang="zh-CN" altLang="en-US" sz="2800" b="1"/>
          </a:p>
        </p:txBody>
      </p:sp>
      <p:sp>
        <p:nvSpPr>
          <p:cNvPr id="2" name="文本框 1"/>
          <p:cNvSpPr txBox="1"/>
          <p:nvPr/>
        </p:nvSpPr>
        <p:spPr>
          <a:xfrm>
            <a:off x="204470" y="3646805"/>
            <a:ext cx="6147435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/>
              <a:t>int n, k;</a:t>
            </a:r>
            <a:endParaRPr lang="zh-CN" altLang="en-US" sz="2800" b="1"/>
          </a:p>
          <a:p>
            <a:r>
              <a:rPr lang="zh-CN" altLang="en-US" sz="2800" b="1"/>
              <a:t>int dfs(int i, int j)</a:t>
            </a:r>
            <a:endParaRPr lang="zh-CN" altLang="en-US" sz="2800" b="1"/>
          </a:p>
          <a:p>
            <a:r>
              <a:rPr lang="zh-CN" altLang="en-US" sz="2800" b="1"/>
              <a:t>{</a:t>
            </a:r>
            <a:endParaRPr lang="zh-CN" altLang="en-US" sz="2800" b="1"/>
          </a:p>
          <a:p>
            <a:r>
              <a:rPr lang="zh-CN" altLang="en-US" sz="2800" b="1"/>
              <a:t>    j = j % (n-i);</a:t>
            </a:r>
            <a:endParaRPr lang="zh-CN" altLang="en-US" sz="2800" b="1"/>
          </a:p>
          <a:p>
            <a:r>
              <a:rPr lang="zh-CN" altLang="en-US" sz="2800" b="1"/>
              <a:t>    if(i == 0) return j+1;</a:t>
            </a:r>
            <a:endParaRPr lang="zh-CN" altLang="en-US" sz="2800" b="1"/>
          </a:p>
          <a:p>
            <a:r>
              <a:rPr lang="zh-CN" altLang="en-US" sz="2800" b="1"/>
              <a:t>    else return dfs(i-1, (k+j)%(n-i+1));</a:t>
            </a:r>
            <a:endParaRPr lang="zh-CN" altLang="en-US" sz="2800" b="1"/>
          </a:p>
          <a:p>
            <a:r>
              <a:rPr lang="zh-CN" altLang="en-US" sz="2800" b="1"/>
              <a:t>}</a:t>
            </a:r>
            <a:endParaRPr lang="zh-CN" altLang="en-US" sz="2800" b="1"/>
          </a:p>
        </p:txBody>
      </p:sp>
      <p:sp>
        <p:nvSpPr>
          <p:cNvPr id="13" name="文本框 12"/>
          <p:cNvSpPr txBox="1"/>
          <p:nvPr/>
        </p:nvSpPr>
        <p:spPr>
          <a:xfrm>
            <a:off x="6919595" y="3928745"/>
            <a:ext cx="450723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/>
              <a:t>int solve(int i)  </a:t>
            </a:r>
            <a:endParaRPr lang="zh-CN" altLang="en-US" sz="2800" b="1"/>
          </a:p>
          <a:p>
            <a:r>
              <a:rPr lang="zh-CN" altLang="en-US" sz="2800" b="1"/>
              <a:t>{</a:t>
            </a:r>
            <a:endParaRPr lang="zh-CN" altLang="en-US" sz="2800" b="1"/>
          </a:p>
          <a:p>
            <a:r>
              <a:rPr lang="zh-CN" altLang="en-US" sz="2800" b="1"/>
              <a:t>    return dfs(i-1, k-1);</a:t>
            </a:r>
            <a:endParaRPr lang="zh-CN" altLang="en-US" sz="2800" b="1"/>
          </a:p>
          <a:p>
            <a:r>
              <a:rPr lang="zh-CN" altLang="en-US" sz="2800" b="1"/>
              <a:t>}</a:t>
            </a:r>
            <a:endParaRPr lang="zh-CN" altLang="en-US" sz="2800"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3110230" y="394970"/>
            <a:ext cx="1557020" cy="922020"/>
          </a:xfrm>
          <a:prstGeom prst="rect">
            <a:avLst/>
          </a:prstGeom>
          <a:noFill/>
          <a:ln>
            <a:noFill/>
          </a:ln>
          <a:effectLst>
            <a:outerShdw blurRad="152400" dist="50800" dir="3000000" algn="ctr" rotWithShape="0">
              <a:srgbClr val="000000">
                <a:alpha val="73000"/>
              </a:srgbClr>
            </a:outerShdw>
          </a:effectLst>
        </p:spPr>
        <p:txBody>
          <a:bodyPr wrap="none" rtlCol="0" anchor="t">
            <a:spAutoFit/>
          </a:bodyPr>
          <a:p>
            <a:pPr algn="ctr"/>
            <a:r>
              <a:rPr lang="zh-CN" altLang="en-US" sz="5400" b="1">
                <a:solidFill>
                  <a:srgbClr val="6620B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分块</a:t>
            </a:r>
            <a:endParaRPr lang="zh-CN" altLang="en-US" sz="5400" b="1">
              <a:solidFill>
                <a:srgbClr val="6620B5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211705" y="1664970"/>
            <a:ext cx="776795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4000" b="1"/>
              <a:t>给定</a:t>
            </a:r>
            <a:r>
              <a:rPr lang="en-US" altLang="zh-CN" sz="4000" b="1"/>
              <a:t>n</a:t>
            </a:r>
            <a:r>
              <a:rPr lang="zh-CN" altLang="en-US" sz="4000" b="1"/>
              <a:t>，求</a:t>
            </a:r>
            <a:r>
              <a:rPr lang="en-US" altLang="zh-CN" sz="4000" b="1"/>
              <a:t>[n/1]+[n/2]+...[n/n]</a:t>
            </a:r>
            <a:r>
              <a:rPr lang="zh-CN" altLang="en-US" sz="4000" b="1"/>
              <a:t>，其中</a:t>
            </a:r>
            <a:r>
              <a:rPr lang="en-US" altLang="zh-CN" sz="4000" b="1"/>
              <a:t>[n/i]</a:t>
            </a:r>
            <a:r>
              <a:rPr lang="zh-CN" altLang="en-US" sz="4000" b="1"/>
              <a:t>表示向下取整。</a:t>
            </a:r>
            <a:endParaRPr lang="zh-CN" altLang="en-US" sz="4000" b="1"/>
          </a:p>
        </p:txBody>
      </p:sp>
      <p:sp>
        <p:nvSpPr>
          <p:cNvPr id="3" name="文本框 2"/>
          <p:cNvSpPr txBox="1"/>
          <p:nvPr/>
        </p:nvSpPr>
        <p:spPr>
          <a:xfrm>
            <a:off x="1532890" y="2987040"/>
            <a:ext cx="313436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4000" b="1"/>
              <a:t>基本思路：</a:t>
            </a:r>
            <a:endParaRPr lang="zh-CN" altLang="en-US" sz="4000" b="1"/>
          </a:p>
          <a:p>
            <a:pPr algn="l"/>
            <a:r>
              <a:rPr lang="en-US" altLang="zh-CN" sz="4000" b="1"/>
              <a:t>[5/1] = 5</a:t>
            </a:r>
            <a:endParaRPr lang="en-US" altLang="zh-CN" sz="4000" b="1"/>
          </a:p>
          <a:p>
            <a:pPr algn="l"/>
            <a:r>
              <a:rPr lang="en-US" altLang="zh-CN" sz="4000" b="1"/>
              <a:t>[5/2] = 2</a:t>
            </a:r>
            <a:endParaRPr lang="en-US" altLang="zh-CN" sz="4000" b="1"/>
          </a:p>
          <a:p>
            <a:pPr algn="l"/>
            <a:r>
              <a:rPr lang="en-US" altLang="zh-CN" sz="4000" b="1"/>
              <a:t>[5/3] = 1</a:t>
            </a:r>
            <a:endParaRPr lang="en-US" altLang="zh-CN" sz="4000" b="1"/>
          </a:p>
          <a:p>
            <a:pPr algn="l"/>
            <a:r>
              <a:rPr lang="en-US" altLang="zh-CN" sz="4000" b="1"/>
              <a:t>[5/4] = 1</a:t>
            </a:r>
            <a:endParaRPr lang="en-US" altLang="zh-CN" sz="4000" b="1"/>
          </a:p>
          <a:p>
            <a:pPr algn="l"/>
            <a:r>
              <a:rPr lang="en-US" altLang="zh-CN" sz="4000" b="1"/>
              <a:t>[5/5] = 1</a:t>
            </a:r>
            <a:endParaRPr lang="en-US" altLang="zh-CN" sz="4000" b="1"/>
          </a:p>
        </p:txBody>
      </p:sp>
      <p:sp>
        <p:nvSpPr>
          <p:cNvPr id="5" name="文本框 4"/>
          <p:cNvSpPr txBox="1"/>
          <p:nvPr/>
        </p:nvSpPr>
        <p:spPr>
          <a:xfrm>
            <a:off x="5579110" y="3866515"/>
            <a:ext cx="451993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4000" b="1"/>
              <a:t>存在很多的</a:t>
            </a:r>
            <a:r>
              <a:rPr lang="en-US" altLang="zh-CN" sz="4000" b="1"/>
              <a:t>i</a:t>
            </a:r>
            <a:r>
              <a:rPr lang="zh-CN" altLang="en-US" sz="4000" b="1"/>
              <a:t>，使得</a:t>
            </a:r>
            <a:r>
              <a:rPr lang="en-US" altLang="zh-CN" sz="4000" b="1"/>
              <a:t>[n/i]</a:t>
            </a:r>
            <a:r>
              <a:rPr lang="zh-CN" altLang="en-US" sz="4000" b="1"/>
              <a:t>的值是一样的</a:t>
            </a:r>
            <a:endParaRPr lang="zh-CN" altLang="en-US" sz="4000" b="1"/>
          </a:p>
        </p:txBody>
      </p:sp>
      <p:sp>
        <p:nvSpPr>
          <p:cNvPr id="6" name="矩形 5"/>
          <p:cNvSpPr/>
          <p:nvPr/>
        </p:nvSpPr>
        <p:spPr>
          <a:xfrm>
            <a:off x="1242695" y="4904105"/>
            <a:ext cx="2623820" cy="187960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bldLvl="0" animBg="1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3110230" y="394970"/>
            <a:ext cx="1557020" cy="922020"/>
          </a:xfrm>
          <a:prstGeom prst="rect">
            <a:avLst/>
          </a:prstGeom>
          <a:noFill/>
          <a:ln>
            <a:noFill/>
          </a:ln>
          <a:effectLst>
            <a:outerShdw blurRad="152400" dist="50800" dir="3000000" algn="ctr" rotWithShape="0">
              <a:srgbClr val="000000">
                <a:alpha val="73000"/>
              </a:srgbClr>
            </a:outerShdw>
          </a:effectLst>
        </p:spPr>
        <p:txBody>
          <a:bodyPr wrap="none" rtlCol="0" anchor="t">
            <a:spAutoFit/>
          </a:bodyPr>
          <a:p>
            <a:pPr algn="ctr"/>
            <a:r>
              <a:rPr lang="zh-CN" altLang="en-US" sz="5400" b="1">
                <a:solidFill>
                  <a:srgbClr val="6620B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分块</a:t>
            </a:r>
            <a:endParaRPr lang="zh-CN" altLang="en-US" sz="5400" b="1">
              <a:solidFill>
                <a:srgbClr val="6620B5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211705" y="1316990"/>
            <a:ext cx="776795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4000" b="1"/>
              <a:t>给定</a:t>
            </a:r>
            <a:r>
              <a:rPr lang="en-US" altLang="zh-CN" sz="4000" b="1"/>
              <a:t>n</a:t>
            </a:r>
            <a:r>
              <a:rPr lang="zh-CN" altLang="en-US" sz="4000" b="1"/>
              <a:t>，求</a:t>
            </a:r>
            <a:r>
              <a:rPr lang="en-US" altLang="zh-CN" sz="4000" b="1"/>
              <a:t>[n/1]+[n/2]+...[n/n]</a:t>
            </a:r>
            <a:r>
              <a:rPr lang="zh-CN" altLang="en-US" sz="4000" b="1"/>
              <a:t>，其中</a:t>
            </a:r>
            <a:r>
              <a:rPr lang="en-US" altLang="zh-CN" sz="4000" b="1"/>
              <a:t>[n/i]</a:t>
            </a:r>
            <a:r>
              <a:rPr lang="zh-CN" altLang="en-US" sz="4000" b="1"/>
              <a:t>表示向下取整。</a:t>
            </a:r>
            <a:endParaRPr lang="zh-CN" altLang="en-US" sz="4000" b="1"/>
          </a:p>
        </p:txBody>
      </p:sp>
      <p:sp>
        <p:nvSpPr>
          <p:cNvPr id="5" name="文本框 4"/>
          <p:cNvSpPr txBox="1"/>
          <p:nvPr/>
        </p:nvSpPr>
        <p:spPr>
          <a:xfrm>
            <a:off x="1449070" y="2639060"/>
            <a:ext cx="836676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sz="2400" b="1"/>
              <a:t>ll bolck_sum(int n)</a:t>
            </a:r>
            <a:endParaRPr sz="2400" b="1"/>
          </a:p>
          <a:p>
            <a:pPr algn="l"/>
            <a:r>
              <a:rPr sz="2400" b="1"/>
              <a:t>{</a:t>
            </a:r>
            <a:endParaRPr sz="2400" b="1"/>
          </a:p>
          <a:p>
            <a:pPr algn="l"/>
            <a:r>
              <a:rPr sz="2400" b="1"/>
              <a:t>    ll res = 0;</a:t>
            </a:r>
            <a:endParaRPr sz="2400" b="1"/>
          </a:p>
          <a:p>
            <a:pPr algn="l"/>
            <a:r>
              <a:rPr sz="2400" b="1"/>
              <a:t>    for(int l = 1, r; l &lt;= n; l = r+1)</a:t>
            </a:r>
            <a:endParaRPr sz="2400" b="1"/>
          </a:p>
          <a:p>
            <a:pPr algn="l"/>
            <a:r>
              <a:rPr sz="2400" b="1"/>
              <a:t>    {</a:t>
            </a:r>
            <a:endParaRPr sz="2400" b="1"/>
          </a:p>
          <a:p>
            <a:pPr algn="l"/>
            <a:r>
              <a:rPr sz="2400" b="1"/>
              <a:t>        r = n / (n/l);</a:t>
            </a:r>
            <a:endParaRPr sz="2400" b="1"/>
          </a:p>
          <a:p>
            <a:pPr algn="l"/>
            <a:r>
              <a:rPr sz="2400" b="1"/>
              <a:t>        res += (r-l+1) * (n/l);</a:t>
            </a:r>
            <a:endParaRPr sz="2400" b="1"/>
          </a:p>
          <a:p>
            <a:pPr algn="l"/>
            <a:r>
              <a:rPr sz="2400" b="1"/>
              <a:t>    }</a:t>
            </a:r>
            <a:endParaRPr sz="2400" b="1"/>
          </a:p>
          <a:p>
            <a:pPr algn="l"/>
            <a:r>
              <a:rPr sz="2400" b="1"/>
              <a:t>    return res;</a:t>
            </a:r>
            <a:endParaRPr sz="2400" b="1"/>
          </a:p>
          <a:p>
            <a:pPr algn="l"/>
            <a:r>
              <a:rPr sz="2400" b="1"/>
              <a:t>}</a:t>
            </a:r>
            <a:endParaRPr sz="2400" b="1"/>
          </a:p>
        </p:txBody>
      </p:sp>
      <p:sp>
        <p:nvSpPr>
          <p:cNvPr id="7" name="文本框 6"/>
          <p:cNvSpPr txBox="1"/>
          <p:nvPr/>
        </p:nvSpPr>
        <p:spPr>
          <a:xfrm>
            <a:off x="7755890" y="3870325"/>
            <a:ext cx="368490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200" b="1"/>
              <a:t>对于</a:t>
            </a:r>
            <a:r>
              <a:rPr lang="en-US" altLang="zh-CN" sz="3200" b="1"/>
              <a:t>i</a:t>
            </a:r>
            <a:r>
              <a:rPr lang="zh-CN" altLang="en-US" sz="3200" b="1"/>
              <a:t>从</a:t>
            </a:r>
            <a:r>
              <a:rPr lang="en-US" altLang="zh-CN" sz="3200" b="1"/>
              <a:t>l</a:t>
            </a:r>
            <a:r>
              <a:rPr lang="zh-CN" altLang="en-US" sz="3200" b="1"/>
              <a:t>到</a:t>
            </a:r>
            <a:r>
              <a:rPr lang="en-US" altLang="zh-CN" sz="3200" b="1"/>
              <a:t>n/(n/l)</a:t>
            </a:r>
            <a:r>
              <a:rPr lang="zh-CN" altLang="en-US" sz="3200" b="1"/>
              <a:t>，</a:t>
            </a:r>
            <a:endParaRPr lang="zh-CN" altLang="en-US" sz="3200" b="1"/>
          </a:p>
          <a:p>
            <a:pPr algn="l"/>
            <a:r>
              <a:rPr lang="en-US" altLang="zh-CN" sz="3200" b="1"/>
              <a:t>[n/i]</a:t>
            </a:r>
            <a:r>
              <a:rPr lang="zh-CN" altLang="en-US" sz="3200" b="1"/>
              <a:t>有相同的值</a:t>
            </a:r>
            <a:endParaRPr lang="zh-CN" altLang="en-US" sz="32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302385" y="1316990"/>
            <a:ext cx="970534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4000" b="1"/>
              <a:t>难题：</a:t>
            </a:r>
            <a:r>
              <a:rPr lang="en-US" altLang="zh-CN" sz="4000" b="1"/>
              <a:t>2018</a:t>
            </a:r>
            <a:r>
              <a:rPr lang="zh-CN" altLang="en-US" sz="4000" b="1"/>
              <a:t>沈阳</a:t>
            </a:r>
            <a:r>
              <a:rPr lang="zh-CN" altLang="en-US" sz="4000" b="1"/>
              <a:t>Let the Flames Begin</a:t>
            </a:r>
            <a:endParaRPr lang="zh-CN" altLang="en-US" sz="4000" b="1"/>
          </a:p>
        </p:txBody>
      </p:sp>
      <p:sp>
        <p:nvSpPr>
          <p:cNvPr id="3" name="文本框 2"/>
          <p:cNvSpPr txBox="1"/>
          <p:nvPr/>
        </p:nvSpPr>
        <p:spPr>
          <a:xfrm>
            <a:off x="1302385" y="1934210"/>
            <a:ext cx="77679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/>
              <a:t>https://codeforces.ml/gym/101955/problem/K</a:t>
            </a:r>
            <a:endParaRPr lang="zh-CN" altLang="en-US" sz="2400" b="1"/>
          </a:p>
        </p:txBody>
      </p:sp>
      <p:sp>
        <p:nvSpPr>
          <p:cNvPr id="6" name="文本框 5"/>
          <p:cNvSpPr txBox="1"/>
          <p:nvPr/>
        </p:nvSpPr>
        <p:spPr>
          <a:xfrm>
            <a:off x="565150" y="2459990"/>
            <a:ext cx="1106170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4000" b="1"/>
              <a:t>n</a:t>
            </a:r>
            <a:r>
              <a:rPr sz="4000" b="1"/>
              <a:t>个人</a:t>
            </a:r>
            <a:r>
              <a:rPr lang="zh-CN" sz="4000" b="1"/>
              <a:t>的约瑟夫环，数到</a:t>
            </a:r>
            <a:r>
              <a:rPr lang="en-US" altLang="zh-CN" sz="4000" b="1"/>
              <a:t>k</a:t>
            </a:r>
            <a:r>
              <a:rPr lang="zh-CN" altLang="en-US" sz="4000" b="1"/>
              <a:t>出列，求第</a:t>
            </a:r>
            <a:r>
              <a:rPr lang="en-US" altLang="zh-CN" sz="4000" b="1"/>
              <a:t>m</a:t>
            </a:r>
            <a:r>
              <a:rPr lang="zh-CN" altLang="en-US" sz="4000" b="1"/>
              <a:t>个出列的人的编号。其中</a:t>
            </a:r>
            <a:r>
              <a:rPr lang="en-US" altLang="zh-CN" sz="4000" b="1"/>
              <a:t>1&lt;=n,m,k&lt;=10^18</a:t>
            </a:r>
            <a:r>
              <a:rPr lang="zh-CN" altLang="en-US" sz="4000" b="1"/>
              <a:t>，</a:t>
            </a:r>
            <a:r>
              <a:rPr lang="en-US" altLang="zh-CN" sz="4000" b="1"/>
              <a:t>n&gt;=m</a:t>
            </a:r>
            <a:endParaRPr lang="en-US" altLang="zh-CN" sz="4000" b="1"/>
          </a:p>
          <a:p>
            <a:pPr algn="l"/>
            <a:r>
              <a:rPr lang="zh-CN" altLang="en-US" sz="4000" b="1">
                <a:solidFill>
                  <a:srgbClr val="FF0000"/>
                </a:solidFill>
              </a:rPr>
              <a:t>且</a:t>
            </a:r>
            <a:r>
              <a:rPr lang="en-US" altLang="zh-CN" sz="4000" b="1">
                <a:solidFill>
                  <a:srgbClr val="FF0000"/>
                </a:solidFill>
              </a:rPr>
              <a:t>min{m,k} &lt;= 2*10^6</a:t>
            </a:r>
            <a:endParaRPr lang="en-US" altLang="zh-CN" sz="40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" name="文本框 50"/>
          <p:cNvSpPr txBox="1"/>
          <p:nvPr/>
        </p:nvSpPr>
        <p:spPr>
          <a:xfrm>
            <a:off x="1915795" y="2274570"/>
            <a:ext cx="72948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/>
              <a:t>a[i]有n-i项，第k个出圈的为a[i][(k-1)%(n-i)]</a:t>
            </a:r>
            <a:endParaRPr lang="zh-CN" altLang="en-US" sz="2800" b="1"/>
          </a:p>
        </p:txBody>
      </p:sp>
      <p:sp>
        <p:nvSpPr>
          <p:cNvPr id="53" name="文本框 52"/>
          <p:cNvSpPr txBox="1"/>
          <p:nvPr/>
        </p:nvSpPr>
        <p:spPr>
          <a:xfrm>
            <a:off x="1907540" y="1807845"/>
            <a:ext cx="72948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/>
              <a:t>初始：a[0][] = {1,2,...,n}</a:t>
            </a:r>
            <a:endParaRPr lang="zh-CN" altLang="en-US" sz="2800" b="1"/>
          </a:p>
        </p:txBody>
      </p:sp>
      <p:sp>
        <p:nvSpPr>
          <p:cNvPr id="54" name="文本框 53"/>
          <p:cNvSpPr txBox="1"/>
          <p:nvPr/>
        </p:nvSpPr>
        <p:spPr>
          <a:xfrm>
            <a:off x="1907540" y="2767330"/>
            <a:ext cx="72948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/>
              <a:t>a[i][j] = a[i-1][(k+j)%(n-i+1)]</a:t>
            </a:r>
            <a:endParaRPr lang="zh-CN" altLang="en-US" sz="2800" b="1"/>
          </a:p>
        </p:txBody>
      </p:sp>
      <p:sp>
        <p:nvSpPr>
          <p:cNvPr id="55" name="文本框 54"/>
          <p:cNvSpPr txBox="1"/>
          <p:nvPr/>
        </p:nvSpPr>
        <p:spPr>
          <a:xfrm>
            <a:off x="1915795" y="1316990"/>
            <a:ext cx="80340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/>
              <a:t>a[i][j]</a:t>
            </a:r>
            <a:r>
              <a:rPr lang="zh-CN" altLang="en-US" sz="2800" b="1"/>
              <a:t>表示出列</a:t>
            </a:r>
            <a:r>
              <a:rPr lang="en-US" altLang="zh-CN" sz="2800" b="1"/>
              <a:t>i</a:t>
            </a:r>
            <a:r>
              <a:rPr lang="zh-CN" altLang="en-US" sz="2800" b="1"/>
              <a:t>个人后的序列第</a:t>
            </a:r>
            <a:r>
              <a:rPr lang="en-US" altLang="zh-CN" sz="2800" b="1"/>
              <a:t>j</a:t>
            </a:r>
            <a:r>
              <a:rPr lang="zh-CN" altLang="en-US" sz="2800" b="1"/>
              <a:t>个人的初始编号</a:t>
            </a:r>
            <a:endParaRPr lang="zh-CN" altLang="en-US" sz="2800" b="1"/>
          </a:p>
        </p:txBody>
      </p:sp>
      <p:sp>
        <p:nvSpPr>
          <p:cNvPr id="2" name="文本框 1"/>
          <p:cNvSpPr txBox="1"/>
          <p:nvPr/>
        </p:nvSpPr>
        <p:spPr>
          <a:xfrm>
            <a:off x="204470" y="3646805"/>
            <a:ext cx="6147435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/>
              <a:t>int n, k;</a:t>
            </a:r>
            <a:endParaRPr lang="zh-CN" altLang="en-US" sz="2800" b="1"/>
          </a:p>
          <a:p>
            <a:r>
              <a:rPr lang="zh-CN" altLang="en-US" sz="2800" b="1"/>
              <a:t>int dfs(int i, int j)</a:t>
            </a:r>
            <a:endParaRPr lang="zh-CN" altLang="en-US" sz="2800" b="1"/>
          </a:p>
          <a:p>
            <a:r>
              <a:rPr lang="zh-CN" altLang="en-US" sz="2800" b="1"/>
              <a:t>{</a:t>
            </a:r>
            <a:endParaRPr lang="zh-CN" altLang="en-US" sz="2800" b="1"/>
          </a:p>
          <a:p>
            <a:r>
              <a:rPr lang="zh-CN" altLang="en-US" sz="2800" b="1"/>
              <a:t>    j = j % (n-i);</a:t>
            </a:r>
            <a:endParaRPr lang="zh-CN" altLang="en-US" sz="2800" b="1"/>
          </a:p>
          <a:p>
            <a:r>
              <a:rPr lang="zh-CN" altLang="en-US" sz="2800" b="1"/>
              <a:t>    if(i == 0) return j+1;</a:t>
            </a:r>
            <a:endParaRPr lang="zh-CN" altLang="en-US" sz="2800" b="1"/>
          </a:p>
          <a:p>
            <a:r>
              <a:rPr lang="zh-CN" altLang="en-US" sz="2800" b="1"/>
              <a:t>    else return dfs(i-1, (k+j)%(n-i+1));</a:t>
            </a:r>
            <a:endParaRPr lang="zh-CN" altLang="en-US" sz="2800" b="1"/>
          </a:p>
          <a:p>
            <a:r>
              <a:rPr lang="zh-CN" altLang="en-US" sz="2800" b="1"/>
              <a:t>}</a:t>
            </a:r>
            <a:endParaRPr lang="zh-CN" altLang="en-US" sz="2800" b="1"/>
          </a:p>
        </p:txBody>
      </p:sp>
      <p:sp>
        <p:nvSpPr>
          <p:cNvPr id="13" name="文本框 12"/>
          <p:cNvSpPr txBox="1"/>
          <p:nvPr/>
        </p:nvSpPr>
        <p:spPr>
          <a:xfrm>
            <a:off x="6904990" y="4293235"/>
            <a:ext cx="450723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/>
              <a:t>int solve(int i)  </a:t>
            </a:r>
            <a:endParaRPr lang="zh-CN" altLang="en-US" sz="2800" b="1"/>
          </a:p>
          <a:p>
            <a:r>
              <a:rPr lang="zh-CN" altLang="en-US" sz="2800" b="1"/>
              <a:t>{</a:t>
            </a:r>
            <a:endParaRPr lang="zh-CN" altLang="en-US" sz="2800" b="1"/>
          </a:p>
          <a:p>
            <a:r>
              <a:rPr lang="zh-CN" altLang="en-US" sz="2800" b="1"/>
              <a:t>    return dfs(i-1, k-1);</a:t>
            </a:r>
            <a:endParaRPr lang="zh-CN" altLang="en-US" sz="2800" b="1"/>
          </a:p>
          <a:p>
            <a:r>
              <a:rPr lang="zh-CN" altLang="en-US" sz="2800" b="1"/>
              <a:t>}</a:t>
            </a:r>
            <a:endParaRPr lang="zh-CN" altLang="en-US" sz="2800" b="1"/>
          </a:p>
        </p:txBody>
      </p:sp>
      <p:sp>
        <p:nvSpPr>
          <p:cNvPr id="8" name="文本框 7"/>
          <p:cNvSpPr txBox="1"/>
          <p:nvPr/>
        </p:nvSpPr>
        <p:spPr>
          <a:xfrm>
            <a:off x="4894580" y="487045"/>
            <a:ext cx="706247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800" b="1">
                <a:solidFill>
                  <a:srgbClr val="FF0000"/>
                </a:solidFill>
              </a:rPr>
              <a:t>常规方法</a:t>
            </a:r>
            <a:r>
              <a:rPr lang="en-US" altLang="zh-CN" sz="4800" b="1">
                <a:solidFill>
                  <a:srgbClr val="FF0000"/>
                </a:solidFill>
              </a:rPr>
              <a:t>O(m)</a:t>
            </a:r>
            <a:r>
              <a:rPr lang="zh-CN" altLang="en-US" sz="4800" b="1">
                <a:solidFill>
                  <a:srgbClr val="FF0000"/>
                </a:solidFill>
              </a:rPr>
              <a:t>，会超时！</a:t>
            </a:r>
            <a:endParaRPr lang="zh-CN" altLang="en-US" sz="4800" b="1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597525" y="3289300"/>
            <a:ext cx="653478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rgbClr val="FF0000"/>
                </a:solidFill>
              </a:rPr>
              <a:t>思路：当</a:t>
            </a:r>
            <a:r>
              <a:rPr lang="en-US" altLang="zh-CN" sz="2800" b="1">
                <a:solidFill>
                  <a:srgbClr val="FF0000"/>
                </a:solidFill>
              </a:rPr>
              <a:t>m</a:t>
            </a:r>
            <a:r>
              <a:rPr lang="zh-CN" altLang="en-US" sz="2800" b="1">
                <a:solidFill>
                  <a:srgbClr val="FF0000"/>
                </a:solidFill>
              </a:rPr>
              <a:t>较大时，</a:t>
            </a:r>
            <a:r>
              <a:rPr lang="en-US" altLang="zh-CN" sz="2800" b="1">
                <a:solidFill>
                  <a:srgbClr val="FF0000"/>
                </a:solidFill>
              </a:rPr>
              <a:t>k</a:t>
            </a:r>
            <a:r>
              <a:rPr lang="zh-CN" altLang="en-US" sz="2800" b="1">
                <a:solidFill>
                  <a:srgbClr val="FF0000"/>
                </a:solidFill>
              </a:rPr>
              <a:t>较小，存在连续多组</a:t>
            </a:r>
            <a:r>
              <a:rPr lang="en-US" altLang="zh-CN" sz="2800" b="1">
                <a:solidFill>
                  <a:srgbClr val="FF0000"/>
                </a:solidFill>
              </a:rPr>
              <a:t>(k+j)&lt;(n-i+1)</a:t>
            </a:r>
            <a:r>
              <a:rPr lang="zh-CN" altLang="en-US" sz="2800" b="1">
                <a:solidFill>
                  <a:srgbClr val="FF0000"/>
                </a:solidFill>
              </a:rPr>
              <a:t>，可以使用分块！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4304030" y="3227070"/>
            <a:ext cx="2057400" cy="2984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8" presetClass="entr" presetSubtype="0" accel="50000" fill="hold" grpId="1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8" grpId="2"/>
      <p:bldP spid="8" grpId="3"/>
      <p:bldP spid="8" grpId="4"/>
      <p:bldP spid="8" grpId="5"/>
      <p:bldP spid="8" grpId="6"/>
      <p:bldP spid="8" grpId="7"/>
      <p:bldP spid="8" grpId="8"/>
      <p:bldP spid="8" grpId="9"/>
      <p:bldP spid="8" grpId="10"/>
      <p:bldP spid="8" grpId="11"/>
      <p:bldP spid="8" grpId="12"/>
      <p:bldP spid="8" grpId="13"/>
      <p:bldP spid="8" grpId="14"/>
      <p:bldP spid="8" grpId="15"/>
      <p:bldP spid="8" grpId="16"/>
      <p:bldP spid="8" grpId="17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302385" y="1316990"/>
            <a:ext cx="970534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4000" b="1"/>
              <a:t>难题：</a:t>
            </a:r>
            <a:r>
              <a:rPr lang="en-US" altLang="zh-CN" sz="4000" b="1"/>
              <a:t>2018</a:t>
            </a:r>
            <a:r>
              <a:rPr lang="zh-CN" altLang="en-US" sz="4000" b="1"/>
              <a:t>沈阳Let the Flames Begin</a:t>
            </a:r>
            <a:endParaRPr lang="zh-CN" altLang="en-US" sz="4000" b="1"/>
          </a:p>
        </p:txBody>
      </p:sp>
      <p:sp>
        <p:nvSpPr>
          <p:cNvPr id="3" name="文本框 2"/>
          <p:cNvSpPr txBox="1"/>
          <p:nvPr/>
        </p:nvSpPr>
        <p:spPr>
          <a:xfrm>
            <a:off x="1302385" y="1934210"/>
            <a:ext cx="77679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/>
              <a:t>https://codeforces.ml/gym/101955/problem/K</a:t>
            </a:r>
            <a:endParaRPr lang="zh-CN" altLang="en-US" sz="2400" b="1"/>
          </a:p>
        </p:txBody>
      </p:sp>
      <p:sp>
        <p:nvSpPr>
          <p:cNvPr id="6" name="文本框 5"/>
          <p:cNvSpPr txBox="1"/>
          <p:nvPr/>
        </p:nvSpPr>
        <p:spPr>
          <a:xfrm>
            <a:off x="2174240" y="2857500"/>
            <a:ext cx="796163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4000" b="1">
                <a:solidFill>
                  <a:schemeClr val="tx1"/>
                </a:solidFill>
              </a:rPr>
              <a:t>代码实现难度较大，有兴趣可以自己尝试或者在博客搜索题解。</a:t>
            </a:r>
            <a:endParaRPr lang="zh-CN" altLang="en-US" sz="4000" b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4885690" y="2359025"/>
            <a:ext cx="2420620" cy="1445260"/>
          </a:xfrm>
          <a:prstGeom prst="rect">
            <a:avLst/>
          </a:prstGeom>
          <a:noFill/>
          <a:ln>
            <a:noFill/>
          </a:ln>
          <a:effectLst>
            <a:outerShdw blurRad="152400" dist="50800" dir="3000000" algn="ctr" rotWithShape="0">
              <a:srgbClr val="000000">
                <a:alpha val="73000"/>
              </a:srgbClr>
            </a:outerShdw>
          </a:effectLst>
        </p:spPr>
        <p:txBody>
          <a:bodyPr wrap="none" rtlCol="0" anchor="t">
            <a:spAutoFit/>
          </a:bodyPr>
          <a:p>
            <a:pPr algn="ctr"/>
            <a:r>
              <a:rPr lang="zh-CN" altLang="en-US" sz="8800" b="1">
                <a:solidFill>
                  <a:srgbClr val="6620B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中场</a:t>
            </a:r>
            <a:endParaRPr lang="zh-CN" altLang="en-US" sz="8800" b="1">
              <a:solidFill>
                <a:srgbClr val="6620B5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3024505" y="409575"/>
            <a:ext cx="4992370" cy="922020"/>
          </a:xfrm>
          <a:prstGeom prst="rect">
            <a:avLst/>
          </a:prstGeom>
          <a:noFill/>
          <a:ln>
            <a:noFill/>
          </a:ln>
          <a:effectLst>
            <a:outerShdw blurRad="152400" dist="50800" dir="3000000" algn="ctr" rotWithShape="0">
              <a:srgbClr val="000000">
                <a:alpha val="73000"/>
              </a:srgbClr>
            </a:outerShdw>
          </a:effectLst>
        </p:spPr>
        <p:txBody>
          <a:bodyPr wrap="none" rtlCol="0" anchor="t">
            <a:spAutoFit/>
          </a:bodyPr>
          <a:p>
            <a:pPr algn="ctr"/>
            <a:r>
              <a:rPr lang="zh-CN" altLang="en-US" sz="5400" b="1">
                <a:solidFill>
                  <a:srgbClr val="6620B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积性函数</a:t>
            </a:r>
            <a:r>
              <a:rPr lang="zh-CN" altLang="en-US" sz="5400" b="1">
                <a:solidFill>
                  <a:srgbClr val="6620B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线性筛</a:t>
            </a:r>
            <a:endParaRPr lang="zh-CN" altLang="en-US" sz="5400" b="1">
              <a:solidFill>
                <a:srgbClr val="6620B5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430020" y="1628775"/>
            <a:ext cx="74098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4000" b="1"/>
              <a:t>积性函数线性筛</a:t>
            </a:r>
            <a:endParaRPr lang="zh-CN" sz="4000" b="1"/>
          </a:p>
        </p:txBody>
      </p:sp>
      <p:sp>
        <p:nvSpPr>
          <p:cNvPr id="7" name="文本框 6"/>
          <p:cNvSpPr txBox="1"/>
          <p:nvPr/>
        </p:nvSpPr>
        <p:spPr>
          <a:xfrm>
            <a:off x="1430020" y="2459990"/>
            <a:ext cx="818197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4000" b="1"/>
              <a:t>积性函数：</a:t>
            </a:r>
            <a:endParaRPr lang="zh-CN" sz="4000" b="1"/>
          </a:p>
          <a:p>
            <a:pPr algn="l"/>
            <a:r>
              <a:rPr lang="zh-CN" sz="4000" b="1"/>
              <a:t>积性函数指对于所有互质的整数a和b有性质f(ab)=f(a)f(b)的数论函数。</a:t>
            </a:r>
            <a:endParaRPr lang="zh-CN" sz="4000" b="1"/>
          </a:p>
        </p:txBody>
      </p:sp>
      <p:sp>
        <p:nvSpPr>
          <p:cNvPr id="8" name="文本框 7"/>
          <p:cNvSpPr txBox="1"/>
          <p:nvPr/>
        </p:nvSpPr>
        <p:spPr>
          <a:xfrm>
            <a:off x="1430020" y="4655185"/>
            <a:ext cx="818197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4000" b="1"/>
              <a:t>如莫比乌斯函数（这里不讲）、欧拉函数、约数个数、约数和。</a:t>
            </a:r>
            <a:endParaRPr lang="zh-CN" sz="40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391410" y="1978025"/>
            <a:ext cx="740981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sz="4000" b="1"/>
              <a:t>对于每个合数a，只通过</a:t>
            </a:r>
            <a:endParaRPr sz="4000" b="1"/>
          </a:p>
          <a:p>
            <a:pPr algn="l"/>
            <a:r>
              <a:rPr sz="4000" b="1"/>
              <a:t> (最小素因子*(a/最小素因子)) </a:t>
            </a:r>
            <a:endParaRPr sz="4000" b="1"/>
          </a:p>
          <a:p>
            <a:pPr algn="l"/>
            <a:r>
              <a:rPr sz="4000" b="1"/>
              <a:t>的方式筛除</a:t>
            </a:r>
            <a:r>
              <a:rPr lang="zh-CN" sz="4000" b="1"/>
              <a:t>。</a:t>
            </a:r>
            <a:endParaRPr lang="zh-CN" sz="4000" b="1"/>
          </a:p>
        </p:txBody>
      </p:sp>
      <p:sp>
        <p:nvSpPr>
          <p:cNvPr id="3" name="文本框 2"/>
          <p:cNvSpPr txBox="1"/>
          <p:nvPr/>
        </p:nvSpPr>
        <p:spPr>
          <a:xfrm>
            <a:off x="2391410" y="4297045"/>
            <a:ext cx="74098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sz="4000" b="1"/>
              <a:t>复杂度是O(n)</a:t>
            </a:r>
            <a:endParaRPr lang="zh-CN" sz="4000" b="1"/>
          </a:p>
        </p:txBody>
      </p:sp>
      <p:sp>
        <p:nvSpPr>
          <p:cNvPr id="5" name="文本框 4"/>
          <p:cNvSpPr txBox="1"/>
          <p:nvPr/>
        </p:nvSpPr>
        <p:spPr>
          <a:xfrm>
            <a:off x="6815455" y="4050665"/>
            <a:ext cx="425005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2800" b="1">
                <a:solidFill>
                  <a:srgbClr val="FF0000"/>
                </a:solidFill>
              </a:rPr>
              <a:t>有理解难度，没法理解的建议收藏板子直接使用</a:t>
            </a:r>
            <a:endParaRPr lang="zh-CN" sz="2800" b="1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024505" y="409575"/>
            <a:ext cx="4992370" cy="922020"/>
          </a:xfrm>
          <a:prstGeom prst="rect">
            <a:avLst/>
          </a:prstGeom>
          <a:noFill/>
          <a:ln>
            <a:noFill/>
          </a:ln>
          <a:effectLst>
            <a:outerShdw blurRad="152400" dist="50800" dir="3000000" algn="ctr" rotWithShape="0">
              <a:srgbClr val="000000">
                <a:alpha val="73000"/>
              </a:srgbClr>
            </a:outerShdw>
          </a:effectLst>
        </p:spPr>
        <p:txBody>
          <a:bodyPr wrap="none" rtlCol="0" anchor="t">
            <a:spAutoFit/>
          </a:bodyPr>
          <a:p>
            <a:pPr algn="ctr"/>
            <a:r>
              <a:rPr lang="zh-CN" altLang="en-US" sz="5400" b="1">
                <a:solidFill>
                  <a:srgbClr val="6620B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积性函数线性筛</a:t>
            </a:r>
            <a:endParaRPr lang="zh-CN" altLang="en-US" sz="5400" b="1">
              <a:solidFill>
                <a:srgbClr val="6620B5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2918460" y="469900"/>
            <a:ext cx="1403350" cy="82994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 anchor="t">
            <a:spAutoFit/>
          </a:bodyPr>
          <a:p>
            <a:pPr algn="ctr"/>
            <a:r>
              <a:rPr lang="zh-CN" altLang="en-US" sz="4800" b="1">
                <a:solidFill>
                  <a:srgbClr val="6620B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目录</a:t>
            </a:r>
            <a:endParaRPr lang="zh-CN" altLang="en-US" sz="4800" b="1">
              <a:solidFill>
                <a:srgbClr val="6620B5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103755" y="1790065"/>
            <a:ext cx="1811020" cy="35382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 b="1"/>
              <a:t>快速幂</a:t>
            </a:r>
            <a:endParaRPr lang="zh-CN" altLang="en-US" sz="3200" b="1"/>
          </a:p>
          <a:p>
            <a:endParaRPr lang="zh-CN" altLang="en-US" sz="3200" b="1"/>
          </a:p>
          <a:p>
            <a:r>
              <a:rPr lang="zh-CN" altLang="en-US" sz="3200" b="1"/>
              <a:t>逆元</a:t>
            </a:r>
            <a:endParaRPr lang="zh-CN" altLang="en-US" sz="3200" b="1"/>
          </a:p>
          <a:p>
            <a:endParaRPr lang="zh-CN" altLang="en-US" sz="3200" b="1"/>
          </a:p>
          <a:p>
            <a:r>
              <a:rPr lang="zh-CN" altLang="en-US" sz="3200" b="1"/>
              <a:t>约瑟夫环</a:t>
            </a:r>
            <a:endParaRPr lang="zh-CN" altLang="en-US" sz="3200" b="1"/>
          </a:p>
          <a:p>
            <a:endParaRPr lang="zh-CN" altLang="en-US" sz="3200" b="1"/>
          </a:p>
          <a:p>
            <a:r>
              <a:rPr lang="zh-CN" altLang="en-US" sz="3200" b="1"/>
              <a:t>分块</a:t>
            </a:r>
            <a:endParaRPr lang="zh-CN" altLang="en-US" sz="3200" b="1"/>
          </a:p>
        </p:txBody>
      </p:sp>
      <p:sp>
        <p:nvSpPr>
          <p:cNvPr id="4" name="文本框 3"/>
          <p:cNvSpPr txBox="1"/>
          <p:nvPr/>
        </p:nvSpPr>
        <p:spPr>
          <a:xfrm>
            <a:off x="7038975" y="1790065"/>
            <a:ext cx="3032125" cy="35382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3200" b="1"/>
              <a:t>积性函数</a:t>
            </a:r>
            <a:r>
              <a:rPr lang="zh-CN" altLang="en-US" sz="3200" b="1"/>
              <a:t>线性筛</a:t>
            </a:r>
            <a:endParaRPr lang="zh-CN" altLang="en-US" sz="3200" b="1"/>
          </a:p>
          <a:p>
            <a:pPr algn="l"/>
            <a:endParaRPr lang="zh-CN" altLang="en-US" sz="3200" b="1"/>
          </a:p>
          <a:p>
            <a:pPr algn="l"/>
            <a:r>
              <a:rPr lang="zh-CN" altLang="en-US" sz="3200" b="1"/>
              <a:t>积性函数</a:t>
            </a:r>
            <a:r>
              <a:rPr lang="zh-CN" altLang="en-US" sz="3200" b="1"/>
              <a:t>区间筛</a:t>
            </a:r>
            <a:endParaRPr lang="zh-CN" altLang="en-US" sz="3200" b="1"/>
          </a:p>
          <a:p>
            <a:pPr algn="l"/>
            <a:endParaRPr lang="zh-CN" altLang="en-US" sz="3200" b="1"/>
          </a:p>
          <a:p>
            <a:pPr algn="l"/>
            <a:r>
              <a:rPr lang="zh-CN" altLang="en-US" sz="3200" b="1"/>
              <a:t>拉格朗日插值</a:t>
            </a:r>
            <a:endParaRPr lang="zh-CN" altLang="en-US" sz="3200" b="1"/>
          </a:p>
          <a:p>
            <a:pPr algn="l"/>
            <a:endParaRPr lang="zh-CN" altLang="en-US" sz="3200" b="1"/>
          </a:p>
          <a:p>
            <a:pPr algn="l"/>
            <a:r>
              <a:rPr lang="zh-CN" altLang="en-US" sz="3200" b="1"/>
              <a:t>博弈论初步</a:t>
            </a:r>
            <a:endParaRPr lang="zh-CN" altLang="en-US" sz="3200" b="1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27660" y="1530350"/>
            <a:ext cx="7409815" cy="47694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sz="1600" b="1"/>
              <a:t>ll n;</a:t>
            </a:r>
            <a:endParaRPr sz="1600" b="1"/>
          </a:p>
          <a:p>
            <a:pPr algn="l"/>
            <a:r>
              <a:rPr sz="1600" b="1"/>
              <a:t>int vis[maxprime], tot = 0;   //vis为true表示是合数</a:t>
            </a:r>
            <a:endParaRPr sz="1600" b="1"/>
          </a:p>
          <a:p>
            <a:pPr algn="l"/>
            <a:endParaRPr sz="1600" b="1"/>
          </a:p>
          <a:p>
            <a:pPr algn="l"/>
            <a:r>
              <a:rPr sz="1600" b="1"/>
              <a:t>// 素数</a:t>
            </a:r>
            <a:endParaRPr sz="1600" b="1"/>
          </a:p>
          <a:p>
            <a:pPr algn="l"/>
            <a:r>
              <a:rPr sz="1600" b="1"/>
              <a:t>ll prime[maxprime/10];</a:t>
            </a:r>
            <a:endParaRPr sz="1600" b="1"/>
          </a:p>
          <a:p>
            <a:pPr algn="l"/>
            <a:r>
              <a:rPr sz="1600" b="1"/>
              <a:t>void get_prime()   //筛选小于等于n的素数</a:t>
            </a:r>
            <a:endParaRPr sz="1600" b="1"/>
          </a:p>
          <a:p>
            <a:pPr algn="l"/>
            <a:r>
              <a:rPr sz="1600" b="1"/>
              <a:t>{</a:t>
            </a:r>
            <a:endParaRPr sz="1600" b="1"/>
          </a:p>
          <a:p>
            <a:pPr algn="l"/>
            <a:r>
              <a:rPr sz="1600" b="1"/>
              <a:t>    vis[1] = 1;</a:t>
            </a:r>
            <a:endParaRPr sz="1600" b="1"/>
          </a:p>
          <a:p>
            <a:pPr algn="l"/>
            <a:r>
              <a:rPr sz="1600" b="1"/>
              <a:t>    for(int i = 2; i &lt;= n; i++)</a:t>
            </a:r>
            <a:endParaRPr sz="1600" b="1"/>
          </a:p>
          <a:p>
            <a:pPr algn="l"/>
            <a:r>
              <a:rPr sz="1600" b="1"/>
              <a:t>    {</a:t>
            </a:r>
            <a:endParaRPr sz="1600" b="1"/>
          </a:p>
          <a:p>
            <a:pPr algn="l"/>
            <a:r>
              <a:rPr sz="1600" b="1"/>
              <a:t>        if(!vis[i]) prime[++tot] = i;</a:t>
            </a:r>
            <a:endParaRPr sz="1600" b="1"/>
          </a:p>
          <a:p>
            <a:pPr algn="l"/>
            <a:r>
              <a:rPr sz="1600" b="1"/>
              <a:t>        for(int j = 1; j &lt;= tot &amp;&amp; i*prime[j] &lt;= n; j++)</a:t>
            </a:r>
            <a:endParaRPr sz="1600" b="1"/>
          </a:p>
          <a:p>
            <a:pPr algn="l"/>
            <a:r>
              <a:rPr sz="1600" b="1"/>
              <a:t>        {</a:t>
            </a:r>
            <a:endParaRPr sz="1600" b="1"/>
          </a:p>
          <a:p>
            <a:pPr algn="l"/>
            <a:r>
              <a:rPr sz="1600" b="1"/>
              <a:t>            vis[i*prime[j]] = 1;</a:t>
            </a:r>
            <a:endParaRPr sz="1600" b="1"/>
          </a:p>
          <a:p>
            <a:pPr algn="l"/>
            <a:r>
              <a:rPr sz="1600" b="1"/>
              <a:t>            if(i % prime[j] == 0) break;</a:t>
            </a:r>
            <a:endParaRPr sz="1600" b="1"/>
          </a:p>
          <a:p>
            <a:pPr algn="l"/>
            <a:r>
              <a:rPr sz="1600" b="1"/>
              <a:t>        }</a:t>
            </a:r>
            <a:endParaRPr sz="1600" b="1"/>
          </a:p>
          <a:p>
            <a:pPr algn="l"/>
            <a:r>
              <a:rPr sz="1600" b="1"/>
              <a:t>    }</a:t>
            </a:r>
            <a:endParaRPr sz="1600" b="1"/>
          </a:p>
          <a:p>
            <a:pPr algn="l"/>
            <a:r>
              <a:rPr sz="1600" b="1"/>
              <a:t>}</a:t>
            </a:r>
            <a:endParaRPr sz="1600" b="1"/>
          </a:p>
          <a:p>
            <a:pPr algn="l"/>
            <a:endParaRPr sz="1600" b="1"/>
          </a:p>
        </p:txBody>
      </p:sp>
      <p:sp>
        <p:nvSpPr>
          <p:cNvPr id="5" name="文本框 4"/>
          <p:cNvSpPr txBox="1"/>
          <p:nvPr/>
        </p:nvSpPr>
        <p:spPr>
          <a:xfrm>
            <a:off x="6042025" y="1530350"/>
            <a:ext cx="7409815" cy="42767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sz="1600" b="1"/>
              <a:t>// 莫比乌斯函数</a:t>
            </a:r>
            <a:endParaRPr sz="1600" b="1"/>
          </a:p>
          <a:p>
            <a:pPr algn="l"/>
            <a:r>
              <a:rPr sz="1600" b="1"/>
              <a:t>ll mu[maxprime];</a:t>
            </a:r>
            <a:endParaRPr sz="1600" b="1"/>
          </a:p>
          <a:p>
            <a:pPr algn="l"/>
            <a:r>
              <a:rPr sz="1600" b="1"/>
              <a:t>void get_mu()</a:t>
            </a:r>
            <a:endParaRPr sz="1600" b="1"/>
          </a:p>
          <a:p>
            <a:pPr algn="l"/>
            <a:r>
              <a:rPr sz="1600" b="1"/>
              <a:t>{</a:t>
            </a:r>
            <a:endParaRPr sz="1600" b="1"/>
          </a:p>
          <a:p>
            <a:pPr algn="l"/>
            <a:r>
              <a:rPr sz="1600" b="1"/>
              <a:t>    vis[1] = mu[1] = 1;</a:t>
            </a:r>
            <a:endParaRPr sz="1600" b="1"/>
          </a:p>
          <a:p>
            <a:pPr algn="l"/>
            <a:r>
              <a:rPr sz="1600" b="1"/>
              <a:t>    for(int i = 2; i &lt;= n; i++)</a:t>
            </a:r>
            <a:endParaRPr sz="1600" b="1"/>
          </a:p>
          <a:p>
            <a:pPr algn="l"/>
            <a:r>
              <a:rPr sz="1600" b="1"/>
              <a:t>    {</a:t>
            </a:r>
            <a:endParaRPr sz="1600" b="1"/>
          </a:p>
          <a:p>
            <a:pPr algn="l"/>
            <a:r>
              <a:rPr sz="1600" b="1"/>
              <a:t>        if(!vis[i]) prime[++tot] = i, mu[i] = -1;</a:t>
            </a:r>
            <a:endParaRPr sz="1600" b="1"/>
          </a:p>
          <a:p>
            <a:pPr algn="l"/>
            <a:r>
              <a:rPr sz="1600" b="1"/>
              <a:t>        for(int j = 1; j &lt;= tot &amp;&amp; i*prime[j] &lt;= n; j++)</a:t>
            </a:r>
            <a:endParaRPr sz="1600" b="1"/>
          </a:p>
          <a:p>
            <a:pPr algn="l"/>
            <a:r>
              <a:rPr sz="1600" b="1"/>
              <a:t>        {</a:t>
            </a:r>
            <a:endParaRPr sz="1600" b="1"/>
          </a:p>
          <a:p>
            <a:pPr algn="l"/>
            <a:r>
              <a:rPr sz="1600" b="1"/>
              <a:t>            vis[i*prime[j]] = 1;</a:t>
            </a:r>
            <a:endParaRPr sz="1600" b="1"/>
          </a:p>
          <a:p>
            <a:pPr algn="l"/>
            <a:r>
              <a:rPr sz="1600" b="1"/>
              <a:t>            if(i % prime[j]) mu[i*prime[j]] = -mu[i];</a:t>
            </a:r>
            <a:endParaRPr sz="1600" b="1"/>
          </a:p>
          <a:p>
            <a:pPr algn="l"/>
            <a:r>
              <a:rPr sz="1600" b="1"/>
              <a:t>            else { mu[i*prime[j]] = 0; break; }</a:t>
            </a:r>
            <a:endParaRPr sz="1600" b="1"/>
          </a:p>
          <a:p>
            <a:pPr algn="l"/>
            <a:r>
              <a:rPr sz="1600" b="1"/>
              <a:t>        }</a:t>
            </a:r>
            <a:endParaRPr sz="1600" b="1"/>
          </a:p>
          <a:p>
            <a:pPr algn="l"/>
            <a:r>
              <a:rPr sz="1600" b="1"/>
              <a:t>    }</a:t>
            </a:r>
            <a:endParaRPr sz="1600" b="1"/>
          </a:p>
          <a:p>
            <a:pPr algn="l"/>
            <a:r>
              <a:rPr sz="1600" b="1"/>
              <a:t>}</a:t>
            </a:r>
            <a:endParaRPr sz="1600" b="1"/>
          </a:p>
          <a:p>
            <a:pPr algn="l"/>
            <a:endParaRPr sz="1600" b="1"/>
          </a:p>
        </p:txBody>
      </p:sp>
      <p:sp>
        <p:nvSpPr>
          <p:cNvPr id="6" name="矩形 5"/>
          <p:cNvSpPr/>
          <p:nvPr/>
        </p:nvSpPr>
        <p:spPr>
          <a:xfrm>
            <a:off x="3024505" y="409575"/>
            <a:ext cx="4992370" cy="922020"/>
          </a:xfrm>
          <a:prstGeom prst="rect">
            <a:avLst/>
          </a:prstGeom>
          <a:noFill/>
          <a:ln>
            <a:noFill/>
          </a:ln>
          <a:effectLst>
            <a:outerShdw blurRad="152400" dist="50800" dir="3000000" algn="ctr" rotWithShape="0">
              <a:srgbClr val="000000">
                <a:alpha val="73000"/>
              </a:srgbClr>
            </a:outerShdw>
          </a:effectLst>
        </p:spPr>
        <p:txBody>
          <a:bodyPr wrap="none" rtlCol="0" anchor="t">
            <a:spAutoFit/>
          </a:bodyPr>
          <a:p>
            <a:pPr algn="ctr"/>
            <a:r>
              <a:rPr lang="zh-CN" altLang="en-US" sz="5400" b="1">
                <a:solidFill>
                  <a:srgbClr val="6620B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积性函数线性筛</a:t>
            </a:r>
            <a:endParaRPr lang="zh-CN" altLang="en-US" sz="5400" b="1">
              <a:solidFill>
                <a:srgbClr val="6620B5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38430" y="1530350"/>
            <a:ext cx="7409815" cy="42767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sz="1600" b="1">
                <a:sym typeface="+mn-ea"/>
              </a:rPr>
              <a:t>// 欧拉函数</a:t>
            </a:r>
            <a:endParaRPr sz="1600" b="1"/>
          </a:p>
          <a:p>
            <a:pPr algn="l"/>
            <a:r>
              <a:rPr sz="1600" b="1">
                <a:sym typeface="+mn-ea"/>
              </a:rPr>
              <a:t>ll phi[maxprime];</a:t>
            </a:r>
            <a:endParaRPr sz="1600" b="1"/>
          </a:p>
          <a:p>
            <a:pPr algn="l"/>
            <a:r>
              <a:rPr sz="1600" b="1">
                <a:sym typeface="+mn-ea"/>
              </a:rPr>
              <a:t>void get_phi()</a:t>
            </a:r>
            <a:endParaRPr sz="1600" b="1"/>
          </a:p>
          <a:p>
            <a:pPr algn="l"/>
            <a:r>
              <a:rPr sz="1600" b="1">
                <a:sym typeface="+mn-ea"/>
              </a:rPr>
              <a:t>{</a:t>
            </a:r>
            <a:endParaRPr sz="1600" b="1"/>
          </a:p>
          <a:p>
            <a:pPr algn="l"/>
            <a:r>
              <a:rPr sz="1600" b="1">
                <a:sym typeface="+mn-ea"/>
              </a:rPr>
              <a:t>    vis[1] = phi[1] = 1;</a:t>
            </a:r>
            <a:endParaRPr sz="1600" b="1"/>
          </a:p>
          <a:p>
            <a:pPr algn="l"/>
            <a:r>
              <a:rPr sz="1600" b="1">
                <a:sym typeface="+mn-ea"/>
              </a:rPr>
              <a:t>    for(int i = 2; i &lt;= n; i++)</a:t>
            </a:r>
            <a:endParaRPr sz="1600" b="1"/>
          </a:p>
          <a:p>
            <a:pPr algn="l"/>
            <a:r>
              <a:rPr sz="1600" b="1">
                <a:sym typeface="+mn-ea"/>
              </a:rPr>
              <a:t>    {</a:t>
            </a:r>
            <a:endParaRPr sz="1600" b="1"/>
          </a:p>
          <a:p>
            <a:pPr algn="l"/>
            <a:r>
              <a:rPr sz="1600" b="1">
                <a:sym typeface="+mn-ea"/>
              </a:rPr>
              <a:t>        if(!vis[i]) prime[++tot] = i, phi[i] = i-1;</a:t>
            </a:r>
            <a:endParaRPr sz="1600" b="1"/>
          </a:p>
          <a:p>
            <a:pPr algn="l"/>
            <a:r>
              <a:rPr sz="1600" b="1">
                <a:sym typeface="+mn-ea"/>
              </a:rPr>
              <a:t>        for(int j = 1; j &lt;= tot &amp;&amp; i*prime[j] &lt;=n; j++)</a:t>
            </a:r>
            <a:endParaRPr sz="1600" b="1"/>
          </a:p>
          <a:p>
            <a:pPr algn="l"/>
            <a:r>
              <a:rPr sz="1600" b="1">
                <a:sym typeface="+mn-ea"/>
              </a:rPr>
              <a:t>        {</a:t>
            </a:r>
            <a:endParaRPr sz="1600" b="1"/>
          </a:p>
          <a:p>
            <a:pPr algn="l"/>
            <a:r>
              <a:rPr sz="1600" b="1">
                <a:sym typeface="+mn-ea"/>
              </a:rPr>
              <a:t>            vis[i*prime[j]] = 1;</a:t>
            </a:r>
            <a:endParaRPr sz="1600" b="1"/>
          </a:p>
          <a:p>
            <a:pPr algn="l"/>
            <a:r>
              <a:rPr sz="1600" b="1">
                <a:sym typeface="+mn-ea"/>
              </a:rPr>
              <a:t>            if(i % prime[j]) phi[i*prime[j]] = phi[i] * phi[prime[j]];</a:t>
            </a:r>
            <a:endParaRPr sz="1600" b="1"/>
          </a:p>
          <a:p>
            <a:pPr algn="l"/>
            <a:r>
              <a:rPr sz="1600" b="1">
                <a:sym typeface="+mn-ea"/>
              </a:rPr>
              <a:t>            else { phi[i*prime[j]] = phi[i]*prime[j]; break; }</a:t>
            </a:r>
            <a:endParaRPr sz="1600" b="1"/>
          </a:p>
          <a:p>
            <a:pPr algn="l"/>
            <a:r>
              <a:rPr sz="1600" b="1">
                <a:sym typeface="+mn-ea"/>
              </a:rPr>
              <a:t>        }</a:t>
            </a:r>
            <a:endParaRPr sz="1600" b="1"/>
          </a:p>
          <a:p>
            <a:pPr algn="l"/>
            <a:r>
              <a:rPr sz="1600" b="1">
                <a:sym typeface="+mn-ea"/>
              </a:rPr>
              <a:t>    }</a:t>
            </a:r>
            <a:endParaRPr sz="1600" b="1"/>
          </a:p>
          <a:p>
            <a:pPr algn="l"/>
            <a:r>
              <a:rPr sz="1600" b="1">
                <a:sym typeface="+mn-ea"/>
              </a:rPr>
              <a:t>}</a:t>
            </a:r>
            <a:endParaRPr sz="1600" b="1"/>
          </a:p>
          <a:p>
            <a:pPr algn="l"/>
            <a:endParaRPr sz="1600" b="1"/>
          </a:p>
        </p:txBody>
      </p:sp>
      <p:sp>
        <p:nvSpPr>
          <p:cNvPr id="5" name="文本框 4"/>
          <p:cNvSpPr txBox="1"/>
          <p:nvPr/>
        </p:nvSpPr>
        <p:spPr>
          <a:xfrm>
            <a:off x="5443855" y="1530350"/>
            <a:ext cx="740981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sz="1600" b="1"/>
              <a:t>// 约数个数</a:t>
            </a:r>
            <a:endParaRPr sz="1600" b="1"/>
          </a:p>
          <a:p>
            <a:pPr algn="l"/>
            <a:r>
              <a:rPr sz="1600" b="1"/>
              <a:t>ll d[maxprime], a[maxprime];   // a[i]为i的最小值因子的幂次</a:t>
            </a:r>
            <a:endParaRPr sz="1600" b="1"/>
          </a:p>
          <a:p>
            <a:pPr algn="l"/>
            <a:r>
              <a:rPr sz="1600" b="1"/>
              <a:t>void get_d()</a:t>
            </a:r>
            <a:endParaRPr sz="1600" b="1"/>
          </a:p>
          <a:p>
            <a:pPr algn="l"/>
            <a:r>
              <a:rPr sz="1600" b="1"/>
              <a:t>{</a:t>
            </a:r>
            <a:endParaRPr sz="1600" b="1"/>
          </a:p>
          <a:p>
            <a:pPr algn="l"/>
            <a:r>
              <a:rPr sz="1600" b="1"/>
              <a:t>    vis[1] = d[1] = 1;</a:t>
            </a:r>
            <a:endParaRPr sz="1600" b="1"/>
          </a:p>
          <a:p>
            <a:pPr algn="l"/>
            <a:r>
              <a:rPr sz="1600" b="1"/>
              <a:t>    for(int i = 2; i &lt;= n; i++)</a:t>
            </a:r>
            <a:endParaRPr sz="1600" b="1"/>
          </a:p>
          <a:p>
            <a:pPr algn="l"/>
            <a:r>
              <a:rPr sz="1600" b="1"/>
              <a:t>    {</a:t>
            </a:r>
            <a:endParaRPr sz="1600" b="1"/>
          </a:p>
          <a:p>
            <a:pPr algn="l"/>
            <a:r>
              <a:rPr sz="1600" b="1"/>
              <a:t>        if(!vis[i]) prime[++tot] = i, d[i] = 2, a[i] = 1;</a:t>
            </a:r>
            <a:endParaRPr sz="1600" b="1"/>
          </a:p>
          <a:p>
            <a:pPr algn="l"/>
            <a:r>
              <a:rPr sz="1600" b="1"/>
              <a:t>        for(int j = 1; j &lt;= tot &amp;&amp; i*prime[j] &lt;= n; j++)</a:t>
            </a:r>
            <a:endParaRPr sz="1600" b="1"/>
          </a:p>
          <a:p>
            <a:pPr algn="l"/>
            <a:r>
              <a:rPr sz="1600" b="1"/>
              <a:t>        {</a:t>
            </a:r>
            <a:endParaRPr sz="1600" b="1"/>
          </a:p>
          <a:p>
            <a:pPr algn="l"/>
            <a:r>
              <a:rPr sz="1600" b="1"/>
              <a:t>            vis[i*prime[j]] = 1;</a:t>
            </a:r>
            <a:endParaRPr sz="1600" b="1"/>
          </a:p>
          <a:p>
            <a:pPr algn="l"/>
            <a:r>
              <a:rPr sz="1600" b="1"/>
              <a:t>            if(i % prime[j]) d[i*prime[j]] = d[i] * d[prime[j]], a[i*prime[j]] = 1;</a:t>
            </a:r>
            <a:endParaRPr sz="1600" b="1"/>
          </a:p>
          <a:p>
            <a:pPr algn="l"/>
            <a:r>
              <a:rPr sz="1600" b="1"/>
              <a:t>            else { d[i*prime[j]] = d[i]/(a[i]+1)*(a[i]+2); a[i*prime[j]] = a[i]+1; break; }</a:t>
            </a:r>
            <a:endParaRPr sz="1600" b="1"/>
          </a:p>
          <a:p>
            <a:pPr algn="l"/>
            <a:r>
              <a:rPr sz="1600" b="1"/>
              <a:t>        }</a:t>
            </a:r>
            <a:endParaRPr sz="1600" b="1"/>
          </a:p>
          <a:p>
            <a:pPr algn="l"/>
            <a:r>
              <a:rPr sz="1600" b="1"/>
              <a:t>    }</a:t>
            </a:r>
            <a:endParaRPr sz="1600" b="1"/>
          </a:p>
          <a:p>
            <a:pPr algn="l"/>
            <a:r>
              <a:rPr sz="1600" b="1"/>
              <a:t>}</a:t>
            </a:r>
            <a:endParaRPr sz="1600" b="1"/>
          </a:p>
          <a:p>
            <a:pPr algn="l"/>
            <a:endParaRPr sz="1600" b="1"/>
          </a:p>
        </p:txBody>
      </p:sp>
      <p:sp>
        <p:nvSpPr>
          <p:cNvPr id="3" name="矩形 2"/>
          <p:cNvSpPr/>
          <p:nvPr/>
        </p:nvSpPr>
        <p:spPr>
          <a:xfrm>
            <a:off x="3024505" y="409575"/>
            <a:ext cx="4992370" cy="922020"/>
          </a:xfrm>
          <a:prstGeom prst="rect">
            <a:avLst/>
          </a:prstGeom>
          <a:noFill/>
          <a:ln>
            <a:noFill/>
          </a:ln>
          <a:effectLst>
            <a:outerShdw blurRad="152400" dist="50800" dir="3000000" algn="ctr" rotWithShape="0">
              <a:srgbClr val="000000">
                <a:alpha val="73000"/>
              </a:srgbClr>
            </a:outerShdw>
          </a:effectLst>
        </p:spPr>
        <p:txBody>
          <a:bodyPr wrap="none" rtlCol="0" anchor="t">
            <a:spAutoFit/>
          </a:bodyPr>
          <a:p>
            <a:pPr algn="ctr"/>
            <a:r>
              <a:rPr lang="zh-CN" altLang="en-US" sz="5400" b="1">
                <a:solidFill>
                  <a:srgbClr val="6620B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积性函数线性筛</a:t>
            </a:r>
            <a:endParaRPr lang="zh-CN" altLang="en-US" sz="5400" b="1">
              <a:solidFill>
                <a:srgbClr val="6620B5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443855" y="182880"/>
            <a:ext cx="7409815" cy="67392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sz="1600" b="1">
                <a:sym typeface="+mn-ea"/>
              </a:rPr>
              <a:t>// 约数和</a:t>
            </a:r>
            <a:endParaRPr sz="1600" b="1"/>
          </a:p>
          <a:p>
            <a:pPr algn="l"/>
            <a:r>
              <a:rPr sz="1600" b="1">
                <a:sym typeface="+mn-ea"/>
              </a:rPr>
              <a:t>ll sigma[maxprime];</a:t>
            </a:r>
            <a:endParaRPr sz="1600" b="1"/>
          </a:p>
          <a:p>
            <a:pPr algn="l"/>
            <a:r>
              <a:rPr sz="1600" b="1">
                <a:sym typeface="+mn-ea"/>
              </a:rPr>
              <a:t>ll low[maxprime], sum[maxprime];  </a:t>
            </a:r>
            <a:endParaRPr sz="1600" b="1">
              <a:sym typeface="+mn-ea"/>
            </a:endParaRPr>
          </a:p>
          <a:p>
            <a:pPr algn="l"/>
            <a:r>
              <a:rPr sz="1600" b="1">
                <a:sym typeface="+mn-ea"/>
              </a:rPr>
              <a:t> // low[i]表示i的最小素因子的指数次幂，</a:t>
            </a:r>
            <a:endParaRPr sz="1600" b="1">
              <a:sym typeface="+mn-ea"/>
            </a:endParaRPr>
          </a:p>
          <a:p>
            <a:pPr algn="l"/>
            <a:r>
              <a:rPr lang="en-US" sz="1600" b="1">
                <a:sym typeface="+mn-ea"/>
              </a:rPr>
              <a:t> // </a:t>
            </a:r>
            <a:r>
              <a:rPr sz="1600" b="1">
                <a:sym typeface="+mn-ea"/>
              </a:rPr>
              <a:t>sum[i]表示i的最小素因子对sigma[i]的贡献</a:t>
            </a:r>
            <a:endParaRPr sz="1600" b="1"/>
          </a:p>
          <a:p>
            <a:pPr algn="l"/>
            <a:r>
              <a:rPr sz="1600" b="1">
                <a:sym typeface="+mn-ea"/>
              </a:rPr>
              <a:t>void get_sigma()</a:t>
            </a:r>
            <a:endParaRPr sz="1600" b="1"/>
          </a:p>
          <a:p>
            <a:pPr algn="l"/>
            <a:r>
              <a:rPr sz="1600" b="1">
                <a:sym typeface="+mn-ea"/>
              </a:rPr>
              <a:t>{</a:t>
            </a:r>
            <a:endParaRPr sz="1600" b="1"/>
          </a:p>
          <a:p>
            <a:pPr algn="l"/>
            <a:r>
              <a:rPr sz="1600" b="1">
                <a:sym typeface="+mn-ea"/>
              </a:rPr>
              <a:t>    vis[1] = low[1] = sum[1] = sigma[1] = 1;</a:t>
            </a:r>
            <a:endParaRPr sz="1600" b="1"/>
          </a:p>
          <a:p>
            <a:pPr algn="l"/>
            <a:r>
              <a:rPr sz="1600" b="1">
                <a:sym typeface="+mn-ea"/>
              </a:rPr>
              <a:t>    for(int i = 2; i &lt;= n; i++)</a:t>
            </a:r>
            <a:endParaRPr sz="1600" b="1"/>
          </a:p>
          <a:p>
            <a:pPr algn="l"/>
            <a:r>
              <a:rPr sz="1600" b="1">
                <a:sym typeface="+mn-ea"/>
              </a:rPr>
              <a:t>    {</a:t>
            </a:r>
            <a:endParaRPr sz="1600" b="1"/>
          </a:p>
          <a:p>
            <a:pPr algn="l"/>
            <a:r>
              <a:rPr sz="1600" b="1">
                <a:sym typeface="+mn-ea"/>
              </a:rPr>
              <a:t>        if(!vis[i]) low[i] = prime[++tot] = i, sum[i] = sigma[i] = i+1;</a:t>
            </a:r>
            <a:endParaRPr sz="1600" b="1"/>
          </a:p>
          <a:p>
            <a:pPr algn="l"/>
            <a:r>
              <a:rPr sz="1600" b="1">
                <a:sym typeface="+mn-ea"/>
              </a:rPr>
              <a:t>        for(int j = 1; j &lt;= tot &amp;&amp; i*prime[j] &lt;= n; j++)</a:t>
            </a:r>
            <a:endParaRPr sz="1600" b="1"/>
          </a:p>
          <a:p>
            <a:pPr algn="l"/>
            <a:r>
              <a:rPr sz="1600" b="1">
                <a:sym typeface="+mn-ea"/>
              </a:rPr>
              <a:t>        {</a:t>
            </a:r>
            <a:endParaRPr sz="1600" b="1"/>
          </a:p>
          <a:p>
            <a:pPr algn="l"/>
            <a:r>
              <a:rPr sz="1600" b="1">
                <a:sym typeface="+mn-ea"/>
              </a:rPr>
              <a:t>            vis[i*prime[j]] = 1;</a:t>
            </a:r>
            <a:endParaRPr sz="1600" b="1"/>
          </a:p>
          <a:p>
            <a:pPr algn="l"/>
            <a:r>
              <a:rPr sz="1600" b="1">
                <a:sym typeface="+mn-ea"/>
              </a:rPr>
              <a:t>            if(i % prime[j] == 0)</a:t>
            </a:r>
            <a:endParaRPr sz="1600" b="1"/>
          </a:p>
          <a:p>
            <a:pPr algn="l"/>
            <a:r>
              <a:rPr sz="1600" b="1">
                <a:sym typeface="+mn-ea"/>
              </a:rPr>
              <a:t>            {</a:t>
            </a:r>
            <a:endParaRPr sz="1600" b="1"/>
          </a:p>
          <a:p>
            <a:pPr algn="l"/>
            <a:r>
              <a:rPr sz="1600" b="1">
                <a:sym typeface="+mn-ea"/>
              </a:rPr>
              <a:t>                low[i*prime[j]] = low[i] * prime[j];</a:t>
            </a:r>
            <a:endParaRPr sz="1600" b="1"/>
          </a:p>
          <a:p>
            <a:pPr algn="l"/>
            <a:r>
              <a:rPr sz="1600" b="1">
                <a:sym typeface="+mn-ea"/>
              </a:rPr>
              <a:t>                sum[i*prime[j]] = sum[i] + low[i*prime[j]];</a:t>
            </a:r>
            <a:endParaRPr sz="1600" b="1"/>
          </a:p>
          <a:p>
            <a:pPr algn="l"/>
            <a:r>
              <a:rPr sz="1600" b="1">
                <a:sym typeface="+mn-ea"/>
              </a:rPr>
              <a:t>                sigma[i*prime[j]] = sigma[i]/sum[i] * sum[i*prime[j]];</a:t>
            </a:r>
            <a:endParaRPr sz="1600" b="1"/>
          </a:p>
          <a:p>
            <a:pPr algn="l"/>
            <a:r>
              <a:rPr sz="1600" b="1">
                <a:sym typeface="+mn-ea"/>
              </a:rPr>
              <a:t>                break;</a:t>
            </a:r>
            <a:endParaRPr sz="1600" b="1"/>
          </a:p>
          <a:p>
            <a:pPr algn="l"/>
            <a:r>
              <a:rPr sz="1600" b="1">
                <a:sym typeface="+mn-ea"/>
              </a:rPr>
              <a:t>            }</a:t>
            </a:r>
            <a:endParaRPr sz="1600" b="1"/>
          </a:p>
          <a:p>
            <a:pPr algn="l"/>
            <a:r>
              <a:rPr sz="1600" b="1">
                <a:sym typeface="+mn-ea"/>
              </a:rPr>
              <a:t>            low[i*prime[j]] = prime[j];</a:t>
            </a:r>
            <a:endParaRPr sz="1600" b="1"/>
          </a:p>
          <a:p>
            <a:pPr algn="l"/>
            <a:r>
              <a:rPr sz="1600" b="1">
                <a:sym typeface="+mn-ea"/>
              </a:rPr>
              <a:t>            sum[i*prime[j]] = prime[j] + 1;</a:t>
            </a:r>
            <a:endParaRPr sz="1600" b="1"/>
          </a:p>
          <a:p>
            <a:pPr algn="l"/>
            <a:r>
              <a:rPr sz="1600" b="1">
                <a:sym typeface="+mn-ea"/>
              </a:rPr>
              <a:t>            sigma[i*prime[j]] = sigma[i] * sigma[prime[j]];</a:t>
            </a:r>
            <a:endParaRPr sz="1600" b="1"/>
          </a:p>
          <a:p>
            <a:pPr algn="l"/>
            <a:r>
              <a:rPr sz="1600" b="1">
                <a:sym typeface="+mn-ea"/>
              </a:rPr>
              <a:t>        }</a:t>
            </a:r>
            <a:endParaRPr sz="1600" b="1"/>
          </a:p>
          <a:p>
            <a:pPr algn="l"/>
            <a:r>
              <a:rPr sz="1600" b="1">
                <a:sym typeface="+mn-ea"/>
              </a:rPr>
              <a:t>    }</a:t>
            </a:r>
            <a:endParaRPr sz="1600" b="1"/>
          </a:p>
          <a:p>
            <a:pPr algn="l"/>
            <a:r>
              <a:rPr sz="1600" b="1">
                <a:sym typeface="+mn-ea"/>
              </a:rPr>
              <a:t>}</a:t>
            </a:r>
            <a:endParaRPr sz="1600" b="1"/>
          </a:p>
        </p:txBody>
      </p:sp>
      <p:sp>
        <p:nvSpPr>
          <p:cNvPr id="3" name="矩形 2"/>
          <p:cNvSpPr/>
          <p:nvPr/>
        </p:nvSpPr>
        <p:spPr>
          <a:xfrm>
            <a:off x="344170" y="1458595"/>
            <a:ext cx="4992370" cy="922020"/>
          </a:xfrm>
          <a:prstGeom prst="rect">
            <a:avLst/>
          </a:prstGeom>
          <a:noFill/>
          <a:ln>
            <a:noFill/>
          </a:ln>
          <a:effectLst>
            <a:outerShdw blurRad="152400" dist="50800" dir="3000000" algn="ctr" rotWithShape="0">
              <a:srgbClr val="000000">
                <a:alpha val="73000"/>
              </a:srgbClr>
            </a:outerShdw>
          </a:effectLst>
        </p:spPr>
        <p:txBody>
          <a:bodyPr wrap="none" rtlCol="0" anchor="t">
            <a:spAutoFit/>
          </a:bodyPr>
          <a:p>
            <a:pPr algn="ctr"/>
            <a:r>
              <a:rPr lang="zh-CN" altLang="en-US" sz="5400" b="1">
                <a:solidFill>
                  <a:srgbClr val="6620B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积性函数线性筛</a:t>
            </a:r>
            <a:endParaRPr lang="zh-CN" altLang="en-US" sz="5400" b="1">
              <a:solidFill>
                <a:srgbClr val="6620B5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391410" y="1817370"/>
            <a:ext cx="726313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sz="4000" b="1"/>
              <a:t>求积性函数f(x)在</a:t>
            </a:r>
            <a:r>
              <a:rPr lang="en-US" sz="4000" b="1"/>
              <a:t>x</a:t>
            </a:r>
            <a:r>
              <a:rPr lang="zh-CN" altLang="en-US" sz="4000" b="1"/>
              <a:t>属于</a:t>
            </a:r>
            <a:r>
              <a:rPr sz="4000" b="1"/>
              <a:t>区间[l,r]每一个位置的值</a:t>
            </a:r>
            <a:endParaRPr sz="4000" b="1"/>
          </a:p>
        </p:txBody>
      </p:sp>
      <p:sp>
        <p:nvSpPr>
          <p:cNvPr id="6" name="矩形 5"/>
          <p:cNvSpPr/>
          <p:nvPr/>
        </p:nvSpPr>
        <p:spPr>
          <a:xfrm>
            <a:off x="3024505" y="409575"/>
            <a:ext cx="4992370" cy="922020"/>
          </a:xfrm>
          <a:prstGeom prst="rect">
            <a:avLst/>
          </a:prstGeom>
          <a:noFill/>
          <a:ln>
            <a:noFill/>
          </a:ln>
          <a:effectLst>
            <a:outerShdw blurRad="152400" dist="50800" dir="3000000" algn="ctr" rotWithShape="0">
              <a:srgbClr val="000000">
                <a:alpha val="73000"/>
              </a:srgbClr>
            </a:outerShdw>
          </a:effectLst>
        </p:spPr>
        <p:txBody>
          <a:bodyPr wrap="none" rtlCol="0" anchor="t">
            <a:spAutoFit/>
          </a:bodyPr>
          <a:p>
            <a:pPr algn="ctr"/>
            <a:r>
              <a:rPr lang="zh-CN" altLang="en-US" sz="5400" b="1">
                <a:solidFill>
                  <a:srgbClr val="6620B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积性函数区间</a:t>
            </a:r>
            <a:r>
              <a:rPr lang="zh-CN" altLang="en-US" sz="5400" b="1">
                <a:solidFill>
                  <a:srgbClr val="6620B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筛</a:t>
            </a:r>
            <a:endParaRPr lang="zh-CN" altLang="en-US" sz="5400" b="1">
              <a:solidFill>
                <a:srgbClr val="6620B5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391410" y="3912235"/>
            <a:ext cx="685609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sz="4000" b="1"/>
              <a:t>常常l, r均很大，r-l &lt;= 1e6</a:t>
            </a:r>
            <a:endParaRPr sz="40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50190" y="1659890"/>
            <a:ext cx="7263130" cy="4831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1400" b="1"/>
              <a:t>int prime[600000];   // prime[0]</a:t>
            </a:r>
            <a:r>
              <a:rPr lang="zh-CN" altLang="en-US" sz="1400" b="1"/>
              <a:t>是素数个数，</a:t>
            </a:r>
            <a:r>
              <a:rPr lang="en-US" altLang="zh-CN" sz="1400" b="1"/>
              <a:t>prime[i]</a:t>
            </a:r>
            <a:r>
              <a:rPr lang="zh-CN" altLang="en-US" sz="1400" b="1"/>
              <a:t>是第</a:t>
            </a:r>
            <a:r>
              <a:rPr lang="en-US" altLang="zh-CN" sz="1400" b="1"/>
              <a:t>i</a:t>
            </a:r>
            <a:r>
              <a:rPr lang="zh-CN" altLang="en-US" sz="1400" b="1"/>
              <a:t>个素数</a:t>
            </a:r>
            <a:endParaRPr lang="en-US" sz="1400" b="1"/>
          </a:p>
          <a:p>
            <a:pPr algn="l"/>
            <a:r>
              <a:rPr sz="1400" b="1"/>
              <a:t>ll l, r;</a:t>
            </a:r>
            <a:endParaRPr sz="1400" b="1"/>
          </a:p>
          <a:p>
            <a:pPr algn="l"/>
            <a:r>
              <a:rPr sz="1400" b="1"/>
              <a:t>ll re[maxn], f[maxn];   </a:t>
            </a:r>
            <a:r>
              <a:rPr lang="en-US" sz="1400" b="1"/>
              <a:t>// f[i] = f(l+i)</a:t>
            </a:r>
            <a:endParaRPr sz="1400" b="1"/>
          </a:p>
          <a:p>
            <a:pPr algn="l"/>
            <a:endParaRPr sz="1400" b="1"/>
          </a:p>
          <a:p>
            <a:pPr algn="l"/>
            <a:r>
              <a:rPr sz="1400" b="1"/>
              <a:t>void solve()</a:t>
            </a:r>
            <a:endParaRPr sz="1400" b="1"/>
          </a:p>
          <a:p>
            <a:pPr algn="l"/>
            <a:r>
              <a:rPr sz="1400" b="1"/>
              <a:t>{</a:t>
            </a:r>
            <a:endParaRPr sz="1400" b="1"/>
          </a:p>
          <a:p>
            <a:pPr algn="l"/>
            <a:r>
              <a:rPr sz="1400" b="1"/>
              <a:t>    for(int i = 0; i &lt;= r-l; i++) re[i] = l+i, f[i] = 1;</a:t>
            </a:r>
            <a:endParaRPr sz="1400" b="1"/>
          </a:p>
          <a:p>
            <a:pPr algn="l"/>
            <a:endParaRPr sz="1400" b="1"/>
          </a:p>
          <a:p>
            <a:pPr algn="l"/>
            <a:r>
              <a:rPr sz="1400" b="1"/>
              <a:t>    for(int i = 1; i &lt;= prime[0] &amp;&amp; prime[i] &lt;= r; i++)</a:t>
            </a:r>
            <a:endParaRPr sz="1400" b="1"/>
          </a:p>
          <a:p>
            <a:pPr algn="l"/>
            <a:r>
              <a:rPr sz="1400" b="1"/>
              <a:t>    {</a:t>
            </a:r>
            <a:endParaRPr sz="1400" b="1"/>
          </a:p>
          <a:p>
            <a:pPr algn="l"/>
            <a:r>
              <a:rPr sz="1400" b="1"/>
              <a:t>        ll now = (l / prime[i]) * prime[i], mul;</a:t>
            </a:r>
            <a:endParaRPr sz="1400" b="1"/>
          </a:p>
          <a:p>
            <a:pPr algn="l"/>
            <a:r>
              <a:rPr sz="1400" b="1"/>
              <a:t>        if(now &lt; l) now += prime[i];</a:t>
            </a:r>
            <a:endParaRPr sz="1400" b="1"/>
          </a:p>
          <a:p>
            <a:pPr algn="l"/>
            <a:endParaRPr sz="1400" b="1"/>
          </a:p>
          <a:p>
            <a:pPr algn="l"/>
            <a:r>
              <a:rPr sz="1400" b="1"/>
              <a:t>        for(; now &lt;= r; now += prime[i])</a:t>
            </a:r>
            <a:endParaRPr sz="1400" b="1"/>
          </a:p>
          <a:p>
            <a:pPr algn="l"/>
            <a:r>
              <a:rPr sz="1400" b="1"/>
              <a:t>        {</a:t>
            </a:r>
            <a:endParaRPr sz="1400" b="1"/>
          </a:p>
          <a:p>
            <a:pPr algn="l"/>
            <a:r>
              <a:rPr sz="1400" b="1"/>
              <a:t>            mul = 1;</a:t>
            </a:r>
            <a:endParaRPr sz="1400" b="1"/>
          </a:p>
          <a:p>
            <a:pPr algn="l"/>
            <a:r>
              <a:rPr sz="1400" b="1"/>
              <a:t>            while(re[now-l] % prime[i] == 0) re[now-l] /= prime[i], mul *= prime[i];</a:t>
            </a:r>
            <a:endParaRPr sz="1400" b="1"/>
          </a:p>
          <a:p>
            <a:pPr algn="l"/>
            <a:r>
              <a:rPr sz="1400" b="1"/>
              <a:t>            </a:t>
            </a:r>
            <a:endParaRPr sz="1400" b="1"/>
          </a:p>
          <a:p>
            <a:pPr algn="l"/>
            <a:r>
              <a:rPr sz="1400" b="1"/>
              <a:t>            /*对f[now-l]进行操作，由f(p^a)值规律决定*/</a:t>
            </a:r>
            <a:endParaRPr sz="1400" b="1"/>
          </a:p>
          <a:p>
            <a:pPr algn="l"/>
            <a:endParaRPr sz="1400" b="1"/>
          </a:p>
          <a:p>
            <a:pPr algn="l"/>
            <a:r>
              <a:rPr sz="1400" b="1"/>
              <a:t>        }</a:t>
            </a:r>
            <a:endParaRPr sz="1400" b="1"/>
          </a:p>
          <a:p>
            <a:pPr algn="l"/>
            <a:r>
              <a:rPr sz="1400" b="1"/>
              <a:t>    }</a:t>
            </a:r>
            <a:endParaRPr sz="1400" b="1"/>
          </a:p>
        </p:txBody>
      </p:sp>
      <p:sp>
        <p:nvSpPr>
          <p:cNvPr id="6" name="矩形 5"/>
          <p:cNvSpPr/>
          <p:nvPr/>
        </p:nvSpPr>
        <p:spPr>
          <a:xfrm>
            <a:off x="3024505" y="409575"/>
            <a:ext cx="4992370" cy="922020"/>
          </a:xfrm>
          <a:prstGeom prst="rect">
            <a:avLst/>
          </a:prstGeom>
          <a:noFill/>
          <a:ln>
            <a:noFill/>
          </a:ln>
          <a:effectLst>
            <a:outerShdw blurRad="152400" dist="50800" dir="3000000" algn="ctr" rotWithShape="0">
              <a:srgbClr val="000000">
                <a:alpha val="73000"/>
              </a:srgbClr>
            </a:outerShdw>
          </a:effectLst>
        </p:spPr>
        <p:txBody>
          <a:bodyPr wrap="none" rtlCol="0" anchor="t">
            <a:spAutoFit/>
          </a:bodyPr>
          <a:p>
            <a:pPr algn="ctr"/>
            <a:r>
              <a:rPr lang="zh-CN" altLang="en-US" sz="5400" b="1">
                <a:solidFill>
                  <a:srgbClr val="6620B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积性函数区间筛</a:t>
            </a:r>
            <a:endParaRPr lang="zh-CN" altLang="en-US" sz="5400" b="1">
              <a:solidFill>
                <a:srgbClr val="6620B5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480810" y="2125980"/>
            <a:ext cx="726313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sz="1400" b="1"/>
              <a:t>    for(int i = 0; i &lt;= r-l; i++)</a:t>
            </a:r>
            <a:endParaRPr sz="1400" b="1"/>
          </a:p>
          <a:p>
            <a:pPr algn="l"/>
            <a:r>
              <a:rPr sz="1400" b="1"/>
              <a:t>    {</a:t>
            </a:r>
            <a:endParaRPr sz="1400" b="1"/>
          </a:p>
          <a:p>
            <a:pPr algn="l"/>
            <a:r>
              <a:rPr sz="1400" b="1"/>
              <a:t>        if(re[i] &gt; 1)</a:t>
            </a:r>
            <a:endParaRPr sz="1400" b="1"/>
          </a:p>
          <a:p>
            <a:pPr algn="l"/>
            <a:r>
              <a:rPr sz="1400" b="1"/>
              <a:t>        {</a:t>
            </a:r>
            <a:endParaRPr sz="1400" b="1"/>
          </a:p>
          <a:p>
            <a:pPr algn="l"/>
            <a:endParaRPr sz="1400" b="1"/>
          </a:p>
          <a:p>
            <a:pPr algn="l"/>
            <a:r>
              <a:rPr sz="1400" b="1"/>
              <a:t>            /*对f[i]进行操作，由f(p)值规律决定*/</a:t>
            </a:r>
            <a:endParaRPr sz="1400" b="1"/>
          </a:p>
          <a:p>
            <a:pPr algn="l"/>
            <a:endParaRPr sz="1400" b="1"/>
          </a:p>
          <a:p>
            <a:pPr algn="l"/>
            <a:r>
              <a:rPr sz="1400" b="1"/>
              <a:t>        }</a:t>
            </a:r>
            <a:endParaRPr sz="1400" b="1"/>
          </a:p>
          <a:p>
            <a:pPr algn="l"/>
            <a:r>
              <a:rPr sz="1400" b="1"/>
              <a:t>    }</a:t>
            </a:r>
            <a:endParaRPr sz="1400" b="1"/>
          </a:p>
          <a:p>
            <a:pPr algn="l"/>
            <a:r>
              <a:rPr sz="1400" b="1"/>
              <a:t>}</a:t>
            </a:r>
            <a:endParaRPr sz="1400" b="1"/>
          </a:p>
        </p:txBody>
      </p:sp>
      <p:sp>
        <p:nvSpPr>
          <p:cNvPr id="3" name="文本框 2"/>
          <p:cNvSpPr txBox="1"/>
          <p:nvPr/>
        </p:nvSpPr>
        <p:spPr>
          <a:xfrm>
            <a:off x="7096125" y="4371340"/>
            <a:ext cx="381000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 b="1">
                <a:solidFill>
                  <a:srgbClr val="FF0000"/>
                </a:solidFill>
              </a:rPr>
              <a:t>课后留有一个题《P3601 签到题》</a:t>
            </a:r>
            <a:endParaRPr lang="zh-CN" altLang="en-US" sz="2800" b="1">
              <a:solidFill>
                <a:srgbClr val="FF0000"/>
              </a:solidFill>
            </a:endParaRPr>
          </a:p>
          <a:p>
            <a:pPr algn="l"/>
            <a:r>
              <a:rPr lang="zh-CN" altLang="en-US" sz="2800" b="1">
                <a:solidFill>
                  <a:srgbClr val="FF0000"/>
                </a:solidFill>
              </a:rPr>
              <a:t>大家可以自行尝试使用模版解决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3036570" y="389890"/>
            <a:ext cx="4305300" cy="922020"/>
          </a:xfrm>
          <a:prstGeom prst="rect">
            <a:avLst/>
          </a:prstGeom>
          <a:noFill/>
          <a:ln>
            <a:noFill/>
          </a:ln>
          <a:effectLst>
            <a:outerShdw blurRad="152400" dist="50800" dir="3000000" algn="ctr" rotWithShape="0">
              <a:srgbClr val="000000">
                <a:alpha val="73000"/>
              </a:srgbClr>
            </a:outerShdw>
          </a:effectLst>
        </p:spPr>
        <p:txBody>
          <a:bodyPr wrap="none" rtlCol="0" anchor="t">
            <a:spAutoFit/>
          </a:bodyPr>
          <a:p>
            <a:pPr algn="ctr"/>
            <a:r>
              <a:rPr lang="zh-CN" altLang="en-US" sz="5400" b="1">
                <a:solidFill>
                  <a:srgbClr val="6620B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拉格朗日插值</a:t>
            </a:r>
            <a:endParaRPr lang="zh-CN" altLang="en-US" sz="5400" b="1">
              <a:solidFill>
                <a:srgbClr val="6620B5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" name="图片 1" descr="拉格朗日插值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7540" y="2191385"/>
            <a:ext cx="10916285" cy="274701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326130" y="5210810"/>
            <a:ext cx="726313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4000" b="1"/>
              <a:t>一般是在</a:t>
            </a:r>
            <a:r>
              <a:rPr lang="en-US" altLang="zh-CN" sz="4000" b="1"/>
              <a:t>%mod</a:t>
            </a:r>
            <a:r>
              <a:rPr lang="zh-CN" altLang="en-US" sz="4000" b="1"/>
              <a:t>的意义下计算，分母用逆元处理</a:t>
            </a:r>
            <a:endParaRPr lang="zh-CN" altLang="en-US" sz="40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3036570" y="389890"/>
            <a:ext cx="4305300" cy="922020"/>
          </a:xfrm>
          <a:prstGeom prst="rect">
            <a:avLst/>
          </a:prstGeom>
          <a:noFill/>
          <a:ln>
            <a:noFill/>
          </a:ln>
          <a:effectLst>
            <a:outerShdw blurRad="152400" dist="50800" dir="3000000" algn="ctr" rotWithShape="0">
              <a:srgbClr val="000000">
                <a:alpha val="73000"/>
              </a:srgbClr>
            </a:outerShdw>
          </a:effectLst>
        </p:spPr>
        <p:txBody>
          <a:bodyPr wrap="none" rtlCol="0" anchor="t">
            <a:spAutoFit/>
          </a:bodyPr>
          <a:p>
            <a:pPr algn="ctr"/>
            <a:r>
              <a:rPr lang="zh-CN" altLang="en-US" sz="5400" b="1">
                <a:solidFill>
                  <a:srgbClr val="6620B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拉格朗日插值</a:t>
            </a:r>
            <a:endParaRPr lang="zh-CN" altLang="en-US" sz="5400" b="1">
              <a:solidFill>
                <a:srgbClr val="6620B5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85775" y="1489075"/>
            <a:ext cx="107689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3200" b="1"/>
              <a:t>情况</a:t>
            </a:r>
            <a:r>
              <a:rPr lang="en-US" altLang="zh-CN" sz="3200" b="1"/>
              <a:t>1</a:t>
            </a:r>
            <a:r>
              <a:rPr lang="zh-CN" altLang="en-US" sz="3200" b="1"/>
              <a:t>：</a:t>
            </a:r>
            <a:r>
              <a:rPr sz="3200" b="1"/>
              <a:t>n次多项式已知(0, f[0]), (1, f[1]), ...(n, f[n]), 求f(x)</a:t>
            </a:r>
            <a:endParaRPr sz="3200" b="1"/>
          </a:p>
        </p:txBody>
      </p:sp>
      <p:sp>
        <p:nvSpPr>
          <p:cNvPr id="4" name="文本框 3"/>
          <p:cNvSpPr txBox="1"/>
          <p:nvPr/>
        </p:nvSpPr>
        <p:spPr>
          <a:xfrm>
            <a:off x="925195" y="2072640"/>
            <a:ext cx="23253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3200" b="1"/>
              <a:t>复杂度</a:t>
            </a:r>
            <a:r>
              <a:rPr lang="en-US" altLang="zh-CN" sz="3200" b="1"/>
              <a:t>O(n)</a:t>
            </a:r>
            <a:endParaRPr lang="en-US" altLang="zh-CN" sz="3200" b="1"/>
          </a:p>
        </p:txBody>
      </p:sp>
      <p:sp>
        <p:nvSpPr>
          <p:cNvPr id="5" name="文本框 4"/>
          <p:cNvSpPr txBox="1"/>
          <p:nvPr/>
        </p:nvSpPr>
        <p:spPr>
          <a:xfrm>
            <a:off x="21590" y="2940685"/>
            <a:ext cx="4936490" cy="27997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sz="1600" b="1"/>
              <a:t>ll fac[maxn];</a:t>
            </a:r>
            <a:endParaRPr sz="1600" b="1"/>
          </a:p>
          <a:p>
            <a:pPr algn="l"/>
            <a:r>
              <a:rPr sz="1600" b="1"/>
              <a:t>ll invfac[maxn];</a:t>
            </a:r>
            <a:endParaRPr sz="1600" b="1"/>
          </a:p>
          <a:p>
            <a:pPr algn="l"/>
            <a:r>
              <a:rPr sz="1600" b="1"/>
              <a:t>void init_fac(int n)   // n小于素数mod</a:t>
            </a:r>
            <a:endParaRPr sz="1600" b="1"/>
          </a:p>
          <a:p>
            <a:pPr algn="l"/>
            <a:r>
              <a:rPr sz="1600" b="1"/>
              <a:t>{</a:t>
            </a:r>
            <a:endParaRPr sz="1600" b="1"/>
          </a:p>
          <a:p>
            <a:pPr algn="l"/>
            <a:r>
              <a:rPr sz="1600" b="1"/>
              <a:t>    fac[0] = 1;</a:t>
            </a:r>
            <a:endParaRPr sz="1600" b="1"/>
          </a:p>
          <a:p>
            <a:pPr algn="l"/>
            <a:r>
              <a:rPr sz="1600" b="1"/>
              <a:t>    for(int i = 1; i &lt;= n+2; i++)</a:t>
            </a:r>
            <a:endParaRPr sz="1600" b="1"/>
          </a:p>
          <a:p>
            <a:pPr algn="l"/>
            <a:r>
              <a:rPr sz="1600" b="1"/>
              <a:t>        fac[i] = (fac[i-1] * i) % mod;</a:t>
            </a:r>
            <a:endParaRPr sz="1600" b="1"/>
          </a:p>
          <a:p>
            <a:pPr algn="l"/>
            <a:r>
              <a:rPr sz="1600" b="1"/>
              <a:t>    invfac[n+2] = inverse(fac[n+2]);</a:t>
            </a:r>
            <a:endParaRPr sz="1600" b="1"/>
          </a:p>
          <a:p>
            <a:pPr algn="l"/>
            <a:r>
              <a:rPr sz="1600" b="1"/>
              <a:t>    for(int i = n+1; i &gt;= 0; i--)</a:t>
            </a:r>
            <a:endParaRPr sz="1600" b="1"/>
          </a:p>
          <a:p>
            <a:pPr algn="l"/>
            <a:r>
              <a:rPr sz="1600" b="1"/>
              <a:t>        invfac[i] = (invfac[i+1] * (i+1)) % mod;</a:t>
            </a:r>
            <a:endParaRPr sz="1600" b="1"/>
          </a:p>
          <a:p>
            <a:pPr algn="l"/>
            <a:r>
              <a:rPr sz="1600" b="1"/>
              <a:t>}</a:t>
            </a:r>
            <a:endParaRPr sz="1600" b="1"/>
          </a:p>
        </p:txBody>
      </p:sp>
      <p:sp>
        <p:nvSpPr>
          <p:cNvPr id="7" name="文本框 6"/>
          <p:cNvSpPr txBox="1"/>
          <p:nvPr/>
        </p:nvSpPr>
        <p:spPr>
          <a:xfrm>
            <a:off x="4649470" y="2355850"/>
            <a:ext cx="1039114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sz="1400" b="1"/>
              <a:t>ll pre[maxn], suf[maxn];</a:t>
            </a:r>
            <a:endParaRPr sz="1400" b="1"/>
          </a:p>
          <a:p>
            <a:pPr algn="l"/>
            <a:r>
              <a:rPr sz="1400" b="1"/>
              <a:t>ll lagrange(ll f[], ll n, ll x)</a:t>
            </a:r>
            <a:endParaRPr sz="1400" b="1"/>
          </a:p>
          <a:p>
            <a:pPr algn="l"/>
            <a:r>
              <a:rPr sz="1400" b="1"/>
              <a:t>{</a:t>
            </a:r>
            <a:endParaRPr sz="1400" b="1"/>
          </a:p>
          <a:p>
            <a:pPr algn="l"/>
            <a:r>
              <a:rPr sz="1400" b="1"/>
              <a:t>    if(x &lt;= n) return f[x];</a:t>
            </a:r>
            <a:endParaRPr sz="1400" b="1"/>
          </a:p>
          <a:p>
            <a:pPr algn="l"/>
            <a:endParaRPr sz="1400" b="1"/>
          </a:p>
          <a:p>
            <a:pPr algn="l"/>
            <a:r>
              <a:rPr sz="1400" b="1"/>
              <a:t>    pre[0] = suf[n+1] = 1;</a:t>
            </a:r>
            <a:endParaRPr sz="1400" b="1"/>
          </a:p>
          <a:p>
            <a:pPr algn="l"/>
            <a:r>
              <a:rPr sz="1400" b="1"/>
              <a:t>    for(int i = 0; i &lt;= n; i++) pre[i+1] = (x-i) % mod * pre[i] % mod;</a:t>
            </a:r>
            <a:endParaRPr sz="1400" b="1"/>
          </a:p>
          <a:p>
            <a:pPr algn="l"/>
            <a:r>
              <a:rPr sz="1400" b="1"/>
              <a:t>    for(int i = n; i &gt;= 0; i--) suf[i] = (x-i) % mod * suf[i+1] % mod;</a:t>
            </a:r>
            <a:endParaRPr sz="1400" b="1"/>
          </a:p>
          <a:p>
            <a:pPr algn="l"/>
            <a:endParaRPr sz="1400" b="1"/>
          </a:p>
          <a:p>
            <a:pPr algn="l"/>
            <a:r>
              <a:rPr sz="1400" b="1"/>
              <a:t>    ll res = 0;</a:t>
            </a:r>
            <a:endParaRPr sz="1400" b="1"/>
          </a:p>
          <a:p>
            <a:pPr algn="l"/>
            <a:r>
              <a:rPr sz="1400" b="1"/>
              <a:t>    for(int i = 0; i &lt;= n; i++)</a:t>
            </a:r>
            <a:endParaRPr sz="1400" b="1"/>
          </a:p>
          <a:p>
            <a:pPr algn="l"/>
            <a:r>
              <a:rPr sz="1400" b="1"/>
              <a:t>    {</a:t>
            </a:r>
            <a:endParaRPr sz="1400" b="1"/>
          </a:p>
          <a:p>
            <a:pPr algn="l"/>
            <a:r>
              <a:rPr sz="1400" b="1"/>
              <a:t>        ll now = f[i] * pre[i] % mod * suf[i+1] % mod * invfac[i] % mod * invfac[n-i] % mod;</a:t>
            </a:r>
            <a:endParaRPr sz="1400" b="1"/>
          </a:p>
          <a:p>
            <a:pPr algn="l"/>
            <a:r>
              <a:rPr sz="1400" b="1"/>
              <a:t>        if((n-i) &amp; 1) res = (res - now + mod) % mod;</a:t>
            </a:r>
            <a:endParaRPr sz="1400" b="1"/>
          </a:p>
          <a:p>
            <a:pPr algn="l"/>
            <a:r>
              <a:rPr sz="1400" b="1"/>
              <a:t>        else res = (res+now) % mod;</a:t>
            </a:r>
            <a:endParaRPr sz="1400" b="1"/>
          </a:p>
          <a:p>
            <a:pPr algn="l"/>
            <a:r>
              <a:rPr sz="1400" b="1"/>
              <a:t>    }</a:t>
            </a:r>
            <a:endParaRPr sz="1400" b="1"/>
          </a:p>
          <a:p>
            <a:pPr algn="l"/>
            <a:r>
              <a:rPr sz="1400" b="1"/>
              <a:t>    return res;</a:t>
            </a:r>
            <a:endParaRPr sz="1400" b="1"/>
          </a:p>
          <a:p>
            <a:pPr algn="l"/>
            <a:r>
              <a:rPr sz="1400" b="1"/>
              <a:t>}</a:t>
            </a:r>
            <a:endParaRPr sz="14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3036570" y="389890"/>
            <a:ext cx="4305300" cy="922020"/>
          </a:xfrm>
          <a:prstGeom prst="rect">
            <a:avLst/>
          </a:prstGeom>
          <a:noFill/>
          <a:ln>
            <a:noFill/>
          </a:ln>
          <a:effectLst>
            <a:outerShdw blurRad="152400" dist="50800" dir="3000000" algn="ctr" rotWithShape="0">
              <a:srgbClr val="000000">
                <a:alpha val="73000"/>
              </a:srgbClr>
            </a:outerShdw>
          </a:effectLst>
        </p:spPr>
        <p:txBody>
          <a:bodyPr wrap="none" rtlCol="0" anchor="t">
            <a:spAutoFit/>
          </a:bodyPr>
          <a:p>
            <a:pPr algn="ctr"/>
            <a:r>
              <a:rPr lang="zh-CN" altLang="en-US" sz="5400" b="1">
                <a:solidFill>
                  <a:srgbClr val="6620B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拉格朗日插值</a:t>
            </a:r>
            <a:endParaRPr lang="zh-CN" altLang="en-US" sz="5400" b="1">
              <a:solidFill>
                <a:srgbClr val="6620B5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6840" y="1489075"/>
            <a:ext cx="119576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3200" b="1"/>
              <a:t>情况</a:t>
            </a:r>
            <a:r>
              <a:rPr lang="en-US" altLang="zh-CN" sz="3200" b="1"/>
              <a:t>2</a:t>
            </a:r>
            <a:r>
              <a:rPr lang="zh-CN" altLang="en-US" sz="3200" b="1"/>
              <a:t>：</a:t>
            </a:r>
            <a:r>
              <a:rPr sz="3200" b="1"/>
              <a:t>n次多项式已知(x[0], f[0]), (x[1], f[1]), ...(x[n], f[n]), 求f(k)</a:t>
            </a:r>
            <a:endParaRPr sz="3200" b="1"/>
          </a:p>
        </p:txBody>
      </p:sp>
      <p:sp>
        <p:nvSpPr>
          <p:cNvPr id="4" name="文本框 3"/>
          <p:cNvSpPr txBox="1"/>
          <p:nvPr/>
        </p:nvSpPr>
        <p:spPr>
          <a:xfrm>
            <a:off x="925195" y="2072640"/>
            <a:ext cx="32016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3200" b="1"/>
              <a:t>复杂度</a:t>
            </a:r>
            <a:r>
              <a:rPr lang="en-US" altLang="zh-CN" sz="3200" b="1"/>
              <a:t>O(n^2)</a:t>
            </a:r>
            <a:endParaRPr lang="en-US" altLang="zh-CN" sz="3200" b="1"/>
          </a:p>
        </p:txBody>
      </p:sp>
      <p:sp>
        <p:nvSpPr>
          <p:cNvPr id="7" name="文本框 6"/>
          <p:cNvSpPr txBox="1"/>
          <p:nvPr/>
        </p:nvSpPr>
        <p:spPr>
          <a:xfrm>
            <a:off x="1406525" y="2656205"/>
            <a:ext cx="9378315" cy="40925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sz="2000" b="1"/>
              <a:t>ll x[maxn], f[maxn]</a:t>
            </a:r>
            <a:r>
              <a:rPr lang="en-US" sz="2000" b="1"/>
              <a:t>;</a:t>
            </a:r>
            <a:endParaRPr sz="2000" b="1"/>
          </a:p>
          <a:p>
            <a:pPr algn="l"/>
            <a:r>
              <a:rPr sz="2000" b="1"/>
              <a:t>ll lagrange(int n, ll k)</a:t>
            </a:r>
            <a:endParaRPr sz="2000" b="1"/>
          </a:p>
          <a:p>
            <a:pPr algn="l"/>
            <a:r>
              <a:rPr sz="2000" b="1"/>
              <a:t>{</a:t>
            </a:r>
            <a:endParaRPr sz="2000" b="1"/>
          </a:p>
          <a:p>
            <a:pPr algn="l"/>
            <a:r>
              <a:rPr sz="2000" b="1"/>
              <a:t>    ll res = 0;</a:t>
            </a:r>
            <a:endParaRPr sz="2000" b="1"/>
          </a:p>
          <a:p>
            <a:pPr algn="l"/>
            <a:r>
              <a:rPr sz="2000" b="1"/>
              <a:t>    for(int i = 0; i &lt;= n; i++)</a:t>
            </a:r>
            <a:endParaRPr sz="2000" b="1"/>
          </a:p>
          <a:p>
            <a:pPr algn="l"/>
            <a:r>
              <a:rPr sz="2000" b="1"/>
              <a:t>    {</a:t>
            </a:r>
            <a:endParaRPr sz="2000" b="1"/>
          </a:p>
          <a:p>
            <a:pPr algn="l"/>
            <a:r>
              <a:rPr sz="2000" b="1"/>
              <a:t>        ll s1 = 1, s2 = 1;</a:t>
            </a:r>
            <a:endParaRPr sz="2000" b="1"/>
          </a:p>
          <a:p>
            <a:pPr algn="l"/>
            <a:r>
              <a:rPr sz="2000" b="1"/>
              <a:t>        for(int j = 0; j &lt;= n; j++)</a:t>
            </a:r>
            <a:endParaRPr sz="2000" b="1"/>
          </a:p>
          <a:p>
            <a:pPr algn="l"/>
            <a:r>
              <a:rPr sz="2000" b="1"/>
              <a:t>            if(i != j) { s1 = (s1 * (k-x[j])) % mod; s2 = (s2 * (x[i]-x[j])) % mod; }</a:t>
            </a:r>
            <a:endParaRPr sz="2000" b="1"/>
          </a:p>
          <a:p>
            <a:pPr algn="l"/>
            <a:r>
              <a:rPr sz="2000" b="1"/>
              <a:t>        res = (res + f[i] * s1 % mod * inverse(s2) % mod) % mod;</a:t>
            </a:r>
            <a:endParaRPr sz="2000" b="1"/>
          </a:p>
          <a:p>
            <a:pPr algn="l"/>
            <a:r>
              <a:rPr sz="2000" b="1"/>
              <a:t>    }</a:t>
            </a:r>
            <a:endParaRPr sz="2000" b="1"/>
          </a:p>
          <a:p>
            <a:pPr algn="l"/>
            <a:r>
              <a:rPr sz="2000" b="1"/>
              <a:t>    return (res%mod + mod) % mod;</a:t>
            </a:r>
            <a:endParaRPr sz="2000" b="1"/>
          </a:p>
          <a:p>
            <a:pPr algn="l"/>
            <a:r>
              <a:rPr sz="2000" b="1"/>
              <a:t>}</a:t>
            </a:r>
            <a:endParaRPr sz="20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3151505" y="389890"/>
            <a:ext cx="2244090" cy="922020"/>
          </a:xfrm>
          <a:prstGeom prst="rect">
            <a:avLst/>
          </a:prstGeom>
          <a:noFill/>
          <a:ln>
            <a:noFill/>
          </a:ln>
          <a:effectLst>
            <a:outerShdw blurRad="152400" dist="50800" dir="3000000" algn="ctr" rotWithShape="0">
              <a:srgbClr val="000000">
                <a:alpha val="73000"/>
              </a:srgbClr>
            </a:outerShdw>
          </a:effectLst>
        </p:spPr>
        <p:txBody>
          <a:bodyPr wrap="none" rtlCol="0" anchor="t">
            <a:spAutoFit/>
          </a:bodyPr>
          <a:p>
            <a:pPr algn="ctr"/>
            <a:r>
              <a:rPr lang="zh-CN" altLang="en-US" sz="5400" b="1">
                <a:solidFill>
                  <a:srgbClr val="6620B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博弈论</a:t>
            </a:r>
            <a:endParaRPr lang="zh-CN" altLang="en-US" sz="5400" b="1">
              <a:solidFill>
                <a:srgbClr val="6620B5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42620" y="1529080"/>
            <a:ext cx="250888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sz="4000" b="1">
                <a:solidFill>
                  <a:srgbClr val="6620B5"/>
                </a:solidFill>
              </a:rPr>
              <a:t>巴什博弈</a:t>
            </a:r>
            <a:endParaRPr sz="4000" b="1">
              <a:solidFill>
                <a:srgbClr val="6620B5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42620" y="2235835"/>
            <a:ext cx="1115758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sz="3600" b="1"/>
              <a:t>1)只有一堆n个物品，两个人轮流从这堆物品中取物，规定每次至少取一个，最多取m个，最后取光者得胜。</a:t>
            </a:r>
            <a:endParaRPr sz="3600" b="1"/>
          </a:p>
          <a:p>
            <a:pPr algn="l"/>
            <a:endParaRPr sz="3600" b="1"/>
          </a:p>
          <a:p>
            <a:pPr algn="l"/>
            <a:r>
              <a:rPr sz="3600" b="1"/>
              <a:t>结论：当n%(m+1)==0时后手胜利</a:t>
            </a:r>
            <a:endParaRPr sz="3600" b="1"/>
          </a:p>
          <a:p>
            <a:pPr algn="l"/>
            <a:endParaRPr sz="3600" b="1"/>
          </a:p>
          <a:p>
            <a:pPr algn="l"/>
            <a:r>
              <a:rPr sz="3600" b="1"/>
              <a:t>2)条件不变，最后取光者输。</a:t>
            </a:r>
            <a:endParaRPr sz="3600" b="1"/>
          </a:p>
          <a:p>
            <a:pPr algn="l"/>
            <a:endParaRPr sz="3600" b="1"/>
          </a:p>
          <a:p>
            <a:pPr algn="l"/>
            <a:r>
              <a:rPr sz="3600" b="1"/>
              <a:t>结论：当(n-1)%(m+1)==0时后手胜利</a:t>
            </a:r>
            <a:endParaRPr sz="36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3151505" y="389890"/>
            <a:ext cx="2244090" cy="922020"/>
          </a:xfrm>
          <a:prstGeom prst="rect">
            <a:avLst/>
          </a:prstGeom>
          <a:noFill/>
          <a:ln>
            <a:noFill/>
          </a:ln>
          <a:effectLst>
            <a:outerShdw blurRad="152400" dist="50800" dir="3000000" algn="ctr" rotWithShape="0">
              <a:srgbClr val="000000">
                <a:alpha val="73000"/>
              </a:srgbClr>
            </a:outerShdw>
          </a:effectLst>
        </p:spPr>
        <p:txBody>
          <a:bodyPr wrap="none" rtlCol="0" anchor="t">
            <a:spAutoFit/>
          </a:bodyPr>
          <a:p>
            <a:pPr algn="ctr"/>
            <a:r>
              <a:rPr lang="zh-CN" altLang="en-US" sz="5400" b="1">
                <a:solidFill>
                  <a:srgbClr val="6620B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博弈论</a:t>
            </a:r>
            <a:endParaRPr lang="zh-CN" altLang="en-US" sz="5400" b="1">
              <a:solidFill>
                <a:srgbClr val="6620B5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42620" y="1529080"/>
            <a:ext cx="282067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sz="4000" b="1">
                <a:solidFill>
                  <a:srgbClr val="6620B5"/>
                </a:solidFill>
              </a:rPr>
              <a:t>威佐夫博弈</a:t>
            </a:r>
            <a:endParaRPr sz="4000" b="1">
              <a:solidFill>
                <a:srgbClr val="6620B5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42620" y="2411095"/>
            <a:ext cx="1115758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sz="3600" b="1"/>
              <a:t>有两堆各若干个物品，两个人轮流从某一堆或同时从两堆中取同样多的物品，规定每次至少取一个，多者不限，最后取光者得胜。</a:t>
            </a:r>
            <a:endParaRPr sz="3600" b="1"/>
          </a:p>
          <a:p>
            <a:pPr algn="l"/>
            <a:endParaRPr sz="3600" b="1"/>
          </a:p>
          <a:p>
            <a:pPr algn="l"/>
            <a:r>
              <a:rPr sz="3600" b="1"/>
              <a:t>结论：z=y-x; w = (int)(((sqrt(5.0)+1)/2) * z)若w = x时后手胜利</a:t>
            </a:r>
            <a:endParaRPr sz="36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3049905" y="394970"/>
            <a:ext cx="2244090" cy="922020"/>
          </a:xfrm>
          <a:prstGeom prst="rect">
            <a:avLst/>
          </a:prstGeom>
          <a:noFill/>
          <a:ln>
            <a:noFill/>
          </a:ln>
          <a:effectLst>
            <a:outerShdw blurRad="152400" dist="50800" dir="3000000" algn="ctr" rotWithShape="0">
              <a:srgbClr val="000000">
                <a:alpha val="73000"/>
              </a:srgbClr>
            </a:outerShdw>
          </a:effectLst>
        </p:spPr>
        <p:txBody>
          <a:bodyPr wrap="none" rtlCol="0" anchor="t">
            <a:spAutoFit/>
          </a:bodyPr>
          <a:p>
            <a:pPr algn="ctr"/>
            <a:r>
              <a:rPr lang="zh-CN" altLang="en-US" sz="5400" b="1">
                <a:solidFill>
                  <a:srgbClr val="6620B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快速幂</a:t>
            </a:r>
            <a:endParaRPr lang="zh-CN" altLang="en-US" sz="5400" b="1">
              <a:solidFill>
                <a:srgbClr val="6620B5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23315" y="1579880"/>
            <a:ext cx="457263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 b="1"/>
              <a:t>求</a:t>
            </a:r>
            <a:r>
              <a:rPr lang="en-US" altLang="zh-CN" sz="3600" b="1"/>
              <a:t>(</a:t>
            </a:r>
            <a:r>
              <a:rPr lang="en-US" altLang="zh-CN" sz="3600" b="1"/>
              <a:t>b^q) % _mod</a:t>
            </a:r>
            <a:r>
              <a:rPr lang="zh-CN" altLang="en-US" sz="3600" b="1"/>
              <a:t>的值</a:t>
            </a:r>
            <a:endParaRPr lang="zh-CN" altLang="en-US" sz="3600" b="1"/>
          </a:p>
        </p:txBody>
      </p:sp>
      <p:sp>
        <p:nvSpPr>
          <p:cNvPr id="4" name="文本框 3"/>
          <p:cNvSpPr txBox="1"/>
          <p:nvPr/>
        </p:nvSpPr>
        <p:spPr>
          <a:xfrm>
            <a:off x="1302385" y="2339340"/>
            <a:ext cx="7357110" cy="40309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3200" b="1"/>
              <a:t>ll power(ll b, ll q, ll _mod)  </a:t>
            </a:r>
            <a:endParaRPr lang="zh-CN" altLang="en-US" sz="3200" b="1"/>
          </a:p>
          <a:p>
            <a:pPr algn="l"/>
            <a:r>
              <a:rPr lang="zh-CN" altLang="en-US" sz="3200" b="1"/>
              <a:t>{</a:t>
            </a:r>
            <a:endParaRPr lang="zh-CN" altLang="en-US" sz="3200" b="1"/>
          </a:p>
          <a:p>
            <a:pPr algn="l"/>
            <a:r>
              <a:rPr lang="zh-CN" altLang="en-US" sz="3200" b="1"/>
              <a:t>    if(q == 0) return 1;</a:t>
            </a:r>
            <a:endParaRPr lang="zh-CN" altLang="en-US" sz="3200" b="1"/>
          </a:p>
          <a:p>
            <a:pPr algn="l"/>
            <a:r>
              <a:rPr lang="zh-CN" altLang="en-US" sz="3200" b="1"/>
              <a:t>    ll t = power(b, q/2, _mod);</a:t>
            </a:r>
            <a:endParaRPr lang="zh-CN" altLang="en-US" sz="3200" b="1"/>
          </a:p>
          <a:p>
            <a:pPr algn="l"/>
            <a:r>
              <a:rPr lang="zh-CN" altLang="en-US" sz="3200" b="1"/>
              <a:t>    ll ans = t * t % _mod;</a:t>
            </a:r>
            <a:endParaRPr lang="zh-CN" altLang="en-US" sz="3200" b="1"/>
          </a:p>
          <a:p>
            <a:pPr algn="l"/>
            <a:r>
              <a:rPr lang="zh-CN" altLang="en-US" sz="3200" b="1"/>
              <a:t>    if(q%2 == 1) ans = ans * b % _mod;</a:t>
            </a:r>
            <a:endParaRPr lang="zh-CN" altLang="en-US" sz="3200" b="1"/>
          </a:p>
          <a:p>
            <a:pPr algn="l"/>
            <a:r>
              <a:rPr lang="zh-CN" altLang="en-US" sz="3200" b="1"/>
              <a:t>    return ans;</a:t>
            </a:r>
            <a:endParaRPr lang="zh-CN" altLang="en-US" sz="3200" b="1"/>
          </a:p>
          <a:p>
            <a:pPr algn="l"/>
            <a:r>
              <a:rPr lang="zh-CN" altLang="en-US" sz="3200" b="1"/>
              <a:t>}</a:t>
            </a:r>
            <a:endParaRPr lang="zh-CN" altLang="en-US" sz="3200" b="1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3151505" y="389890"/>
            <a:ext cx="2244090" cy="922020"/>
          </a:xfrm>
          <a:prstGeom prst="rect">
            <a:avLst/>
          </a:prstGeom>
          <a:noFill/>
          <a:ln>
            <a:noFill/>
          </a:ln>
          <a:effectLst>
            <a:outerShdw blurRad="152400" dist="50800" dir="3000000" algn="ctr" rotWithShape="0">
              <a:srgbClr val="000000">
                <a:alpha val="73000"/>
              </a:srgbClr>
            </a:outerShdw>
          </a:effectLst>
        </p:spPr>
        <p:txBody>
          <a:bodyPr wrap="none" rtlCol="0" anchor="t">
            <a:spAutoFit/>
          </a:bodyPr>
          <a:p>
            <a:pPr algn="ctr"/>
            <a:r>
              <a:rPr lang="zh-CN" altLang="en-US" sz="5400" b="1">
                <a:solidFill>
                  <a:srgbClr val="6620B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博弈论</a:t>
            </a:r>
            <a:endParaRPr lang="zh-CN" altLang="en-US" sz="5400" b="1">
              <a:solidFill>
                <a:srgbClr val="6620B5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42620" y="1529080"/>
            <a:ext cx="326771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sz="4000" b="1">
                <a:solidFill>
                  <a:srgbClr val="6620B5"/>
                </a:solidFill>
              </a:rPr>
              <a:t>斐波那契博弈</a:t>
            </a:r>
            <a:endParaRPr sz="4000" b="1">
              <a:solidFill>
                <a:srgbClr val="6620B5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42620" y="2411095"/>
            <a:ext cx="1115758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sz="3600" b="1"/>
              <a:t>有一堆个数为n的石子，游戏双方轮流取石子，满足：</a:t>
            </a:r>
            <a:endParaRPr sz="3600" b="1"/>
          </a:p>
          <a:p>
            <a:pPr algn="l"/>
            <a:r>
              <a:rPr sz="3600" b="1"/>
              <a:t>（1）先手不能在第一次把所有的石子取完；</a:t>
            </a:r>
            <a:endParaRPr sz="3600" b="1"/>
          </a:p>
          <a:p>
            <a:pPr algn="l"/>
            <a:r>
              <a:rPr sz="3600" b="1"/>
              <a:t>（2）之后每次可以取的石子数介于1到对手刚取的石子数的2倍之间（包含1和对手刚取的石子数的2倍）。 约定取走最后一个石子的人为赢家。</a:t>
            </a:r>
            <a:endParaRPr sz="3600" b="1"/>
          </a:p>
          <a:p>
            <a:pPr algn="l"/>
            <a:endParaRPr sz="3600" b="1"/>
          </a:p>
          <a:p>
            <a:pPr algn="l"/>
            <a:r>
              <a:rPr sz="3600" b="1"/>
              <a:t>结论：当n为斐波那契数时后手胜利</a:t>
            </a:r>
            <a:endParaRPr sz="36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3151505" y="389890"/>
            <a:ext cx="2244090" cy="922020"/>
          </a:xfrm>
          <a:prstGeom prst="rect">
            <a:avLst/>
          </a:prstGeom>
          <a:noFill/>
          <a:ln>
            <a:noFill/>
          </a:ln>
          <a:effectLst>
            <a:outerShdw blurRad="152400" dist="50800" dir="3000000" algn="ctr" rotWithShape="0">
              <a:srgbClr val="000000">
                <a:alpha val="73000"/>
              </a:srgbClr>
            </a:outerShdw>
          </a:effectLst>
        </p:spPr>
        <p:txBody>
          <a:bodyPr wrap="none" rtlCol="0" anchor="t">
            <a:spAutoFit/>
          </a:bodyPr>
          <a:p>
            <a:pPr algn="ctr"/>
            <a:r>
              <a:rPr lang="zh-CN" altLang="en-US" sz="5400" b="1">
                <a:solidFill>
                  <a:srgbClr val="6620B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博弈论</a:t>
            </a:r>
            <a:endParaRPr lang="zh-CN" altLang="en-US" sz="5400" b="1">
              <a:solidFill>
                <a:srgbClr val="6620B5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42620" y="1529080"/>
            <a:ext cx="326771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sz="4000" b="1">
                <a:solidFill>
                  <a:srgbClr val="6620B5"/>
                </a:solidFill>
              </a:rPr>
              <a:t>尼姆博弈</a:t>
            </a:r>
            <a:endParaRPr sz="4000" b="1">
              <a:solidFill>
                <a:srgbClr val="6620B5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42620" y="2411095"/>
            <a:ext cx="1115758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sz="3600" b="1"/>
              <a:t>有n堆各若干个物品，两个人轮流从某一堆取任意多的物品，规定每次至少取一个，多者不限，最后取光者得胜。</a:t>
            </a:r>
            <a:endParaRPr sz="3600" b="1"/>
          </a:p>
          <a:p>
            <a:pPr algn="l"/>
            <a:endParaRPr sz="3600" b="1"/>
          </a:p>
          <a:p>
            <a:pPr algn="l"/>
            <a:r>
              <a:rPr sz="3600" b="1"/>
              <a:t>结论：当所有堆的异或为0时后手胜利</a:t>
            </a:r>
            <a:endParaRPr sz="36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1963420" y="1987550"/>
            <a:ext cx="2244090" cy="922020"/>
          </a:xfrm>
          <a:prstGeom prst="rect">
            <a:avLst/>
          </a:prstGeom>
          <a:noFill/>
          <a:ln>
            <a:noFill/>
          </a:ln>
          <a:effectLst>
            <a:outerShdw blurRad="152400" dist="50800" dir="3000000" algn="ctr" rotWithShape="0">
              <a:srgbClr val="000000">
                <a:alpha val="73000"/>
              </a:srgbClr>
            </a:outerShdw>
          </a:effectLst>
        </p:spPr>
        <p:txBody>
          <a:bodyPr wrap="none" rtlCol="0" anchor="t">
            <a:spAutoFit/>
          </a:bodyPr>
          <a:p>
            <a:pPr algn="ctr"/>
            <a:r>
              <a:rPr lang="zh-CN" altLang="en-US" sz="5400" b="1">
                <a:solidFill>
                  <a:srgbClr val="6620B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练习题</a:t>
            </a:r>
            <a:endParaRPr lang="zh-CN" altLang="en-US" sz="5400" b="1">
              <a:solidFill>
                <a:srgbClr val="6620B5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50520" y="3366135"/>
            <a:ext cx="117614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sz="3600" b="1"/>
              <a:t>https://www.luogu.com.cn/training/68568#problems</a:t>
            </a:r>
            <a:endParaRPr sz="3600" b="1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4885690" y="1682750"/>
            <a:ext cx="2420620" cy="1445260"/>
          </a:xfrm>
          <a:prstGeom prst="rect">
            <a:avLst/>
          </a:prstGeom>
          <a:noFill/>
          <a:ln>
            <a:noFill/>
          </a:ln>
          <a:effectLst>
            <a:outerShdw blurRad="152400" dist="50800" dir="3000000" algn="ctr" rotWithShape="0">
              <a:srgbClr val="000000">
                <a:alpha val="73000"/>
              </a:srgbClr>
            </a:outerShdw>
          </a:effectLst>
        </p:spPr>
        <p:txBody>
          <a:bodyPr wrap="none" rtlCol="0" anchor="t">
            <a:spAutoFit/>
          </a:bodyPr>
          <a:p>
            <a:pPr algn="ctr"/>
            <a:r>
              <a:rPr lang="zh-CN" altLang="en-US" sz="8800" b="1">
                <a:solidFill>
                  <a:srgbClr val="6620B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谢谢</a:t>
            </a:r>
            <a:endParaRPr lang="zh-CN" altLang="en-US" sz="8800" b="1">
              <a:solidFill>
                <a:srgbClr val="6620B5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353810" y="3905250"/>
            <a:ext cx="547433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 b="1"/>
              <a:t>祝大家在校赛上取得好成绩！</a:t>
            </a:r>
            <a:endParaRPr lang="zh-CN" altLang="en-US" sz="3200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3049905" y="394970"/>
            <a:ext cx="2244090" cy="922020"/>
          </a:xfrm>
          <a:prstGeom prst="rect">
            <a:avLst/>
          </a:prstGeom>
          <a:noFill/>
          <a:ln>
            <a:noFill/>
          </a:ln>
          <a:effectLst>
            <a:outerShdw blurRad="152400" dist="50800" dir="3000000" algn="ctr" rotWithShape="0">
              <a:srgbClr val="000000">
                <a:alpha val="73000"/>
              </a:srgbClr>
            </a:outerShdw>
          </a:effectLst>
        </p:spPr>
        <p:txBody>
          <a:bodyPr wrap="none" rtlCol="0" anchor="t">
            <a:spAutoFit/>
          </a:bodyPr>
          <a:p>
            <a:pPr algn="ctr"/>
            <a:r>
              <a:rPr lang="zh-CN" altLang="en-US" sz="5400" b="1">
                <a:solidFill>
                  <a:srgbClr val="6620B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快速幂</a:t>
            </a:r>
            <a:endParaRPr lang="zh-CN" altLang="en-US" sz="5400" b="1">
              <a:solidFill>
                <a:srgbClr val="6620B5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23315" y="1579880"/>
            <a:ext cx="483616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3600" b="1"/>
              <a:t>求</a:t>
            </a:r>
            <a:r>
              <a:rPr lang="en-US" altLang="zh-CN" sz="3600" b="1"/>
              <a:t>(</a:t>
            </a:r>
            <a:r>
              <a:rPr lang="en-US" altLang="zh-CN" sz="3600" b="1"/>
              <a:t>A[n][n]^q) </a:t>
            </a:r>
            <a:r>
              <a:rPr lang="en-US" altLang="zh-CN" sz="3600" b="1"/>
              <a:t>% p</a:t>
            </a:r>
            <a:r>
              <a:rPr lang="zh-CN" altLang="en-US" sz="3600" b="1"/>
              <a:t>的值</a:t>
            </a:r>
            <a:endParaRPr lang="zh-CN" altLang="en-US" sz="3600" b="1"/>
          </a:p>
        </p:txBody>
      </p:sp>
      <p:sp>
        <p:nvSpPr>
          <p:cNvPr id="4" name="文本框 3"/>
          <p:cNvSpPr txBox="1"/>
          <p:nvPr/>
        </p:nvSpPr>
        <p:spPr>
          <a:xfrm>
            <a:off x="874395" y="2339340"/>
            <a:ext cx="4431030" cy="50158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000" b="1"/>
              <a:t>ll A0[maxn][maxn];   // 初始输入矩阵</a:t>
            </a:r>
            <a:endParaRPr lang="zh-CN" altLang="en-US" sz="2000" b="1"/>
          </a:p>
          <a:p>
            <a:pPr algn="l"/>
            <a:r>
              <a:rPr lang="zh-CN" altLang="en-US" sz="2000" b="1"/>
              <a:t>ll A1[maxn][maxn];   // 辅助矩阵</a:t>
            </a:r>
            <a:endParaRPr lang="zh-CN" altLang="en-US" sz="2000" b="1"/>
          </a:p>
          <a:p>
            <a:pPr algn="l"/>
            <a:r>
              <a:rPr lang="zh-CN" altLang="en-US" sz="2000" b="1"/>
              <a:t>ll A[maxn][maxn];    // 计算结果</a:t>
            </a:r>
            <a:endParaRPr lang="zh-CN" altLang="en-US" sz="2000" b="1"/>
          </a:p>
          <a:p>
            <a:pPr algn="l"/>
            <a:endParaRPr lang="zh-CN" altLang="en-US" sz="2000" b="1"/>
          </a:p>
          <a:p>
            <a:pPr algn="l"/>
            <a:endParaRPr lang="zh-CN" altLang="en-US" sz="2000" b="1"/>
          </a:p>
          <a:p>
            <a:pPr algn="l"/>
            <a:r>
              <a:rPr lang="zh-CN" altLang="en-US" sz="2000" b="1"/>
              <a:t>void power(int n, ll q, ll p)   </a:t>
            </a:r>
            <a:endParaRPr lang="zh-CN" altLang="en-US" sz="2000" b="1"/>
          </a:p>
          <a:p>
            <a:pPr algn="l"/>
            <a:r>
              <a:rPr lang="zh-CN" altLang="en-US" sz="2000" b="1"/>
              <a:t>{</a:t>
            </a:r>
            <a:endParaRPr lang="zh-CN" altLang="en-US" sz="2000" b="1"/>
          </a:p>
          <a:p>
            <a:pPr algn="l"/>
            <a:r>
              <a:rPr lang="zh-CN" altLang="en-US" sz="2000" b="1"/>
              <a:t>    if(q == 0)</a:t>
            </a:r>
            <a:endParaRPr lang="zh-CN" altLang="en-US" sz="2000" b="1"/>
          </a:p>
          <a:p>
            <a:pPr algn="l"/>
            <a:r>
              <a:rPr lang="zh-CN" altLang="en-US" sz="2000" b="1"/>
              <a:t>    {</a:t>
            </a:r>
            <a:endParaRPr lang="zh-CN" altLang="en-US" sz="2000" b="1"/>
          </a:p>
          <a:p>
            <a:pPr algn="l"/>
            <a:r>
              <a:rPr lang="zh-CN" altLang="en-US" sz="2000" b="1"/>
              <a:t>        for(int i = 0; i &lt; n; i++)</a:t>
            </a:r>
            <a:endParaRPr lang="zh-CN" altLang="en-US" sz="2000" b="1"/>
          </a:p>
          <a:p>
            <a:pPr algn="l"/>
            <a:r>
              <a:rPr lang="zh-CN" altLang="en-US" sz="2000" b="1"/>
              <a:t>            for(int j = 0; j &lt; n; j++)</a:t>
            </a:r>
            <a:endParaRPr lang="zh-CN" altLang="en-US" sz="2000" b="1"/>
          </a:p>
          <a:p>
            <a:pPr algn="l"/>
            <a:r>
              <a:rPr lang="zh-CN" altLang="en-US" sz="2000" b="1"/>
              <a:t>                A[i][j] = i==j;</a:t>
            </a:r>
            <a:endParaRPr lang="zh-CN" altLang="en-US" sz="2000" b="1"/>
          </a:p>
          <a:p>
            <a:pPr algn="l"/>
            <a:r>
              <a:rPr lang="zh-CN" altLang="en-US" sz="2000" b="1"/>
              <a:t>        return;</a:t>
            </a:r>
            <a:endParaRPr lang="zh-CN" altLang="en-US" sz="2000" b="1"/>
          </a:p>
          <a:p>
            <a:pPr algn="l"/>
            <a:r>
              <a:rPr lang="zh-CN" altLang="en-US" sz="2000" b="1"/>
              <a:t>    }</a:t>
            </a:r>
            <a:endParaRPr lang="zh-CN" altLang="en-US" sz="2000" b="1"/>
          </a:p>
          <a:p>
            <a:pPr algn="l"/>
            <a:endParaRPr lang="zh-CN" altLang="en-US" sz="2000" b="1"/>
          </a:p>
          <a:p>
            <a:pPr algn="l"/>
            <a:r>
              <a:rPr lang="zh-CN" altLang="en-US" sz="2000" b="1"/>
              <a:t>   </a:t>
            </a:r>
            <a:endParaRPr lang="zh-CN" altLang="en-US" sz="2000" b="1"/>
          </a:p>
        </p:txBody>
      </p:sp>
      <p:sp>
        <p:nvSpPr>
          <p:cNvPr id="5" name="文本框 4"/>
          <p:cNvSpPr txBox="1"/>
          <p:nvPr/>
        </p:nvSpPr>
        <p:spPr>
          <a:xfrm>
            <a:off x="5959475" y="2339340"/>
            <a:ext cx="4605020" cy="439991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 b="1"/>
              <a:t> power(n, q/2, p);</a:t>
            </a:r>
            <a:endParaRPr lang="zh-CN" altLang="en-US" sz="1400" b="1"/>
          </a:p>
          <a:p>
            <a:pPr algn="l"/>
            <a:r>
              <a:rPr lang="zh-CN" altLang="en-US" sz="1400" b="1"/>
              <a:t>    for(int i = 0; i &lt; n; i++)</a:t>
            </a:r>
            <a:endParaRPr lang="zh-CN" altLang="en-US" sz="1400" b="1"/>
          </a:p>
          <a:p>
            <a:pPr algn="l"/>
            <a:r>
              <a:rPr lang="zh-CN" altLang="en-US" sz="1400" b="1"/>
              <a:t>        for(int j = 0; j &lt; n; j++)</a:t>
            </a:r>
            <a:endParaRPr lang="zh-CN" altLang="en-US" sz="1400" b="1"/>
          </a:p>
          <a:p>
            <a:pPr algn="l"/>
            <a:r>
              <a:rPr lang="zh-CN" altLang="en-US" sz="1400" b="1"/>
              <a:t>            A1[i][j] = A[i][j], A[i][j] = 0;</a:t>
            </a:r>
            <a:endParaRPr lang="zh-CN" altLang="en-US" sz="1400" b="1"/>
          </a:p>
          <a:p>
            <a:pPr algn="l"/>
            <a:r>
              <a:rPr lang="zh-CN" altLang="en-US" sz="1400" b="1"/>
              <a:t>    for(int i = 0; i &lt; n; i++)</a:t>
            </a:r>
            <a:endParaRPr lang="zh-CN" altLang="en-US" sz="1400" b="1"/>
          </a:p>
          <a:p>
            <a:pPr algn="l"/>
            <a:r>
              <a:rPr lang="zh-CN" altLang="en-US" sz="1400" b="1"/>
              <a:t>        for(int j = 0; j &lt; n; j++)</a:t>
            </a:r>
            <a:endParaRPr lang="zh-CN" altLang="en-US" sz="1400" b="1"/>
          </a:p>
          <a:p>
            <a:pPr algn="l"/>
            <a:r>
              <a:rPr lang="zh-CN" altLang="en-US" sz="1400" b="1"/>
              <a:t>            for(int k = 0; k &lt; n; k++)</a:t>
            </a:r>
            <a:endParaRPr lang="zh-CN" altLang="en-US" sz="1400" b="1"/>
          </a:p>
          <a:p>
            <a:pPr algn="l"/>
            <a:r>
              <a:rPr lang="zh-CN" altLang="en-US" sz="1400" b="1"/>
              <a:t>                A[i][j] = (A[i][j] + A1[i][k]*A1[k][j]%p) % p;</a:t>
            </a:r>
            <a:endParaRPr lang="zh-CN" altLang="en-US" sz="1400" b="1"/>
          </a:p>
          <a:p>
            <a:pPr algn="l"/>
            <a:endParaRPr lang="zh-CN" altLang="en-US" sz="1400" b="1"/>
          </a:p>
          <a:p>
            <a:pPr algn="l"/>
            <a:r>
              <a:rPr lang="zh-CN" altLang="en-US" sz="1400" b="1"/>
              <a:t>    if(q%2 == 1)</a:t>
            </a:r>
            <a:endParaRPr lang="zh-CN" altLang="en-US" sz="1400" b="1"/>
          </a:p>
          <a:p>
            <a:pPr algn="l"/>
            <a:r>
              <a:rPr lang="zh-CN" altLang="en-US" sz="1400" b="1"/>
              <a:t>    {</a:t>
            </a:r>
            <a:endParaRPr lang="zh-CN" altLang="en-US" sz="1400" b="1"/>
          </a:p>
          <a:p>
            <a:pPr algn="l"/>
            <a:r>
              <a:rPr lang="zh-CN" altLang="en-US" sz="1400" b="1"/>
              <a:t>        for(int i = 0; i &lt; n; i++)</a:t>
            </a:r>
            <a:endParaRPr lang="zh-CN" altLang="en-US" sz="1400" b="1"/>
          </a:p>
          <a:p>
            <a:pPr algn="l"/>
            <a:r>
              <a:rPr lang="zh-CN" altLang="en-US" sz="1400" b="1"/>
              <a:t>            for(int j = 0; j &lt; n; j++)</a:t>
            </a:r>
            <a:endParaRPr lang="zh-CN" altLang="en-US" sz="1400" b="1"/>
          </a:p>
          <a:p>
            <a:pPr algn="l"/>
            <a:r>
              <a:rPr lang="zh-CN" altLang="en-US" sz="1400" b="1"/>
              <a:t>                A1[i][j] = A[i][j], A[i][j] = 0;</a:t>
            </a:r>
            <a:endParaRPr lang="zh-CN" altLang="en-US" sz="1400" b="1"/>
          </a:p>
          <a:p>
            <a:pPr algn="l"/>
            <a:r>
              <a:rPr lang="zh-CN" altLang="en-US" sz="1400" b="1"/>
              <a:t>        for(int i = 0; i &lt; n; i++)</a:t>
            </a:r>
            <a:endParaRPr lang="zh-CN" altLang="en-US" sz="1400" b="1"/>
          </a:p>
          <a:p>
            <a:pPr algn="l"/>
            <a:r>
              <a:rPr lang="zh-CN" altLang="en-US" sz="1400" b="1"/>
              <a:t>            for(int j = 0; j &lt; n; j++)</a:t>
            </a:r>
            <a:endParaRPr lang="zh-CN" altLang="en-US" sz="1400" b="1"/>
          </a:p>
          <a:p>
            <a:pPr algn="l"/>
            <a:r>
              <a:rPr lang="zh-CN" altLang="en-US" sz="1400" b="1"/>
              <a:t>                for(int k = 0; k &lt; n; k++)</a:t>
            </a:r>
            <a:endParaRPr lang="zh-CN" altLang="en-US" sz="1400" b="1"/>
          </a:p>
          <a:p>
            <a:pPr algn="l"/>
            <a:r>
              <a:rPr lang="zh-CN" altLang="en-US" sz="1400" b="1"/>
              <a:t>                    A[i][j] = (A[i][j] + A1[i][k]*A0[k][j]%p) % p;</a:t>
            </a:r>
            <a:endParaRPr lang="zh-CN" altLang="en-US" sz="1400" b="1"/>
          </a:p>
          <a:p>
            <a:pPr algn="l"/>
            <a:r>
              <a:rPr lang="zh-CN" altLang="en-US" sz="1400" b="1"/>
              <a:t>    }</a:t>
            </a:r>
            <a:endParaRPr lang="zh-CN" altLang="en-US" sz="1400" b="1"/>
          </a:p>
          <a:p>
            <a:pPr algn="l"/>
            <a:r>
              <a:rPr lang="zh-CN" altLang="en-US" sz="1400" b="1"/>
              <a:t>}</a:t>
            </a:r>
            <a:endParaRPr lang="zh-CN" altLang="en-US" sz="1400" b="1"/>
          </a:p>
        </p:txBody>
      </p:sp>
      <p:sp>
        <p:nvSpPr>
          <p:cNvPr id="6" name="文本框 5"/>
          <p:cNvSpPr txBox="1"/>
          <p:nvPr/>
        </p:nvSpPr>
        <p:spPr>
          <a:xfrm>
            <a:off x="7379335" y="934720"/>
            <a:ext cx="430339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3600" b="1"/>
              <a:t>常用情景：递推数列</a:t>
            </a:r>
            <a:endParaRPr lang="zh-CN" altLang="en-US" sz="36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3393440" y="394970"/>
            <a:ext cx="1557020" cy="922020"/>
          </a:xfrm>
          <a:prstGeom prst="rect">
            <a:avLst/>
          </a:prstGeom>
          <a:noFill/>
          <a:ln>
            <a:noFill/>
          </a:ln>
          <a:effectLst>
            <a:outerShdw blurRad="152400" dist="50800" dir="3000000" algn="ctr" rotWithShape="0">
              <a:srgbClr val="000000">
                <a:alpha val="73000"/>
              </a:srgbClr>
            </a:outerShdw>
          </a:effectLst>
        </p:spPr>
        <p:txBody>
          <a:bodyPr wrap="none" rtlCol="0" anchor="t">
            <a:spAutoFit/>
          </a:bodyPr>
          <a:p>
            <a:pPr algn="ctr"/>
            <a:r>
              <a:rPr lang="zh-CN" altLang="en-US" sz="5400" b="1">
                <a:solidFill>
                  <a:srgbClr val="6620B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逆元</a:t>
            </a:r>
            <a:endParaRPr lang="zh-CN" altLang="en-US" sz="5400" b="1">
              <a:solidFill>
                <a:srgbClr val="6620B5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393440" y="2678430"/>
            <a:ext cx="5102860" cy="13220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4000" b="1"/>
              <a:t>a</a:t>
            </a:r>
            <a:r>
              <a:rPr lang="zh-CN" altLang="en-US" sz="4000" b="1"/>
              <a:t>模</a:t>
            </a:r>
            <a:r>
              <a:rPr lang="en-US" altLang="zh-CN" sz="4000" b="1"/>
              <a:t>p</a:t>
            </a:r>
            <a:r>
              <a:rPr lang="zh-CN" altLang="en-US" sz="4000" b="1"/>
              <a:t>的乘法逆元：</a:t>
            </a:r>
            <a:endParaRPr lang="zh-CN" altLang="en-US" sz="4000" b="1"/>
          </a:p>
          <a:p>
            <a:pPr algn="l"/>
            <a:r>
              <a:rPr lang="en-US" altLang="zh-CN" sz="4000" b="1"/>
              <a:t>b</a:t>
            </a:r>
            <a:r>
              <a:rPr lang="zh-CN" altLang="en-US" sz="4000" b="1"/>
              <a:t>，使得</a:t>
            </a:r>
            <a:r>
              <a:rPr lang="en-US" altLang="zh-CN" sz="4000" b="1"/>
              <a:t>a*b % p == 1</a:t>
            </a:r>
            <a:endParaRPr lang="en-US" altLang="zh-CN" sz="4000"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3393440" y="394970"/>
            <a:ext cx="1557020" cy="922020"/>
          </a:xfrm>
          <a:prstGeom prst="rect">
            <a:avLst/>
          </a:prstGeom>
          <a:noFill/>
          <a:ln>
            <a:noFill/>
          </a:ln>
          <a:effectLst>
            <a:outerShdw blurRad="152400" dist="50800" dir="3000000" algn="ctr" rotWithShape="0">
              <a:srgbClr val="000000">
                <a:alpha val="73000"/>
              </a:srgbClr>
            </a:outerShdw>
          </a:effectLst>
        </p:spPr>
        <p:txBody>
          <a:bodyPr wrap="none" rtlCol="0" anchor="t">
            <a:spAutoFit/>
          </a:bodyPr>
          <a:p>
            <a:pPr algn="ctr"/>
            <a:r>
              <a:rPr lang="zh-CN" altLang="en-US" sz="5400" b="1">
                <a:solidFill>
                  <a:srgbClr val="6620B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逆元</a:t>
            </a:r>
            <a:endParaRPr lang="zh-CN" altLang="en-US" sz="5400" b="1">
              <a:solidFill>
                <a:srgbClr val="6620B5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37920" y="1475105"/>
            <a:ext cx="741362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sz="3600" b="1"/>
              <a:t>法一:拓展欧几里得法</a:t>
            </a:r>
            <a:endParaRPr sz="3600" b="1"/>
          </a:p>
          <a:p>
            <a:pPr algn="l"/>
            <a:r>
              <a:rPr sz="3600" b="1"/>
              <a:t>当a与p互质但p不是质数时可以使用</a:t>
            </a:r>
            <a:endParaRPr sz="3600" b="1"/>
          </a:p>
        </p:txBody>
      </p:sp>
      <p:sp>
        <p:nvSpPr>
          <p:cNvPr id="4" name="文本框 3"/>
          <p:cNvSpPr txBox="1"/>
          <p:nvPr/>
        </p:nvSpPr>
        <p:spPr>
          <a:xfrm>
            <a:off x="441325" y="2673985"/>
            <a:ext cx="5789295" cy="39693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800" b="1"/>
              <a:t>void gcd(ll a, ll b, ll &amp;d, ll &amp;x, ll &amp;y)</a:t>
            </a:r>
            <a:endParaRPr lang="zh-CN" altLang="en-US" sz="2800" b="1"/>
          </a:p>
          <a:p>
            <a:pPr algn="l"/>
            <a:r>
              <a:rPr lang="zh-CN" altLang="en-US" sz="2800" b="1"/>
              <a:t>{</a:t>
            </a:r>
            <a:endParaRPr lang="zh-CN" altLang="en-US" sz="2800" b="1"/>
          </a:p>
          <a:p>
            <a:pPr algn="l"/>
            <a:r>
              <a:rPr lang="zh-CN" altLang="en-US" sz="2800" b="1"/>
              <a:t>    if(!b) { d = a; x = 1; y = 0; }</a:t>
            </a:r>
            <a:endParaRPr lang="zh-CN" altLang="en-US" sz="2800" b="1"/>
          </a:p>
          <a:p>
            <a:pPr algn="l"/>
            <a:r>
              <a:rPr lang="zh-CN" altLang="en-US" sz="2800" b="1"/>
              <a:t>    else</a:t>
            </a:r>
            <a:endParaRPr lang="zh-CN" altLang="en-US" sz="2800" b="1"/>
          </a:p>
          <a:p>
            <a:pPr algn="l"/>
            <a:r>
              <a:rPr lang="zh-CN" altLang="en-US" sz="2800" b="1"/>
              <a:t>    {</a:t>
            </a:r>
            <a:endParaRPr lang="zh-CN" altLang="en-US" sz="2800" b="1"/>
          </a:p>
          <a:p>
            <a:pPr algn="l"/>
            <a:r>
              <a:rPr lang="zh-CN" altLang="en-US" sz="2800" b="1"/>
              <a:t>        gcd(b, a%b, d, y, x);</a:t>
            </a:r>
            <a:endParaRPr lang="zh-CN" altLang="en-US" sz="2800" b="1"/>
          </a:p>
          <a:p>
            <a:pPr algn="l"/>
            <a:r>
              <a:rPr lang="zh-CN" altLang="en-US" sz="2800" b="1"/>
              <a:t>        y -= x*(a/b);</a:t>
            </a:r>
            <a:endParaRPr lang="zh-CN" altLang="en-US" sz="2800" b="1"/>
          </a:p>
          <a:p>
            <a:pPr algn="l"/>
            <a:r>
              <a:rPr lang="zh-CN" altLang="en-US" sz="2800" b="1"/>
              <a:t>    }</a:t>
            </a:r>
            <a:endParaRPr lang="zh-CN" altLang="en-US" sz="2800" b="1"/>
          </a:p>
          <a:p>
            <a:pPr algn="l"/>
            <a:r>
              <a:rPr lang="zh-CN" altLang="en-US" sz="2800" b="1"/>
              <a:t>}</a:t>
            </a:r>
            <a:endParaRPr lang="zh-CN" altLang="en-US" sz="2800" b="1"/>
          </a:p>
        </p:txBody>
      </p:sp>
      <p:sp>
        <p:nvSpPr>
          <p:cNvPr id="5" name="文本框 4"/>
          <p:cNvSpPr txBox="1"/>
          <p:nvPr/>
        </p:nvSpPr>
        <p:spPr>
          <a:xfrm>
            <a:off x="6827520" y="2889885"/>
            <a:ext cx="3840480" cy="31076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800" b="1"/>
              <a:t>ll inverse(ll a, ll p)</a:t>
            </a:r>
            <a:endParaRPr lang="zh-CN" altLang="en-US" sz="2800" b="1"/>
          </a:p>
          <a:p>
            <a:pPr algn="l"/>
            <a:r>
              <a:rPr lang="zh-CN" altLang="en-US" sz="2800" b="1"/>
              <a:t>{</a:t>
            </a:r>
            <a:endParaRPr lang="zh-CN" altLang="en-US" sz="2800" b="1"/>
          </a:p>
          <a:p>
            <a:pPr algn="l"/>
            <a:r>
              <a:rPr lang="zh-CN" altLang="en-US" sz="2800" b="1"/>
              <a:t>    ll d, x, y; a %= p;</a:t>
            </a:r>
            <a:endParaRPr lang="zh-CN" altLang="en-US" sz="2800" b="1"/>
          </a:p>
          <a:p>
            <a:pPr algn="l"/>
            <a:r>
              <a:rPr lang="zh-CN" altLang="en-US" sz="2800" b="1"/>
              <a:t>    gcd(p, a, d, x, y);</a:t>
            </a:r>
            <a:endParaRPr lang="zh-CN" altLang="en-US" sz="2800" b="1"/>
          </a:p>
          <a:p>
            <a:pPr algn="l"/>
            <a:r>
              <a:rPr lang="zh-CN" altLang="en-US" sz="2800" b="1"/>
              <a:t>    y = (y % p + p) % p;</a:t>
            </a:r>
            <a:endParaRPr lang="zh-CN" altLang="en-US" sz="2800" b="1"/>
          </a:p>
          <a:p>
            <a:pPr algn="l"/>
            <a:r>
              <a:rPr lang="zh-CN" altLang="en-US" sz="2800" b="1"/>
              <a:t>    return y;</a:t>
            </a:r>
            <a:endParaRPr lang="zh-CN" altLang="en-US" sz="2800" b="1"/>
          </a:p>
          <a:p>
            <a:pPr algn="l"/>
            <a:r>
              <a:rPr lang="zh-CN" altLang="en-US" sz="2800" b="1"/>
              <a:t>}</a:t>
            </a:r>
            <a:endParaRPr lang="zh-CN" altLang="en-US" sz="2800"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3393440" y="394970"/>
            <a:ext cx="1557020" cy="922020"/>
          </a:xfrm>
          <a:prstGeom prst="rect">
            <a:avLst/>
          </a:prstGeom>
          <a:noFill/>
          <a:ln>
            <a:noFill/>
          </a:ln>
          <a:effectLst>
            <a:outerShdw blurRad="152400" dist="50800" dir="3000000" algn="ctr" rotWithShape="0">
              <a:srgbClr val="000000">
                <a:alpha val="73000"/>
              </a:srgbClr>
            </a:outerShdw>
          </a:effectLst>
        </p:spPr>
        <p:txBody>
          <a:bodyPr wrap="none" rtlCol="0" anchor="t">
            <a:spAutoFit/>
          </a:bodyPr>
          <a:p>
            <a:pPr algn="ctr"/>
            <a:r>
              <a:rPr lang="zh-CN" altLang="en-US" sz="5400" b="1">
                <a:solidFill>
                  <a:srgbClr val="6620B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逆元</a:t>
            </a:r>
            <a:endParaRPr lang="zh-CN" altLang="en-US" sz="5400" b="1">
              <a:solidFill>
                <a:srgbClr val="6620B5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37920" y="1475105"/>
            <a:ext cx="259905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sz="3600" b="1"/>
              <a:t>法二:快速幂</a:t>
            </a:r>
            <a:endParaRPr sz="3600" b="1"/>
          </a:p>
          <a:p>
            <a:pPr algn="l"/>
            <a:r>
              <a:rPr sz="3600" b="1"/>
              <a:t>p为质数</a:t>
            </a:r>
            <a:endParaRPr sz="3600" b="1"/>
          </a:p>
        </p:txBody>
      </p:sp>
      <p:sp>
        <p:nvSpPr>
          <p:cNvPr id="4" name="文本框 3"/>
          <p:cNvSpPr txBox="1"/>
          <p:nvPr/>
        </p:nvSpPr>
        <p:spPr>
          <a:xfrm>
            <a:off x="366395" y="2674620"/>
            <a:ext cx="6645910" cy="35382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800" b="1"/>
              <a:t>ll power(ll a, ll q, ll _mod)</a:t>
            </a:r>
            <a:endParaRPr lang="zh-CN" altLang="en-US" sz="2800" b="1"/>
          </a:p>
          <a:p>
            <a:pPr algn="l"/>
            <a:r>
              <a:rPr lang="zh-CN" altLang="en-US" sz="2800" b="1"/>
              <a:t>{</a:t>
            </a:r>
            <a:endParaRPr lang="zh-CN" altLang="en-US" sz="2800" b="1"/>
          </a:p>
          <a:p>
            <a:pPr algn="l"/>
            <a:r>
              <a:rPr lang="zh-CN" altLang="en-US" sz="2800" b="1"/>
              <a:t>    if(q == 0) return 1;</a:t>
            </a:r>
            <a:endParaRPr lang="zh-CN" altLang="en-US" sz="2800" b="1"/>
          </a:p>
          <a:p>
            <a:pPr algn="l"/>
            <a:r>
              <a:rPr lang="zh-CN" altLang="en-US" sz="2800" b="1"/>
              <a:t>    ll t = power(a, q/2, _mod);</a:t>
            </a:r>
            <a:endParaRPr lang="zh-CN" altLang="en-US" sz="2800" b="1"/>
          </a:p>
          <a:p>
            <a:pPr algn="l"/>
            <a:r>
              <a:rPr lang="zh-CN" altLang="en-US" sz="2800" b="1"/>
              <a:t>    ll ans = t * t % _mod;</a:t>
            </a:r>
            <a:endParaRPr lang="zh-CN" altLang="en-US" sz="2800" b="1"/>
          </a:p>
          <a:p>
            <a:pPr algn="l"/>
            <a:r>
              <a:rPr lang="zh-CN" altLang="en-US" sz="2800" b="1"/>
              <a:t>    if(q % 2 == 1) ans = ans * a % _mod;</a:t>
            </a:r>
            <a:endParaRPr lang="zh-CN" altLang="en-US" sz="2800" b="1"/>
          </a:p>
          <a:p>
            <a:pPr algn="l"/>
            <a:r>
              <a:rPr lang="zh-CN" altLang="en-US" sz="2800" b="1"/>
              <a:t>    return ans;</a:t>
            </a:r>
            <a:endParaRPr lang="zh-CN" altLang="en-US" sz="2800" b="1"/>
          </a:p>
          <a:p>
            <a:pPr algn="l"/>
            <a:r>
              <a:rPr lang="zh-CN" altLang="en-US" sz="2800" b="1"/>
              <a:t>}</a:t>
            </a:r>
            <a:endParaRPr lang="zh-CN" altLang="en-US" sz="2800" b="1"/>
          </a:p>
        </p:txBody>
      </p:sp>
      <p:sp>
        <p:nvSpPr>
          <p:cNvPr id="5" name="文本框 4"/>
          <p:cNvSpPr txBox="1"/>
          <p:nvPr/>
        </p:nvSpPr>
        <p:spPr>
          <a:xfrm>
            <a:off x="7012305" y="2949575"/>
            <a:ext cx="4458335" cy="18148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800" b="1"/>
              <a:t>inline ll inverse(ll a, ll p)</a:t>
            </a:r>
            <a:endParaRPr lang="zh-CN" altLang="en-US" sz="2800" b="1"/>
          </a:p>
          <a:p>
            <a:pPr algn="l"/>
            <a:r>
              <a:rPr lang="zh-CN" altLang="en-US" sz="2800" b="1"/>
              <a:t>{</a:t>
            </a:r>
            <a:endParaRPr lang="zh-CN" altLang="en-US" sz="2800" b="1"/>
          </a:p>
          <a:p>
            <a:pPr algn="l"/>
            <a:r>
              <a:rPr lang="zh-CN" altLang="en-US" sz="2800" b="1"/>
              <a:t>    return power(a, p-2, p);</a:t>
            </a:r>
            <a:endParaRPr lang="zh-CN" altLang="en-US" sz="2800" b="1"/>
          </a:p>
          <a:p>
            <a:pPr algn="l"/>
            <a:r>
              <a:rPr lang="zh-CN" altLang="en-US" sz="2800" b="1"/>
              <a:t>}</a:t>
            </a:r>
            <a:endParaRPr lang="zh-CN" altLang="en-US" sz="2800" b="1"/>
          </a:p>
        </p:txBody>
      </p:sp>
      <p:sp>
        <p:nvSpPr>
          <p:cNvPr id="7" name="文本框 6"/>
          <p:cNvSpPr txBox="1"/>
          <p:nvPr/>
        </p:nvSpPr>
        <p:spPr>
          <a:xfrm>
            <a:off x="6192520" y="544195"/>
            <a:ext cx="540766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3600" b="1"/>
              <a:t>费马小定理：</a:t>
            </a:r>
            <a:endParaRPr lang="zh-CN" altLang="en-US" sz="3600" b="1"/>
          </a:p>
          <a:p>
            <a:pPr algn="l"/>
            <a:r>
              <a:rPr lang="en-US" altLang="zh-CN" sz="3600" b="1"/>
              <a:t>(a,p)=1</a:t>
            </a:r>
            <a:r>
              <a:rPr lang="zh-CN" altLang="en-US" sz="3600" b="1"/>
              <a:t>，</a:t>
            </a:r>
            <a:r>
              <a:rPr lang="en-US" altLang="zh-CN" sz="3600" b="1"/>
              <a:t>a^(p-1) % p = 1</a:t>
            </a:r>
            <a:endParaRPr lang="en-US" altLang="zh-CN" sz="3600"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3393440" y="394970"/>
            <a:ext cx="1557020" cy="922020"/>
          </a:xfrm>
          <a:prstGeom prst="rect">
            <a:avLst/>
          </a:prstGeom>
          <a:noFill/>
          <a:ln>
            <a:noFill/>
          </a:ln>
          <a:effectLst>
            <a:outerShdw blurRad="152400" dist="50800" dir="3000000" algn="ctr" rotWithShape="0">
              <a:srgbClr val="000000">
                <a:alpha val="73000"/>
              </a:srgbClr>
            </a:outerShdw>
          </a:effectLst>
        </p:spPr>
        <p:txBody>
          <a:bodyPr wrap="none" rtlCol="0" anchor="t">
            <a:spAutoFit/>
          </a:bodyPr>
          <a:p>
            <a:pPr algn="ctr"/>
            <a:r>
              <a:rPr lang="zh-CN" altLang="en-US" sz="5400" b="1">
                <a:solidFill>
                  <a:srgbClr val="6620B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逆元</a:t>
            </a:r>
            <a:endParaRPr lang="zh-CN" altLang="en-US" sz="5400" b="1">
              <a:solidFill>
                <a:srgbClr val="6620B5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07005" y="1721485"/>
            <a:ext cx="677799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3600" b="1"/>
              <a:t>还有一个在</a:t>
            </a:r>
            <a:r>
              <a:rPr lang="en-US" altLang="zh-CN" sz="3600" b="1"/>
              <a:t>O(n)</a:t>
            </a:r>
            <a:r>
              <a:rPr lang="zh-CN" altLang="en-US" sz="3600" b="1"/>
              <a:t>复杂度内求</a:t>
            </a:r>
            <a:r>
              <a:rPr lang="en-US" sz="3600" b="1"/>
              <a:t>1</a:t>
            </a:r>
            <a:r>
              <a:rPr lang="zh-CN" altLang="en-US" sz="3600" b="1"/>
              <a:t>～</a:t>
            </a:r>
            <a:r>
              <a:rPr lang="en-US" altLang="zh-CN" sz="3600" b="1"/>
              <a:t>n</a:t>
            </a:r>
            <a:r>
              <a:rPr lang="zh-CN" altLang="en-US" sz="3600" b="1"/>
              <a:t>逆元的方法，不常用在这里不具体讲了。</a:t>
            </a:r>
            <a:endParaRPr lang="zh-CN" altLang="en-US" sz="3600" b="1"/>
          </a:p>
          <a:p>
            <a:pPr algn="l"/>
            <a:endParaRPr lang="zh-CN" altLang="en-US" sz="3600" b="1"/>
          </a:p>
          <a:p>
            <a:pPr algn="l"/>
            <a:r>
              <a:rPr lang="zh-CN" altLang="en-US" sz="3600" b="1"/>
              <a:t>已放入课后题中，有兴趣可以自行学习。</a:t>
            </a:r>
            <a:endParaRPr lang="zh-CN" altLang="en-US" sz="3600"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2900045" y="394970"/>
            <a:ext cx="2931160" cy="922020"/>
          </a:xfrm>
          <a:prstGeom prst="rect">
            <a:avLst/>
          </a:prstGeom>
          <a:noFill/>
          <a:ln>
            <a:noFill/>
          </a:ln>
          <a:effectLst>
            <a:outerShdw blurRad="152400" dist="50800" dir="3000000" algn="ctr" rotWithShape="0">
              <a:srgbClr val="000000">
                <a:alpha val="73000"/>
              </a:srgbClr>
            </a:outerShdw>
          </a:effectLst>
        </p:spPr>
        <p:txBody>
          <a:bodyPr wrap="none" rtlCol="0" anchor="t">
            <a:spAutoFit/>
          </a:bodyPr>
          <a:p>
            <a:pPr algn="ctr"/>
            <a:r>
              <a:rPr lang="zh-CN" altLang="en-US" sz="5400" b="1">
                <a:solidFill>
                  <a:srgbClr val="6620B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约瑟夫环</a:t>
            </a:r>
            <a:endParaRPr lang="zh-CN" altLang="en-US" sz="5400" b="1">
              <a:solidFill>
                <a:srgbClr val="6620B5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65150" y="2276475"/>
            <a:ext cx="1106170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4000" b="1"/>
              <a:t>n</a:t>
            </a:r>
            <a:r>
              <a:rPr sz="4000" b="1"/>
              <a:t>个人围成一圈，从第一个人开始报数</a:t>
            </a:r>
            <a:r>
              <a:rPr lang="zh-CN" sz="4000" b="1"/>
              <a:t>，</a:t>
            </a:r>
            <a:r>
              <a:rPr sz="4000" b="1"/>
              <a:t>数到</a:t>
            </a:r>
            <a:r>
              <a:rPr lang="en-US" sz="4000" b="1"/>
              <a:t>k</a:t>
            </a:r>
            <a:r>
              <a:rPr sz="4000" b="1"/>
              <a:t>的人出列，再由下一个人重新从1开始报数，数到</a:t>
            </a:r>
            <a:r>
              <a:rPr lang="en-US" sz="4000" b="1"/>
              <a:t>k</a:t>
            </a:r>
            <a:r>
              <a:rPr sz="4000" b="1"/>
              <a:t>的人</a:t>
            </a:r>
            <a:r>
              <a:rPr lang="zh-CN" sz="4000" b="1"/>
              <a:t>再</a:t>
            </a:r>
            <a:r>
              <a:rPr sz="4000" b="1"/>
              <a:t>出圈，依次类推，直到所有的人都出圈，请输出依次出圈人的编号。</a:t>
            </a:r>
            <a:endParaRPr sz="4000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8309</Words>
  <Application>WPS 演示</Application>
  <PresentationFormat>宽屏</PresentationFormat>
  <Paragraphs>573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8" baseType="lpstr">
      <vt:lpstr>Arial</vt:lpstr>
      <vt:lpstr>方正书宋_GBK</vt:lpstr>
      <vt:lpstr>Wingdings</vt:lpstr>
      <vt:lpstr>微软雅黑</vt:lpstr>
      <vt:lpstr>汉仪旗黑KW</vt:lpstr>
      <vt:lpstr>宋体</vt:lpstr>
      <vt:lpstr>Arial Unicode MS</vt:lpstr>
      <vt:lpstr>汉仪书宋二KW</vt:lpstr>
      <vt:lpstr>Calibri Light</vt:lpstr>
      <vt:lpstr>Helvetica Neue</vt:lpstr>
      <vt:lpstr>Calibri</vt:lpstr>
      <vt:lpstr>BatangChe</vt:lpstr>
      <vt:lpstr>苹方-简</vt:lpstr>
      <vt:lpstr>STIXGeneral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paradox</dc:creator>
  <cp:lastModifiedBy>paradox</cp:lastModifiedBy>
  <cp:revision>18</cp:revision>
  <dcterms:created xsi:type="dcterms:W3CDTF">2021-04-16T04:47:35Z</dcterms:created>
  <dcterms:modified xsi:type="dcterms:W3CDTF">2021-04-16T04:47:35Z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2052-1.5.1.2195</vt:lpwstr>
  </property>
</Properties>
</file>