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7" r:id="rId3"/>
    <p:sldId id="376" r:id="rId4"/>
    <p:sldId id="377" r:id="rId5"/>
    <p:sldId id="265" r:id="rId6"/>
    <p:sldId id="395" r:id="rId7"/>
    <p:sldId id="396" r:id="rId8"/>
    <p:sldId id="379" r:id="rId9"/>
    <p:sldId id="380" r:id="rId10"/>
    <p:sldId id="259" r:id="rId11"/>
    <p:sldId id="384" r:id="rId12"/>
    <p:sldId id="364" r:id="rId13"/>
    <p:sldId id="366" r:id="rId14"/>
    <p:sldId id="386" r:id="rId15"/>
    <p:sldId id="397" r:id="rId16"/>
    <p:sldId id="398" r:id="rId17"/>
    <p:sldId id="399" r:id="rId18"/>
    <p:sldId id="401" r:id="rId19"/>
    <p:sldId id="367" r:id="rId20"/>
    <p:sldId id="387" r:id="rId21"/>
    <p:sldId id="369" r:id="rId22"/>
    <p:sldId id="372" r:id="rId23"/>
    <p:sldId id="329" r:id="rId24"/>
    <p:sldId id="331" r:id="rId25"/>
    <p:sldId id="373" r:id="rId26"/>
    <p:sldId id="374" r:id="rId27"/>
    <p:sldId id="394" r:id="rId28"/>
    <p:sldId id="375" r:id="rId29"/>
    <p:sldId id="28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88C"/>
    <a:srgbClr val="1C4B8F"/>
    <a:srgbClr val="194A8C"/>
    <a:srgbClr val="18478B"/>
    <a:srgbClr val="1D4695"/>
    <a:srgbClr val="2C4466"/>
    <a:srgbClr val="9FA6AA"/>
    <a:srgbClr val="BFC3C7"/>
    <a:srgbClr val="CCCED2"/>
    <a:srgbClr val="A0A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6220" autoAdjust="0"/>
  </p:normalViewPr>
  <p:slideViewPr>
    <p:cSldViewPr snapToGrid="0">
      <p:cViewPr varScale="1">
        <p:scale>
          <a:sx n="125" d="100"/>
          <a:sy n="125" d="100"/>
        </p:scale>
        <p:origin x="221" y="101"/>
      </p:cViewPr>
      <p:guideLst/>
    </p:cSldViewPr>
  </p:slideViewPr>
  <p:outlineViewPr>
    <p:cViewPr>
      <p:scale>
        <a:sx n="33" d="100"/>
        <a:sy n="33" d="100"/>
      </p:scale>
      <p:origin x="0" y="-26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AD4B-5B7A-415D-AEE6-F34F98170A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20565-5252-429D-8844-90CDECE9BEA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>
            <a:fillRect/>
          </a:stretch>
        </p:blipFill>
        <p:spPr>
          <a:xfrm>
            <a:off x="-42570" y="0"/>
            <a:ext cx="1223457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42569" y="0"/>
            <a:ext cx="1223456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>
            <a:fillRect/>
          </a:stretch>
        </p:blipFill>
        <p:spPr>
          <a:xfrm>
            <a:off x="-72737" y="-21304"/>
            <a:ext cx="12249653" cy="6860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>
            <a:fillRect/>
          </a:stretch>
        </p:blipFill>
        <p:spPr>
          <a:xfrm>
            <a:off x="0" y="4254500"/>
            <a:ext cx="12192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12192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luogu.com.cn/training/list?type=official&amp;page=1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斜纹 15"/>
          <p:cNvSpPr/>
          <p:nvPr/>
        </p:nvSpPr>
        <p:spPr>
          <a:xfrm>
            <a:off x="-57654" y="0"/>
            <a:ext cx="1360974" cy="1422400"/>
          </a:xfrm>
          <a:prstGeom prst="diagStrip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8810572">
            <a:off x="-251105" y="383689"/>
            <a:ext cx="141147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zh-CN" sz="16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Nankai</a:t>
            </a:r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Univ.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86592" y="2642758"/>
            <a:ext cx="49460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算法协会讲座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"/>
          <p:cNvSpPr>
            <a:spLocks noEditPoints="1"/>
          </p:cNvSpPr>
          <p:nvPr/>
        </p:nvSpPr>
        <p:spPr bwMode="auto">
          <a:xfrm>
            <a:off x="5619633" y="1913855"/>
            <a:ext cx="952734" cy="545478"/>
          </a:xfrm>
          <a:custGeom>
            <a:avLst/>
            <a:gdLst>
              <a:gd name="T0" fmla="*/ 2804 w 3043"/>
              <a:gd name="T1" fmla="*/ 712 h 1741"/>
              <a:gd name="T2" fmla="*/ 2804 w 3043"/>
              <a:gd name="T3" fmla="*/ 1190 h 1741"/>
              <a:gd name="T4" fmla="*/ 2903 w 3043"/>
              <a:gd name="T5" fmla="*/ 1291 h 1741"/>
              <a:gd name="T6" fmla="*/ 2696 w 3043"/>
              <a:gd name="T7" fmla="*/ 1509 h 1741"/>
              <a:gd name="T8" fmla="*/ 2485 w 3043"/>
              <a:gd name="T9" fmla="*/ 1297 h 1741"/>
              <a:gd name="T10" fmla="*/ 2629 w 3043"/>
              <a:gd name="T11" fmla="*/ 1165 h 1741"/>
              <a:gd name="T12" fmla="*/ 2629 w 3043"/>
              <a:gd name="T13" fmla="*/ 787 h 1741"/>
              <a:gd name="T14" fmla="*/ 1686 w 3043"/>
              <a:gd name="T15" fmla="*/ 1183 h 1741"/>
              <a:gd name="T16" fmla="*/ 1318 w 3043"/>
              <a:gd name="T17" fmla="*/ 1193 h 1741"/>
              <a:gd name="T18" fmla="*/ 226 w 3043"/>
              <a:gd name="T19" fmla="*/ 752 h 1741"/>
              <a:gd name="T20" fmla="*/ 229 w 3043"/>
              <a:gd name="T21" fmla="*/ 498 h 1741"/>
              <a:gd name="T22" fmla="*/ 1286 w 3043"/>
              <a:gd name="T23" fmla="*/ 98 h 1741"/>
              <a:gd name="T24" fmla="*/ 1666 w 3043"/>
              <a:gd name="T25" fmla="*/ 73 h 1741"/>
              <a:gd name="T26" fmla="*/ 2791 w 3043"/>
              <a:gd name="T27" fmla="*/ 520 h 1741"/>
              <a:gd name="T28" fmla="*/ 2804 w 3043"/>
              <a:gd name="T29" fmla="*/ 712 h 1741"/>
              <a:gd name="T30" fmla="*/ 2804 w 3043"/>
              <a:gd name="T31" fmla="*/ 712 h 1741"/>
              <a:gd name="T32" fmla="*/ 2804 w 3043"/>
              <a:gd name="T33" fmla="*/ 712 h 1741"/>
              <a:gd name="T34" fmla="*/ 1716 w 3043"/>
              <a:gd name="T35" fmla="*/ 1372 h 1741"/>
              <a:gd name="T36" fmla="*/ 2280 w 3043"/>
              <a:gd name="T37" fmla="*/ 1114 h 1741"/>
              <a:gd name="T38" fmla="*/ 2280 w 3043"/>
              <a:gd name="T39" fmla="*/ 1440 h 1741"/>
              <a:gd name="T40" fmla="*/ 1505 w 3043"/>
              <a:gd name="T41" fmla="*/ 1741 h 1741"/>
              <a:gd name="T42" fmla="*/ 685 w 3043"/>
              <a:gd name="T43" fmla="*/ 1440 h 1741"/>
              <a:gd name="T44" fmla="*/ 685 w 3043"/>
              <a:gd name="T45" fmla="*/ 1165 h 1741"/>
              <a:gd name="T46" fmla="*/ 1269 w 3043"/>
              <a:gd name="T47" fmla="*/ 1372 h 1741"/>
              <a:gd name="T48" fmla="*/ 1716 w 3043"/>
              <a:gd name="T49" fmla="*/ 1372 h 1741"/>
              <a:gd name="T50" fmla="*/ 1716 w 3043"/>
              <a:gd name="T51" fmla="*/ 1372 h 1741"/>
              <a:gd name="T52" fmla="*/ 1716 w 3043"/>
              <a:gd name="T53" fmla="*/ 1372 h 1741"/>
              <a:gd name="T54" fmla="*/ 1716 w 3043"/>
              <a:gd name="T55" fmla="*/ 1372 h 1741"/>
              <a:gd name="T56" fmla="*/ 1716 w 3043"/>
              <a:gd name="T57" fmla="*/ 1372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3" h="1741">
                <a:moveTo>
                  <a:pt x="2804" y="712"/>
                </a:moveTo>
                <a:cubicBezTo>
                  <a:pt x="2804" y="1190"/>
                  <a:pt x="2804" y="1190"/>
                  <a:pt x="2804" y="1190"/>
                </a:cubicBezTo>
                <a:cubicBezTo>
                  <a:pt x="2903" y="1291"/>
                  <a:pt x="2903" y="1291"/>
                  <a:pt x="2903" y="1291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485" y="1297"/>
                  <a:pt x="2485" y="1297"/>
                  <a:pt x="2485" y="1297"/>
                </a:cubicBezTo>
                <a:cubicBezTo>
                  <a:pt x="2629" y="1165"/>
                  <a:pt x="2629" y="1165"/>
                  <a:pt x="2629" y="1165"/>
                </a:cubicBezTo>
                <a:cubicBezTo>
                  <a:pt x="2629" y="787"/>
                  <a:pt x="2629" y="787"/>
                  <a:pt x="2629" y="787"/>
                </a:cubicBezTo>
                <a:cubicBezTo>
                  <a:pt x="2018" y="1042"/>
                  <a:pt x="1822" y="1121"/>
                  <a:pt x="1686" y="1183"/>
                </a:cubicBezTo>
                <a:cubicBezTo>
                  <a:pt x="1551" y="1245"/>
                  <a:pt x="1453" y="1244"/>
                  <a:pt x="1318" y="1193"/>
                </a:cubicBezTo>
                <a:cubicBezTo>
                  <a:pt x="1184" y="1142"/>
                  <a:pt x="544" y="906"/>
                  <a:pt x="226" y="752"/>
                </a:cubicBezTo>
                <a:cubicBezTo>
                  <a:pt x="14" y="650"/>
                  <a:pt x="0" y="585"/>
                  <a:pt x="229" y="498"/>
                </a:cubicBezTo>
                <a:cubicBezTo>
                  <a:pt x="529" y="383"/>
                  <a:pt x="1024" y="199"/>
                  <a:pt x="1286" y="98"/>
                </a:cubicBezTo>
                <a:cubicBezTo>
                  <a:pt x="1441" y="35"/>
                  <a:pt x="1523" y="0"/>
                  <a:pt x="1666" y="73"/>
                </a:cubicBezTo>
                <a:cubicBezTo>
                  <a:pt x="1920" y="179"/>
                  <a:pt x="2502" y="399"/>
                  <a:pt x="2791" y="520"/>
                </a:cubicBezTo>
                <a:cubicBezTo>
                  <a:pt x="3043" y="631"/>
                  <a:pt x="2874" y="667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lose/>
                <a:moveTo>
                  <a:pt x="1716" y="1372"/>
                </a:moveTo>
                <a:cubicBezTo>
                  <a:pt x="1864" y="1311"/>
                  <a:pt x="2063" y="1209"/>
                  <a:pt x="2280" y="1114"/>
                </a:cubicBezTo>
                <a:cubicBezTo>
                  <a:pt x="2280" y="1440"/>
                  <a:pt x="2280" y="1440"/>
                  <a:pt x="2280" y="1440"/>
                </a:cubicBezTo>
                <a:cubicBezTo>
                  <a:pt x="2280" y="1440"/>
                  <a:pt x="1999" y="1741"/>
                  <a:pt x="1505" y="1741"/>
                </a:cubicBezTo>
                <a:cubicBezTo>
                  <a:pt x="973" y="1741"/>
                  <a:pt x="685" y="1440"/>
                  <a:pt x="685" y="1440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853" y="1234"/>
                  <a:pt x="1041" y="1293"/>
                  <a:pt x="1269" y="1372"/>
                </a:cubicBezTo>
                <a:cubicBezTo>
                  <a:pt x="1410" y="1423"/>
                  <a:pt x="1588" y="1440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lose/>
                <a:moveTo>
                  <a:pt x="1716" y="1372"/>
                </a:moveTo>
                <a:cubicBezTo>
                  <a:pt x="1716" y="1372"/>
                  <a:pt x="1716" y="1372"/>
                  <a:pt x="1716" y="13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-57653" y="5574873"/>
            <a:ext cx="12234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Nku_s1mple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-57654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64916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299"/>
            <a:ext cx="206697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上学期总结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916774" y="361354"/>
            <a:ext cx="7097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15415" y="1430928"/>
            <a:ext cx="45719" cy="2183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01812" y="748688"/>
            <a:ext cx="7988375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讲座内容回顾：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一。 </a:t>
            </a: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C++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基础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二。 时间复杂度，</a:t>
            </a: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C++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STL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三。 函数调用，简单数据结构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四。 函数递归，搜索专题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五。 图论基础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六。 简单的数论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299"/>
            <a:ext cx="206697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916774" y="361354"/>
            <a:ext cx="7097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775245" y="2199024"/>
            <a:ext cx="45719" cy="2183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48256" y="1905898"/>
            <a:ext cx="13388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Scanf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Printf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重载运算符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70862" y="1048987"/>
            <a:ext cx="100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299"/>
            <a:ext cx="206697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916774" y="361354"/>
            <a:ext cx="7097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15415" y="1430928"/>
            <a:ext cx="45719" cy="2183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01812" y="108444"/>
            <a:ext cx="7988375" cy="63709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STL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用法，库函数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Map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Set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vector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Stack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Sort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（）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b="1" kern="0" dirty="0" err="1">
                <a:ea typeface="微软雅黑" panose="020B0503020204020204" pitchFamily="34" charset="-122"/>
                <a:cs typeface="微软雅黑" panose="020B0503020204020204" pitchFamily="34" charset="-122"/>
              </a:rPr>
              <a:t>Memset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（）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String::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时间复杂度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299"/>
            <a:ext cx="206697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916774" y="361354"/>
            <a:ext cx="7097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15415" y="1430928"/>
            <a:ext cx="45719" cy="2183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61134" y="361354"/>
            <a:ext cx="7988375" cy="67403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函数调用，数据结构：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函数传值，传引用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函数递归调用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树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队列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链表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栈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堆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299"/>
            <a:ext cx="206697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916774" y="361354"/>
            <a:ext cx="7097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15415" y="1430928"/>
            <a:ext cx="45719" cy="2183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61134" y="709136"/>
            <a:ext cx="7988375" cy="415498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搜索算法：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b="1" kern="0" dirty="0" err="1">
                <a:ea typeface="微软雅黑" panose="020B0503020204020204" pitchFamily="34" charset="-122"/>
                <a:cs typeface="微软雅黑" panose="020B0503020204020204" pitchFamily="34" charset="-122"/>
              </a:rPr>
              <a:t>Bfs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b="1" kern="0" dirty="0" err="1">
                <a:ea typeface="微软雅黑" panose="020B0503020204020204" pitchFamily="34" charset="-122"/>
                <a:cs typeface="微软雅黑" panose="020B0503020204020204" pitchFamily="34" charset="-122"/>
              </a:rPr>
              <a:t>Dfs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状态压缩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搜索剪枝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299"/>
            <a:ext cx="206697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916774" y="361354"/>
            <a:ext cx="7097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15415" y="1430928"/>
            <a:ext cx="45719" cy="2183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61134" y="612844"/>
            <a:ext cx="7988375" cy="56323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图论算法：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Vector&lt;&gt;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存图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最短路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最小生成树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并查集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树的遍历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299"/>
            <a:ext cx="206697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916774" y="361354"/>
            <a:ext cx="7097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15415" y="1430928"/>
            <a:ext cx="45719" cy="2183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61134" y="1166843"/>
            <a:ext cx="7988375" cy="45243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数学专题：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快速幂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欧几里得最大公因数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扩展欧几里得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欧拉定理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素数判定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299"/>
            <a:ext cx="206697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cf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916774" y="361354"/>
            <a:ext cx="7097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15415" y="1430928"/>
            <a:ext cx="45719" cy="2183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8274" y="604298"/>
            <a:ext cx="7988375" cy="30469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400" b="1" kern="0" dirty="0" err="1">
                <a:ea typeface="微软雅黑" panose="020B0503020204020204" pitchFamily="34" charset="-122"/>
                <a:cs typeface="微软雅黑" panose="020B0503020204020204" pitchFamily="34" charset="-122"/>
              </a:rPr>
              <a:t>Codeforces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有人打吗？？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7388" y="1175791"/>
            <a:ext cx="7453006" cy="23852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567" y="1697460"/>
            <a:ext cx="2435015" cy="6127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470" y="3443605"/>
            <a:ext cx="2411730" cy="6229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025" y="4066540"/>
            <a:ext cx="7381240" cy="2148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03282" y="1718532"/>
            <a:ext cx="6224797" cy="748972"/>
            <a:chOff x="1163945" y="1746259"/>
            <a:chExt cx="6224797" cy="748972"/>
          </a:xfrm>
        </p:grpSpPr>
        <p:grpSp>
          <p:nvGrpSpPr>
            <p:cNvPr id="44" name="组合 43"/>
            <p:cNvGrpSpPr/>
            <p:nvPr/>
          </p:nvGrpSpPr>
          <p:grpSpPr>
            <a:xfrm>
              <a:off x="1957065" y="1844649"/>
              <a:ext cx="5431677" cy="650582"/>
              <a:chOff x="1753865" y="3013049"/>
              <a:chExt cx="5431677" cy="65058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753865" y="3013049"/>
                <a:ext cx="5431677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b="1" kern="0" dirty="0"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这学期安排</a:t>
                </a:r>
                <a:endParaRPr lang="en-US" altLang="zh-CN" sz="2800" b="1" kern="0" dirty="0"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5869"/>
                <a:ext cx="866241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 flipV="1">
            <a:off x="4832059" y="2078532"/>
            <a:ext cx="6342117" cy="10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916774" y="361354"/>
            <a:ext cx="7097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15415" y="1430928"/>
            <a:ext cx="45719" cy="2183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4345" y="161299"/>
            <a:ext cx="1864747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讲座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0100" y="1054608"/>
            <a:ext cx="56733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字符串算法：哈希，自动机，字典树，</a:t>
            </a:r>
            <a:r>
              <a:rPr lang="en-US" altLang="zh-CN" dirty="0" err="1"/>
              <a:t>kmp</a:t>
            </a:r>
            <a:r>
              <a:rPr lang="zh-CN" altLang="en-US" dirty="0"/>
              <a:t>，后缀数组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高级数据结构：线段树，树状数组，平衡树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图论：</a:t>
            </a:r>
            <a:r>
              <a:rPr lang="en-US" altLang="zh-CN" dirty="0" err="1"/>
              <a:t>tarjan</a:t>
            </a:r>
            <a:r>
              <a:rPr lang="zh-CN" altLang="en-US" dirty="0"/>
              <a:t>，欧拉回路，拓扑排序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动态规划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杂谈：计算几何，贪心，启发式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03282" y="1718532"/>
            <a:ext cx="6224797" cy="748972"/>
            <a:chOff x="1163945" y="1746259"/>
            <a:chExt cx="6224797" cy="748972"/>
          </a:xfrm>
        </p:grpSpPr>
        <p:grpSp>
          <p:nvGrpSpPr>
            <p:cNvPr id="44" name="组合 43"/>
            <p:cNvGrpSpPr/>
            <p:nvPr/>
          </p:nvGrpSpPr>
          <p:grpSpPr>
            <a:xfrm>
              <a:off x="1957065" y="1844649"/>
              <a:ext cx="5431677" cy="650582"/>
              <a:chOff x="1753865" y="3013049"/>
              <a:chExt cx="5431677" cy="65058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753865" y="3013049"/>
                <a:ext cx="5431677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b="1" kern="0" dirty="0"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开门见山</a:t>
                </a:r>
                <a:endParaRPr lang="en-US" altLang="zh-CN" sz="2800" b="1" kern="0" dirty="0"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5869"/>
                <a:ext cx="866241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0X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4169664" y="2078532"/>
            <a:ext cx="700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299"/>
            <a:ext cx="1864747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校赛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83768" y="1917683"/>
            <a:ext cx="9491305" cy="23069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网络预选赛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校赛（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NKPC18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299"/>
            <a:ext cx="1864747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ACM/ICPC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36144" y="350982"/>
            <a:ext cx="5678056" cy="1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42459" y="185826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515291"/>
            <a:ext cx="45719" cy="2363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87675" y="1894401"/>
            <a:ext cx="9491305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前期好处：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参加我们举办的校赛会有奖品奖励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校队选拔赛会有课程加分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5~15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03282" y="1718532"/>
            <a:ext cx="7435984" cy="748972"/>
            <a:chOff x="1163945" y="1746259"/>
            <a:chExt cx="7435984" cy="748972"/>
          </a:xfrm>
        </p:grpSpPr>
        <p:grpSp>
          <p:nvGrpSpPr>
            <p:cNvPr id="44" name="组合 43"/>
            <p:cNvGrpSpPr/>
            <p:nvPr/>
          </p:nvGrpSpPr>
          <p:grpSpPr>
            <a:xfrm>
              <a:off x="1957065" y="1844649"/>
              <a:ext cx="6642864" cy="650582"/>
              <a:chOff x="1753865" y="3013049"/>
              <a:chExt cx="6642864" cy="65058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753865" y="3013049"/>
                <a:ext cx="6642864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b="1" kern="0" dirty="0"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竞赛</a:t>
                </a:r>
                <a:r>
                  <a:rPr lang="en-US" altLang="zh-CN" sz="2800" b="1" kern="0" dirty="0"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/</a:t>
                </a:r>
                <a:r>
                  <a:rPr lang="zh-CN" altLang="en-US" sz="2800" b="1" kern="0" dirty="0"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算法学习方法</a:t>
                </a:r>
                <a:endParaRPr lang="en-US" altLang="zh-CN" sz="2800" b="1" kern="0" dirty="0"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5869"/>
                <a:ext cx="866241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501304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4" y="153888"/>
            <a:ext cx="249678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竞赛</a:t>
            </a:r>
            <a:r>
              <a:rPr lang="en-US" altLang="zh-CN" sz="20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0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算法学习方法</a:t>
            </a:r>
            <a:endParaRPr lang="en-US" altLang="zh-CN" sz="20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014651" y="357051"/>
            <a:ext cx="7999549" cy="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342918"/>
            <a:ext cx="49051" cy="38779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96384" y="2312419"/>
            <a:ext cx="9491305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、中学参与过数学、信息学竞赛的同学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、没有经验的同学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299"/>
            <a:ext cx="183837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竞赛经验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014651" y="357051"/>
            <a:ext cx="7999549" cy="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342918"/>
            <a:ext cx="49051" cy="38779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96384" y="3051082"/>
            <a:ext cx="9491305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如果想要以后在竞赛中取得很好的成绩，大一应该做些什么呢？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299"/>
            <a:ext cx="183837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竞赛经验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014651" y="357051"/>
            <a:ext cx="7999549" cy="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342918"/>
            <a:ext cx="49051" cy="38779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96384" y="650426"/>
            <a:ext cx="9491305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、竞赛书籍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入门级：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啊哈算法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经典与基础：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算法竞赛入门经典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刘汝佳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《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挑战程序设计竞赛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 </a:t>
            </a:r>
            <a:r>
              <a:rPr lang="zh-CN" altLang="en-US" sz="2400" dirty="0"/>
              <a:t>秋叶拓哉</a:t>
            </a:r>
            <a:endParaRPr lang="en-US" altLang="zh-CN" sz="2400" dirty="0"/>
          </a:p>
          <a:p>
            <a:pPr lvl="0">
              <a:defRPr/>
            </a:pPr>
            <a:r>
              <a:rPr lang="en-US" altLang="zh-CN" sz="2400" dirty="0"/>
              <a:t>		《</a:t>
            </a:r>
            <a:r>
              <a:rPr lang="zh-CN" altLang="en-US" sz="2400" dirty="0"/>
              <a:t>算法竞赛从入门到进阶</a:t>
            </a:r>
            <a:r>
              <a:rPr lang="en-US" altLang="zh-CN" sz="2400" dirty="0"/>
              <a:t>》</a:t>
            </a:r>
            <a:r>
              <a:rPr lang="zh-CN" altLang="en-US" sz="2400" dirty="0"/>
              <a:t>罗勇军</a:t>
            </a:r>
            <a:endParaRPr lang="en-US" altLang="zh-CN" sz="2400" dirty="0"/>
          </a:p>
          <a:p>
            <a:pPr lvl="0"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搜索引擎，博客，相关论文，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各种开源资料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、题目网站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洛谷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hihocoder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，计蒜客，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51nod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Eular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Hduoj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bzoj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zoj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、竞赛网站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Codeforces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topcoder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codechef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atcoder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0567" y="5783406"/>
            <a:ext cx="6023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题库，或者叫做</a:t>
            </a:r>
            <a:r>
              <a:rPr lang="en-US" altLang="zh-CN" dirty="0"/>
              <a:t>OJ</a:t>
            </a:r>
            <a:r>
              <a:rPr lang="zh-CN" altLang="en-US" dirty="0"/>
              <a:t>（</a:t>
            </a:r>
            <a:r>
              <a:rPr lang="en-US" altLang="zh-CN" dirty="0"/>
              <a:t>online judge</a:t>
            </a:r>
            <a:r>
              <a:rPr lang="zh-CN" altLang="en-US" dirty="0"/>
              <a:t>），就是有很多比赛训练题目在上面，我们可以完成代码之后提交，由对方评测这份代码是否正确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299"/>
            <a:ext cx="183837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竞赛经验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014651" y="357051"/>
            <a:ext cx="7999549" cy="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342918"/>
            <a:ext cx="49051" cy="38779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3771" y="1669332"/>
            <a:ext cx="9491305" cy="30469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洛谷的一个入门题单：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https://www.luogu.com.cn/training/list?type=official&amp;page=1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后面每周我们都会在讲座开始之前挑选几个题目进行现场编程讲解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299"/>
            <a:ext cx="183837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竞赛经验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014651" y="357051"/>
            <a:ext cx="7999549" cy="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938049" y="1342918"/>
            <a:ext cx="49051" cy="38779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96384" y="2312420"/>
            <a:ext cx="9491305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接下来的每周都会逐一讲解比赛中的经典和基础算法。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不过竞赛更多靠的是个人的努力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希望大家以后能加入到我们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校队，代表学校摘金夺银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825886" y="2709527"/>
            <a:ext cx="4536000" cy="1380931"/>
            <a:chOff x="3825885" y="2756938"/>
            <a:chExt cx="4536000" cy="1380931"/>
          </a:xfrm>
        </p:grpSpPr>
        <p:sp>
          <p:nvSpPr>
            <p:cNvPr id="12" name="文本框 11"/>
            <p:cNvSpPr txBox="1"/>
            <p:nvPr/>
          </p:nvSpPr>
          <p:spPr>
            <a:xfrm>
              <a:off x="6003634" y="2904723"/>
              <a:ext cx="1847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03633" y="366850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825885" y="2756938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25885" y="4137869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5267737" y="2061156"/>
            <a:ext cx="1652312" cy="369332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Nankai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Univ.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57653" y="5574873"/>
            <a:ext cx="1223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南开大学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协会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7655" y="2988039"/>
            <a:ext cx="12234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 You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98" y="705455"/>
            <a:ext cx="1095375" cy="1095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299"/>
            <a:ext cx="206697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山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0X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916774" y="361354"/>
            <a:ext cx="7097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15415" y="1430928"/>
            <a:ext cx="45719" cy="2183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61134" y="97730"/>
            <a:ext cx="9684707" cy="600075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山</a:t>
            </a: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----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这学期主要任务：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ACM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算法协会将在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今年</a:t>
            </a: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月初左右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举办校赛（</a:t>
            </a: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NKPC18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），这场比赛有</a:t>
            </a:r>
            <a:r>
              <a:rPr lang="zh-CN" altLang="en-US" sz="24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选拔性质</a:t>
            </a:r>
            <a:endParaRPr lang="en-US" altLang="zh-CN" sz="2400" b="1" kern="0" dirty="0">
              <a:solidFill>
                <a:srgbClr val="FF0000"/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solidFill>
                <a:srgbClr val="FF0000"/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solidFill>
                <a:srgbClr val="FF0000"/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将选拔</a:t>
            </a:r>
            <a:r>
              <a:rPr lang="zh-CN" altLang="en-US" sz="24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前几名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同学入选校队，计划招收</a:t>
            </a:r>
            <a:r>
              <a:rPr lang="en-US" altLang="zh-CN" sz="24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9~12</a:t>
            </a:r>
            <a:r>
              <a:rPr lang="zh-CN" altLang="en-US" sz="24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人（</a:t>
            </a:r>
            <a:r>
              <a:rPr lang="en-US" altLang="zh-CN" sz="24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3~4</a:t>
            </a:r>
            <a:r>
              <a:rPr lang="zh-CN" altLang="en-US" sz="24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队）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，视情况进行调整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1200" y="5724144"/>
            <a:ext cx="9549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是否愿意进入校队看个人意愿，放弃名额的话名次顺延，</a:t>
            </a:r>
            <a:r>
              <a:rPr lang="en-US" altLang="zh-CN" dirty="0">
                <a:solidFill>
                  <a:srgbClr val="FF0000"/>
                </a:solidFill>
              </a:rPr>
              <a:t>20级和21级</a:t>
            </a:r>
            <a:r>
              <a:rPr lang="zh-CN" altLang="en-US" dirty="0">
                <a:solidFill>
                  <a:srgbClr val="FF0000"/>
                </a:solidFill>
              </a:rPr>
              <a:t>队员均招收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对于选修</a:t>
            </a:r>
            <a:r>
              <a:rPr lang="en-US" altLang="zh-CN" dirty="0">
                <a:solidFill>
                  <a:srgbClr val="FF0000"/>
                </a:solidFill>
              </a:rPr>
              <a:t>《</a:t>
            </a:r>
            <a:r>
              <a:rPr lang="zh-CN" altLang="en-US" dirty="0">
                <a:solidFill>
                  <a:srgbClr val="FF0000"/>
                </a:solidFill>
              </a:rPr>
              <a:t>高级语言程序设计</a:t>
            </a:r>
            <a:r>
              <a:rPr lang="en-US" altLang="zh-CN" dirty="0">
                <a:solidFill>
                  <a:srgbClr val="FF0000"/>
                </a:solidFill>
              </a:rPr>
              <a:t>2-2》</a:t>
            </a:r>
            <a:r>
              <a:rPr lang="zh-CN" altLang="en-US" dirty="0">
                <a:solidFill>
                  <a:srgbClr val="FF0000"/>
                </a:solidFill>
              </a:rPr>
              <a:t>的同学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校赛前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名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en-US" altLang="zh-CN" dirty="0">
                <a:solidFill>
                  <a:srgbClr val="FF0000"/>
                </a:solidFill>
              </a:rPr>
              <a:t>5~15</a:t>
            </a:r>
            <a:r>
              <a:rPr lang="zh-CN" altLang="en-US" dirty="0">
                <a:solidFill>
                  <a:srgbClr val="FF0000"/>
                </a:solidFill>
              </a:rPr>
              <a:t>分的加分和</a:t>
            </a:r>
            <a:r>
              <a:rPr lang="en-US" altLang="zh-CN" dirty="0">
                <a:solidFill>
                  <a:srgbClr val="FF0000"/>
                </a:solidFill>
              </a:rPr>
              <a:t>100~300</a:t>
            </a:r>
            <a:r>
              <a:rPr lang="zh-CN" altLang="en-US" dirty="0">
                <a:solidFill>
                  <a:srgbClr val="FF0000"/>
                </a:solidFill>
              </a:rPr>
              <a:t>元的现金奖励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299"/>
            <a:ext cx="206697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流程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0X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916774" y="361354"/>
            <a:ext cx="7097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15415" y="1430928"/>
            <a:ext cx="45719" cy="2183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89435" y="361920"/>
            <a:ext cx="9605157" cy="56311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具体流程：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月初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：网络预选赛，持续一周，选拔</a:t>
            </a:r>
            <a:r>
              <a:rPr lang="zh-CN" altLang="en-US" sz="24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前</a:t>
            </a:r>
            <a:r>
              <a:rPr lang="en-US" altLang="zh-CN" sz="24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30~40</a:t>
            </a:r>
            <a:r>
              <a:rPr lang="zh-CN" altLang="en-US" sz="2400" b="1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名进入现场赛</a:t>
            </a:r>
            <a:endParaRPr lang="en-US" altLang="zh-CN" sz="2400" b="1" kern="0" dirty="0">
              <a:solidFill>
                <a:srgbClr val="FF0000"/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solidFill>
                <a:srgbClr val="FF0000"/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solidFill>
                <a:srgbClr val="FF0000"/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月中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：现场赛（正式的校队选拔比赛），选拔出正式校队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注：网络赛成绩和现场赛成绩无关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7-8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月：校队训练，每周都有比赛进行训练，并且由训练的成绩确定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	 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下半年队伍参加</a:t>
            </a: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ICPC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的次数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9-12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月：校队成员参加</a:t>
            </a: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ICPC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比赛，获得奖牌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299"/>
            <a:ext cx="206697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流程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0X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916774" y="361354"/>
            <a:ext cx="7097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529392" y="1309008"/>
            <a:ext cx="45719" cy="2183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89435" y="361920"/>
            <a:ext cx="9605157" cy="56311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具体流程：</a:t>
            </a:r>
            <a:endParaRPr lang="en-US" altLang="zh-CN" sz="2400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4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月初</a:t>
            </a:r>
            <a:r>
              <a:rPr lang="zh-CN" altLang="en-US" sz="24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：网络预选赛，持续一周，选拔</a:t>
            </a:r>
            <a:r>
              <a:rPr lang="zh-CN" altLang="en-US" sz="2400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前</a:t>
            </a:r>
            <a:r>
              <a:rPr lang="en-US" altLang="zh-CN" sz="2400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30~40</a:t>
            </a:r>
            <a:r>
              <a:rPr lang="zh-CN" altLang="en-US" sz="2400" kern="0" dirty="0">
                <a:solidFill>
                  <a:srgbClr val="FF0000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名进入现场赛</a:t>
            </a:r>
            <a:endParaRPr lang="en-US" altLang="zh-CN" sz="2400" kern="0" dirty="0">
              <a:solidFill>
                <a:srgbClr val="FF0000"/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kern="0" dirty="0">
              <a:solidFill>
                <a:srgbClr val="FF0000"/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kern="0" dirty="0">
              <a:solidFill>
                <a:srgbClr val="FF0000"/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4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月中</a:t>
            </a:r>
            <a:r>
              <a:rPr lang="zh-CN" altLang="en-US" sz="24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：现场赛（正式的校队选拔比赛），选拔出正式校队</a:t>
            </a:r>
            <a:endParaRPr lang="en-US" altLang="zh-CN" sz="2400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4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注：网络赛成绩和现场赛成绩无关</a:t>
            </a:r>
            <a:endParaRPr lang="en-US" altLang="zh-CN" sz="2400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7-8</a:t>
            </a:r>
            <a:r>
              <a:rPr lang="zh-CN" altLang="en-US" sz="24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月：校队训练，每周都有比赛进行训练，并且由训练的成绩确定</a:t>
            </a:r>
            <a:endParaRPr lang="en-US" altLang="zh-CN" sz="2400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	 </a:t>
            </a:r>
            <a:r>
              <a:rPr lang="zh-CN" altLang="en-US" sz="24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下半年队伍参加</a:t>
            </a:r>
            <a:r>
              <a:rPr lang="en-US" altLang="zh-CN" sz="24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ICPC</a:t>
            </a:r>
            <a:r>
              <a:rPr lang="zh-CN" altLang="en-US" sz="24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的次数</a:t>
            </a:r>
            <a:endParaRPr lang="en-US" altLang="zh-CN" sz="2400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9-12</a:t>
            </a:r>
            <a:r>
              <a:rPr lang="zh-CN" altLang="en-US" sz="24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月：校队成员参加</a:t>
            </a:r>
            <a:r>
              <a:rPr lang="en-US" altLang="zh-CN" sz="24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ICPC</a:t>
            </a:r>
            <a:r>
              <a:rPr lang="zh-CN" altLang="en-US" sz="2400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比赛，获得奖牌</a:t>
            </a:r>
            <a:endParaRPr lang="en-US" altLang="zh-CN" sz="2400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769518" y="1853184"/>
            <a:ext cx="8134370" cy="4805606"/>
          </a:xfrm>
          <a:custGeom>
            <a:avLst/>
            <a:gdLst>
              <a:gd name="connsiteX0" fmla="*/ 760578 w 8134370"/>
              <a:gd name="connsiteY0" fmla="*/ 0 h 4805606"/>
              <a:gd name="connsiteX1" fmla="*/ 1260450 w 8134370"/>
              <a:gd name="connsiteY1" fmla="*/ 2109216 h 4805606"/>
              <a:gd name="connsiteX2" fmla="*/ 1486002 w 8134370"/>
              <a:gd name="connsiteY2" fmla="*/ 1901952 h 4805606"/>
              <a:gd name="connsiteX3" fmla="*/ 1303122 w 8134370"/>
              <a:gd name="connsiteY3" fmla="*/ 1731264 h 4805606"/>
              <a:gd name="connsiteX4" fmla="*/ 1010514 w 8134370"/>
              <a:gd name="connsiteY4" fmla="*/ 1773936 h 4805606"/>
              <a:gd name="connsiteX5" fmla="*/ 41250 w 8134370"/>
              <a:gd name="connsiteY5" fmla="*/ 1901952 h 4805606"/>
              <a:gd name="connsiteX6" fmla="*/ 224130 w 8134370"/>
              <a:gd name="connsiteY6" fmla="*/ 2401824 h 4805606"/>
              <a:gd name="connsiteX7" fmla="*/ 638658 w 8134370"/>
              <a:gd name="connsiteY7" fmla="*/ 2389632 h 4805606"/>
              <a:gd name="connsiteX8" fmla="*/ 8124546 w 8134370"/>
              <a:gd name="connsiteY8" fmla="*/ 914400 h 4805606"/>
              <a:gd name="connsiteX9" fmla="*/ 2278482 w 8134370"/>
              <a:gd name="connsiteY9" fmla="*/ 4346448 h 4805606"/>
              <a:gd name="connsiteX10" fmla="*/ 4497426 w 8134370"/>
              <a:gd name="connsiteY10" fmla="*/ 4767072 h 4805606"/>
              <a:gd name="connsiteX11" fmla="*/ 4088994 w 8134370"/>
              <a:gd name="connsiteY11" fmla="*/ 4760976 h 480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34370" h="4805606">
                <a:moveTo>
                  <a:pt x="760578" y="0"/>
                </a:moveTo>
                <a:cubicBezTo>
                  <a:pt x="950062" y="896112"/>
                  <a:pt x="1139546" y="1792224"/>
                  <a:pt x="1260450" y="2109216"/>
                </a:cubicBezTo>
                <a:cubicBezTo>
                  <a:pt x="1381354" y="2426208"/>
                  <a:pt x="1478890" y="1964944"/>
                  <a:pt x="1486002" y="1901952"/>
                </a:cubicBezTo>
                <a:cubicBezTo>
                  <a:pt x="1493114" y="1838960"/>
                  <a:pt x="1382370" y="1752600"/>
                  <a:pt x="1303122" y="1731264"/>
                </a:cubicBezTo>
                <a:cubicBezTo>
                  <a:pt x="1223874" y="1709928"/>
                  <a:pt x="1010514" y="1773936"/>
                  <a:pt x="1010514" y="1773936"/>
                </a:cubicBezTo>
                <a:cubicBezTo>
                  <a:pt x="800202" y="1802384"/>
                  <a:pt x="172314" y="1797304"/>
                  <a:pt x="41250" y="1901952"/>
                </a:cubicBezTo>
                <a:cubicBezTo>
                  <a:pt x="-89814" y="2006600"/>
                  <a:pt x="124562" y="2320544"/>
                  <a:pt x="224130" y="2401824"/>
                </a:cubicBezTo>
                <a:cubicBezTo>
                  <a:pt x="323698" y="2483104"/>
                  <a:pt x="638658" y="2389632"/>
                  <a:pt x="638658" y="2389632"/>
                </a:cubicBezTo>
                <a:cubicBezTo>
                  <a:pt x="1955394" y="2141728"/>
                  <a:pt x="7851242" y="588264"/>
                  <a:pt x="8124546" y="914400"/>
                </a:cubicBezTo>
                <a:cubicBezTo>
                  <a:pt x="8397850" y="1240536"/>
                  <a:pt x="2883002" y="3704336"/>
                  <a:pt x="2278482" y="4346448"/>
                </a:cubicBezTo>
                <a:cubicBezTo>
                  <a:pt x="1673962" y="4988560"/>
                  <a:pt x="4195674" y="4697984"/>
                  <a:pt x="4497426" y="4767072"/>
                </a:cubicBezTo>
                <a:cubicBezTo>
                  <a:pt x="4799178" y="4836160"/>
                  <a:pt x="4444086" y="4798568"/>
                  <a:pt x="4088994" y="4760976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左弧形 2"/>
          <p:cNvSpPr/>
          <p:nvPr/>
        </p:nvSpPr>
        <p:spPr>
          <a:xfrm>
            <a:off x="460287" y="1797639"/>
            <a:ext cx="1230900" cy="2347641"/>
          </a:xfrm>
          <a:prstGeom prst="curved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1880617" y="1414272"/>
            <a:ext cx="216216" cy="103632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8549" y="2876349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如果落选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可以作为打星选手加入校队训练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9455" y="4618808"/>
            <a:ext cx="10657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打星选手在训练赛中获得社团认可的名次，也可以作为正式成员参与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ICPC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比赛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4345" y="161299"/>
            <a:ext cx="206697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细则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0X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195" y="161299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63500" y="168076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0X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08048" y="1700784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网络赛可以进行网络资料查询，相互交流等等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现场赛可以携带纸质资料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815415" y="1430928"/>
            <a:ext cx="45719" cy="2183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299"/>
            <a:ext cx="206697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校队成员职责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0X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916774" y="361354"/>
            <a:ext cx="7097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94287" y="1961280"/>
            <a:ext cx="45719" cy="2183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03806" y="1606069"/>
            <a:ext cx="9684707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校队成员权利与义务：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03806" y="2406288"/>
            <a:ext cx="84946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义务：下一届的社团管理，讲座举办，成员纳新，命题出题等等均由校队成员负责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zh-CN" altLang="en-US" dirty="0"/>
              <a:t>参与训练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zh-CN" altLang="en-US" dirty="0"/>
              <a:t>参赛赛区听从组织安排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权利：</a:t>
            </a:r>
            <a:r>
              <a:rPr lang="en-US" altLang="zh-CN" dirty="0"/>
              <a:t>312</a:t>
            </a:r>
            <a:r>
              <a:rPr lang="zh-CN" altLang="en-US" dirty="0"/>
              <a:t>实验室的工位自由和出入门禁权限</a:t>
            </a:r>
            <a:endParaRPr lang="en-US" altLang="zh-CN" dirty="0"/>
          </a:p>
          <a:p>
            <a:r>
              <a:rPr lang="en-US" altLang="zh-CN" dirty="0"/>
              <a:t>             ICPC/CCPC</a:t>
            </a:r>
            <a:r>
              <a:rPr lang="zh-CN" altLang="en-US" dirty="0"/>
              <a:t>比赛参与，全程公费报销</a:t>
            </a:r>
            <a:endParaRPr lang="en-US" altLang="zh-CN" dirty="0"/>
          </a:p>
          <a:p>
            <a:r>
              <a:rPr lang="en-US" altLang="zh-CN" dirty="0"/>
              <a:t>             ACM</a:t>
            </a:r>
            <a:r>
              <a:rPr lang="zh-CN" altLang="en-US" dirty="0"/>
              <a:t>奖项的保研加分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345" y="161299"/>
            <a:ext cx="206697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社团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0X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916774" y="361354"/>
            <a:ext cx="7097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15415" y="1430928"/>
            <a:ext cx="45719" cy="21831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5930" y="901655"/>
            <a:ext cx="968470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ACM</a:t>
            </a:r>
            <a:r>
              <a:rPr lang="zh-CN" altLang="en-US" sz="2400" b="1" kern="0" dirty="0">
                <a:ea typeface="微软雅黑" panose="020B0503020204020204" pitchFamily="34" charset="-122"/>
                <a:cs typeface="微软雅黑" panose="020B0503020204020204" pitchFamily="34" charset="-122"/>
              </a:rPr>
              <a:t>网站维护工作：</a:t>
            </a:r>
            <a:endParaRPr lang="en-US" altLang="zh-CN" sz="2400" b="1" kern="0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65930" y="1761744"/>
            <a:ext cx="31854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如果对于网站维护工作感兴趣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可以将其作为大创项目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加入我们网站维护团队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也可以获得</a:t>
            </a:r>
            <a:r>
              <a:rPr lang="en-US" altLang="zh-CN" b="1" dirty="0"/>
              <a:t>312</a:t>
            </a:r>
            <a:r>
              <a:rPr lang="zh-CN" altLang="en-US" b="1" dirty="0"/>
              <a:t>的工位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03282" y="1718532"/>
            <a:ext cx="6224797" cy="748972"/>
            <a:chOff x="1163945" y="1746259"/>
            <a:chExt cx="6224797" cy="748972"/>
          </a:xfrm>
        </p:grpSpPr>
        <p:grpSp>
          <p:nvGrpSpPr>
            <p:cNvPr id="44" name="组合 43"/>
            <p:cNvGrpSpPr/>
            <p:nvPr/>
          </p:nvGrpSpPr>
          <p:grpSpPr>
            <a:xfrm>
              <a:off x="1957065" y="1875426"/>
              <a:ext cx="5431677" cy="619805"/>
              <a:chOff x="1753865" y="3043826"/>
              <a:chExt cx="5431677" cy="61980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753865" y="3043826"/>
                <a:ext cx="5431677" cy="46166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BREAK</a:t>
                </a:r>
                <a:endParaRPr lang="en-US" altLang="zh-CN" sz="2800" b="1" kern="0" dirty="0"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5869"/>
                <a:ext cx="866241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01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1871</Words>
  <Application>WPS 演示</Application>
  <PresentationFormat>宽屏</PresentationFormat>
  <Paragraphs>384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Verdana</vt:lpstr>
      <vt:lpstr>Calibri</vt:lpstr>
      <vt:lpstr>Arial Unicode MS</vt:lpstr>
      <vt:lpstr>Calibri Light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夕も</cp:lastModifiedBy>
  <cp:revision>241</cp:revision>
  <dcterms:created xsi:type="dcterms:W3CDTF">2016-04-16T23:42:00Z</dcterms:created>
  <dcterms:modified xsi:type="dcterms:W3CDTF">2022-04-24T01:36:47Z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