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COURSERA CAPSTONE </a:t>
            </a:r>
            <a:endParaRPr lang="en-IN" dirty="0"/>
          </a:p>
        </p:txBody>
      </p:sp>
      <p:sp>
        <p:nvSpPr>
          <p:cNvPr id="3" name="Subtitle 2"/>
          <p:cNvSpPr>
            <a:spLocks noGrp="1"/>
          </p:cNvSpPr>
          <p:nvPr>
            <p:ph type="subTitle" idx="1"/>
          </p:nvPr>
        </p:nvSpPr>
        <p:spPr/>
        <p:txBody>
          <a:bodyPr/>
          <a:lstStyle/>
          <a:p>
            <a:r>
              <a:rPr lang="en-IN" dirty="0"/>
              <a:t>IBM Applied Data Science </a:t>
            </a:r>
            <a:r>
              <a:rPr lang="en-IN" dirty="0" smtClean="0"/>
              <a:t>Capstone</a:t>
            </a:r>
          </a:p>
          <a:p>
            <a:endParaRPr lang="en-IN" dirty="0"/>
          </a:p>
          <a:p>
            <a:endParaRPr lang="en-IN" dirty="0"/>
          </a:p>
        </p:txBody>
      </p:sp>
    </p:spTree>
    <p:extLst>
      <p:ext uri="{BB962C8B-B14F-4D97-AF65-F5344CB8AC3E}">
        <p14:creationId xmlns:p14="http://schemas.microsoft.com/office/powerpoint/2010/main" val="132043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677334" y="1606731"/>
            <a:ext cx="8596668" cy="4702629"/>
          </a:xfrm>
        </p:spPr>
        <p:txBody>
          <a:bodyPr>
            <a:normAutofit fontScale="92500" lnSpcReduction="10000"/>
          </a:bodyPr>
          <a:lstStyle/>
          <a:p>
            <a:endParaRPr lang="en-IN" dirty="0"/>
          </a:p>
          <a:p>
            <a:r>
              <a:rPr lang="en-IN" dirty="0"/>
              <a:t>These neighbourhoods are plotted on the map using the python Folium module to visualize the location. </a:t>
            </a:r>
          </a:p>
          <a:p>
            <a:r>
              <a:rPr lang="en-IN" dirty="0"/>
              <a:t>Next we need to collect the venue details of each place which can be got by using the Foursquare API. We need to mention the credentials to generate the URL. </a:t>
            </a:r>
          </a:p>
          <a:p>
            <a:r>
              <a:rPr lang="en-IN" dirty="0"/>
              <a:t>Thus a venues </a:t>
            </a:r>
            <a:r>
              <a:rPr lang="en-IN" dirty="0" err="1"/>
              <a:t>dataframe</a:t>
            </a:r>
            <a:r>
              <a:rPr lang="en-IN" dirty="0"/>
              <a:t> is formed with the details of the venues, their latitudes longitudes and the venue categories in each neighbourhood. </a:t>
            </a:r>
          </a:p>
          <a:p>
            <a:r>
              <a:rPr lang="en-IN" dirty="0"/>
              <a:t>As we also want to compare the neighbourhoods with other neighbourhoods close by, we create another neighbours </a:t>
            </a:r>
            <a:r>
              <a:rPr lang="en-IN" dirty="0" err="1"/>
              <a:t>dataframe</a:t>
            </a:r>
            <a:r>
              <a:rPr lang="en-IN" dirty="0"/>
              <a:t> which holds a list of neighbouring places for each neighbourhood. </a:t>
            </a:r>
          </a:p>
          <a:p>
            <a:r>
              <a:rPr lang="en-IN" dirty="0"/>
              <a:t>To make this </a:t>
            </a:r>
            <a:r>
              <a:rPr lang="en-IN" dirty="0" err="1"/>
              <a:t>dataframe</a:t>
            </a:r>
            <a:r>
              <a:rPr lang="en-IN" dirty="0"/>
              <a:t> we need to set a threshold, i.e. a fixed distance between to places to consider them as neighbours. If the distance is lesser than this threshold, only then will they be added to the list. </a:t>
            </a:r>
          </a:p>
          <a:p>
            <a:r>
              <a:rPr lang="en-IN" dirty="0"/>
              <a:t>Now out of all the venue categories, we need to filter out the theatres categories, and create the theatres </a:t>
            </a:r>
            <a:r>
              <a:rPr lang="en-IN" dirty="0" err="1"/>
              <a:t>dataframe</a:t>
            </a:r>
            <a:r>
              <a:rPr lang="en-IN" dirty="0"/>
              <a:t>, we should also rename the categories alike. </a:t>
            </a:r>
          </a:p>
          <a:p>
            <a:pPr marL="0" indent="0">
              <a:buNone/>
            </a:pPr>
            <a:endParaRPr lang="en-IN" dirty="0"/>
          </a:p>
        </p:txBody>
      </p:sp>
    </p:spTree>
    <p:extLst>
      <p:ext uri="{BB962C8B-B14F-4D97-AF65-F5344CB8AC3E}">
        <p14:creationId xmlns:p14="http://schemas.microsoft.com/office/powerpoint/2010/main" val="87790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677334" y="1554481"/>
            <a:ext cx="8596668" cy="4486882"/>
          </a:xfrm>
        </p:spPr>
        <p:txBody>
          <a:bodyPr>
            <a:normAutofit lnSpcReduction="10000"/>
          </a:bodyPr>
          <a:lstStyle/>
          <a:p>
            <a:endParaRPr lang="en-IN" dirty="0"/>
          </a:p>
          <a:p>
            <a:r>
              <a:rPr lang="en-IN" dirty="0"/>
              <a:t>We can also plot them on the map to visualize the theatre location. </a:t>
            </a:r>
          </a:p>
          <a:p>
            <a:r>
              <a:rPr lang="en-IN" dirty="0"/>
              <a:t>Now we have to generate the hot encoding of the venues </a:t>
            </a:r>
            <a:r>
              <a:rPr lang="en-IN" dirty="0" err="1"/>
              <a:t>dataframe</a:t>
            </a:r>
            <a:r>
              <a:rPr lang="en-IN" dirty="0"/>
              <a:t> to be used in the </a:t>
            </a:r>
            <a:r>
              <a:rPr lang="en-IN" dirty="0" err="1"/>
              <a:t>KMeans</a:t>
            </a:r>
            <a:r>
              <a:rPr lang="en-IN" dirty="0"/>
              <a:t> Clustering algorithm. But we need to consider only the theatres column in the encoding for the algorithm. </a:t>
            </a:r>
          </a:p>
          <a:p>
            <a:r>
              <a:rPr lang="en-IN" dirty="0"/>
              <a:t>Now applying the </a:t>
            </a:r>
            <a:r>
              <a:rPr lang="en-IN" dirty="0" err="1"/>
              <a:t>KMeans</a:t>
            </a:r>
            <a:r>
              <a:rPr lang="en-IN" dirty="0"/>
              <a:t> and make 5 clusters. And visualize by plotting on a map. </a:t>
            </a:r>
          </a:p>
          <a:p>
            <a:r>
              <a:rPr lang="en-IN" dirty="0"/>
              <a:t>Consider the cluster which has very less or no theatres. Of these theatres we also need to compare with the neighbourhoods </a:t>
            </a:r>
            <a:r>
              <a:rPr lang="en-IN" dirty="0" err="1"/>
              <a:t>dataframe</a:t>
            </a:r>
            <a:r>
              <a:rPr lang="en-IN" dirty="0"/>
              <a:t> to check if the neighbouring places belong to a cluster with less or high theatres. If less, then the places can be considered else no. </a:t>
            </a:r>
          </a:p>
          <a:p>
            <a:r>
              <a:rPr lang="en-IN" dirty="0"/>
              <a:t>Thus we generate places with no or very less number or no theatres, even in their surroundings, and these can be considered for a new theatre construction. </a:t>
            </a:r>
          </a:p>
          <a:p>
            <a:pPr marL="0" indent="0">
              <a:buNone/>
            </a:pPr>
            <a:endParaRPr lang="en-IN" dirty="0"/>
          </a:p>
        </p:txBody>
      </p:sp>
    </p:spTree>
    <p:extLst>
      <p:ext uri="{BB962C8B-B14F-4D97-AF65-F5344CB8AC3E}">
        <p14:creationId xmlns:p14="http://schemas.microsoft.com/office/powerpoint/2010/main" val="313636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sz="half" idx="1"/>
          </p:nvPr>
        </p:nvSpPr>
        <p:spPr>
          <a:xfrm>
            <a:off x="677334" y="1763486"/>
            <a:ext cx="4184035" cy="4715691"/>
          </a:xfrm>
        </p:spPr>
        <p:txBody>
          <a:bodyPr>
            <a:normAutofit/>
          </a:bodyPr>
          <a:lstStyle/>
          <a:p>
            <a:r>
              <a:rPr lang="en-IN" dirty="0"/>
              <a:t>The results from the </a:t>
            </a:r>
            <a:r>
              <a:rPr lang="en-IN" dirty="0" err="1"/>
              <a:t>KMeans</a:t>
            </a:r>
            <a:r>
              <a:rPr lang="en-IN" dirty="0"/>
              <a:t> divides the places into 5 categories based on the number of theatres. Cluster 1 having the least number of theatres. </a:t>
            </a:r>
            <a:endParaRPr lang="en-IN" dirty="0" smtClean="0"/>
          </a:p>
          <a:p>
            <a:r>
              <a:rPr lang="en-IN" dirty="0"/>
              <a:t>Here the purple colour is the cluster 1. Now after checking with their neighbouring places we finally filter out the places with least number of theatres. After checking the neighbours the resulting places are as follows: </a:t>
            </a:r>
            <a:endParaRPr lang="en-IN" dirty="0" smtClean="0"/>
          </a:p>
          <a:p>
            <a:r>
              <a:rPr lang="en-IN" b="1" dirty="0"/>
              <a:t>Note: </a:t>
            </a:r>
            <a:r>
              <a:rPr lang="en-IN" dirty="0"/>
              <a:t>For this outcome threshold is fixed as 4Km to consider as neighbour. </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03342" y="1410458"/>
            <a:ext cx="4857107" cy="27043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259" y="4368448"/>
            <a:ext cx="7544853" cy="1800476"/>
          </a:xfrm>
          <a:prstGeom prst="rect">
            <a:avLst/>
          </a:prstGeom>
        </p:spPr>
      </p:pic>
    </p:spTree>
    <p:extLst>
      <p:ext uri="{BB962C8B-B14F-4D97-AF65-F5344CB8AC3E}">
        <p14:creationId xmlns:p14="http://schemas.microsoft.com/office/powerpoint/2010/main" val="102455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a:t>
            </a:r>
            <a:endParaRPr lang="en-IN" dirty="0"/>
          </a:p>
        </p:txBody>
      </p:sp>
      <p:sp>
        <p:nvSpPr>
          <p:cNvPr id="3" name="Content Placeholder 2"/>
          <p:cNvSpPr>
            <a:spLocks noGrp="1"/>
          </p:cNvSpPr>
          <p:nvPr>
            <p:ph idx="1"/>
          </p:nvPr>
        </p:nvSpPr>
        <p:spPr>
          <a:xfrm>
            <a:off x="677334" y="1619795"/>
            <a:ext cx="8596668" cy="4911634"/>
          </a:xfrm>
        </p:spPr>
        <p:txBody>
          <a:bodyPr>
            <a:noAutofit/>
          </a:bodyPr>
          <a:lstStyle/>
          <a:p>
            <a:endParaRPr lang="en-IN" sz="2100" dirty="0"/>
          </a:p>
          <a:p>
            <a:r>
              <a:rPr lang="en-IN" sz="2100" dirty="0" smtClean="0"/>
              <a:t>Most </a:t>
            </a:r>
            <a:r>
              <a:rPr lang="en-IN" sz="2100" dirty="0"/>
              <a:t>of the theatres are located in the centre part of the city. </a:t>
            </a:r>
          </a:p>
          <a:p>
            <a:r>
              <a:rPr lang="en-IN" sz="2100" dirty="0" smtClean="0"/>
              <a:t>The </a:t>
            </a:r>
            <a:r>
              <a:rPr lang="en-IN" sz="2100" dirty="0"/>
              <a:t>threshold can be increased or reduced based on the requirement. </a:t>
            </a:r>
          </a:p>
          <a:p>
            <a:r>
              <a:rPr lang="en-IN" sz="2100" dirty="0" smtClean="0"/>
              <a:t>This </a:t>
            </a:r>
            <a:r>
              <a:rPr lang="en-IN" sz="2100" dirty="0"/>
              <a:t>project only shows places where there is very less business competition. While applying in real life we need to take in the population factor too, which is very important. </a:t>
            </a:r>
          </a:p>
          <a:p>
            <a:r>
              <a:rPr lang="en-IN" sz="2100" dirty="0" smtClean="0"/>
              <a:t>Therefore</a:t>
            </a:r>
            <a:r>
              <a:rPr lang="en-IN" sz="2100" dirty="0"/>
              <a:t>, while considering the neighbouring places the threshold can be changed as per this requirement too. </a:t>
            </a:r>
          </a:p>
          <a:p>
            <a:r>
              <a:rPr lang="en-IN" sz="2100" dirty="0" smtClean="0"/>
              <a:t>We </a:t>
            </a:r>
            <a:r>
              <a:rPr lang="en-IN" sz="2100" dirty="0"/>
              <a:t>can also work with other level of clusters, not just cluster 1, if we can manage a certain level of competition and get results accordingly. </a:t>
            </a:r>
          </a:p>
          <a:p>
            <a:pPr marL="0" indent="0">
              <a:buNone/>
            </a:pPr>
            <a:endParaRPr lang="en-IN" sz="2100" dirty="0"/>
          </a:p>
        </p:txBody>
      </p:sp>
    </p:spTree>
    <p:extLst>
      <p:ext uri="{BB962C8B-B14F-4D97-AF65-F5344CB8AC3E}">
        <p14:creationId xmlns:p14="http://schemas.microsoft.com/office/powerpoint/2010/main" val="408476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Thus using the neighbourhood data from Wikipedia and the venue data from the Foursquare API for the city of Hyderabad, we could solve a business problem of finding a right place to open a new movie theatre, where we can be assured of less business competition. </a:t>
            </a:r>
          </a:p>
          <a:p>
            <a:r>
              <a:rPr lang="en-IN" dirty="0"/>
              <a:t>However, population is another important factor which is not considered in this project to get the results. This only tells the places with less competition, population can be added and further analysis can be made. </a:t>
            </a:r>
            <a:endParaRPr lang="en-IN" dirty="0"/>
          </a:p>
        </p:txBody>
      </p:sp>
    </p:spTree>
    <p:extLst>
      <p:ext uri="{BB962C8B-B14F-4D97-AF65-F5344CB8AC3E}">
        <p14:creationId xmlns:p14="http://schemas.microsoft.com/office/powerpoint/2010/main" val="196518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8000" b="1" dirty="0"/>
              <a:t>THANK YOU! </a:t>
            </a:r>
            <a:endParaRPr lang="en-IN" sz="8000" dirty="0"/>
          </a:p>
        </p:txBody>
      </p:sp>
      <p:sp>
        <p:nvSpPr>
          <p:cNvPr id="3" name="Subtitle 2"/>
          <p:cNvSpPr>
            <a:spLocks noGrp="1"/>
          </p:cNvSpPr>
          <p:nvPr>
            <p:ph type="subTitle" idx="1"/>
          </p:nvPr>
        </p:nvSpPr>
        <p:spPr/>
        <p:txBody>
          <a:bodyPr/>
          <a:lstStyle/>
          <a:p>
            <a:r>
              <a:rPr lang="en-IN" dirty="0" smtClean="0"/>
              <a:t>By: Roshan Reddy</a:t>
            </a:r>
          </a:p>
          <a:p>
            <a:r>
              <a:rPr lang="en-IN" dirty="0" smtClean="0"/>
              <a:t>January 2020</a:t>
            </a:r>
            <a:endParaRPr lang="en-IN" dirty="0"/>
          </a:p>
        </p:txBody>
      </p:sp>
    </p:spTree>
    <p:extLst>
      <p:ext uri="{BB962C8B-B14F-4D97-AF65-F5344CB8AC3E}">
        <p14:creationId xmlns:p14="http://schemas.microsoft.com/office/powerpoint/2010/main" val="99993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3840"/>
            <a:ext cx="8596668" cy="1550989"/>
          </a:xfrm>
        </p:spPr>
        <p:txBody>
          <a:bodyPr>
            <a:normAutofit fontScale="90000"/>
          </a:bodyPr>
          <a:lstStyle/>
          <a:p>
            <a:r>
              <a:rPr lang="en-IN" dirty="0"/>
              <a:t/>
            </a:r>
            <a:br>
              <a:rPr lang="en-IN" dirty="0"/>
            </a:br>
            <a:r>
              <a:rPr lang="en-IN" dirty="0" smtClean="0"/>
              <a:t>Opening </a:t>
            </a:r>
            <a:r>
              <a:rPr lang="en-IN" dirty="0"/>
              <a:t>a new Movie Theatre in the city of </a:t>
            </a:r>
            <a:r>
              <a:rPr lang="en-IN" dirty="0" smtClean="0"/>
              <a:t>   Hyderabad </a:t>
            </a:r>
            <a:endParaRPr lang="en-IN" dirty="0"/>
          </a:p>
        </p:txBody>
      </p:sp>
      <p:pic>
        <p:nvPicPr>
          <p:cNvPr id="4" name="Content Placeholder 3"/>
          <p:cNvPicPr>
            <a:picLocks noGrp="1" noChangeAspect="1"/>
          </p:cNvPicPr>
          <p:nvPr>
            <p:ph idx="1"/>
          </p:nvPr>
        </p:nvPicPr>
        <p:blipFill>
          <a:blip r:embed="rId2"/>
          <a:stretch>
            <a:fillRect/>
          </a:stretch>
        </p:blipFill>
        <p:spPr>
          <a:xfrm>
            <a:off x="3135086" y="2160588"/>
            <a:ext cx="4454434" cy="3881437"/>
          </a:xfrm>
          <a:prstGeom prst="rect">
            <a:avLst/>
          </a:prstGeom>
        </p:spPr>
      </p:pic>
    </p:spTree>
    <p:extLst>
      <p:ext uri="{BB962C8B-B14F-4D97-AF65-F5344CB8AC3E}">
        <p14:creationId xmlns:p14="http://schemas.microsoft.com/office/powerpoint/2010/main" val="195054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677334" y="1828801"/>
            <a:ext cx="8596668" cy="4212562"/>
          </a:xfrm>
        </p:spPr>
        <p:txBody>
          <a:bodyPr/>
          <a:lstStyle/>
          <a:p>
            <a:r>
              <a:rPr lang="en-IN" dirty="0"/>
              <a:t>Movies are a currently a great source of entertainment. It’s one of the best ways to come out of the modern stressful life. </a:t>
            </a:r>
            <a:endParaRPr lang="en-IN" dirty="0" smtClean="0"/>
          </a:p>
          <a:p>
            <a:r>
              <a:rPr lang="en-IN" dirty="0" smtClean="0"/>
              <a:t>Considering </a:t>
            </a:r>
            <a:r>
              <a:rPr lang="en-IN" dirty="0"/>
              <a:t>the city of Hyderabad, there are many movie loving people and is also a great business. </a:t>
            </a:r>
            <a:endParaRPr lang="en-IN" dirty="0" smtClean="0"/>
          </a:p>
          <a:p>
            <a:r>
              <a:rPr lang="en-IN" dirty="0" smtClean="0"/>
              <a:t>People </a:t>
            </a:r>
            <a:r>
              <a:rPr lang="en-IN" dirty="0"/>
              <a:t>love to watch all sorts of movies, from regional to worldwide from comedy to science fiction. Thus movie theatres are among the best businesses. </a:t>
            </a:r>
            <a:endParaRPr lang="en-IN" dirty="0" smtClean="0"/>
          </a:p>
          <a:p>
            <a:r>
              <a:rPr lang="en-IN" dirty="0" smtClean="0"/>
              <a:t>There </a:t>
            </a:r>
            <a:r>
              <a:rPr lang="en-IN" dirty="0"/>
              <a:t>are many established theatres running successfully in the city. As the population in the city is on a rise, new theatres will have a good scope of development and can attract people. </a:t>
            </a:r>
            <a:endParaRPr lang="en-IN" dirty="0"/>
          </a:p>
        </p:txBody>
      </p:sp>
    </p:spTree>
    <p:extLst>
      <p:ext uri="{BB962C8B-B14F-4D97-AF65-F5344CB8AC3E}">
        <p14:creationId xmlns:p14="http://schemas.microsoft.com/office/powerpoint/2010/main" val="63997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r>
              <a:rPr lang="en-IN" sz="2400" dirty="0" smtClean="0"/>
              <a:t>(Contd..)</a:t>
            </a:r>
            <a:endParaRPr lang="en-IN" dirty="0"/>
          </a:p>
        </p:txBody>
      </p:sp>
      <p:sp>
        <p:nvSpPr>
          <p:cNvPr id="3" name="Content Placeholder 2"/>
          <p:cNvSpPr>
            <a:spLocks noGrp="1"/>
          </p:cNvSpPr>
          <p:nvPr>
            <p:ph idx="1"/>
          </p:nvPr>
        </p:nvSpPr>
        <p:spPr>
          <a:xfrm>
            <a:off x="677334" y="1789611"/>
            <a:ext cx="8596668" cy="4251751"/>
          </a:xfrm>
        </p:spPr>
        <p:txBody>
          <a:bodyPr/>
          <a:lstStyle/>
          <a:p>
            <a:r>
              <a:rPr lang="en-IN" dirty="0"/>
              <a:t>So one can find new theatres making use of this opportunity to earn money by meeting the demand. But a new one can’t simply be set up. </a:t>
            </a:r>
            <a:endParaRPr lang="en-IN" dirty="0" smtClean="0"/>
          </a:p>
          <a:p>
            <a:r>
              <a:rPr lang="en-IN" dirty="0" smtClean="0"/>
              <a:t>Various </a:t>
            </a:r>
            <a:r>
              <a:rPr lang="en-IN" dirty="0"/>
              <a:t>factors may influence the setting up new theatres and one of the main factor is business competition. Lesser the competition more the success. </a:t>
            </a:r>
            <a:endParaRPr lang="en-IN" dirty="0" smtClean="0"/>
          </a:p>
          <a:p>
            <a:r>
              <a:rPr lang="en-IN" dirty="0" smtClean="0"/>
              <a:t>The </a:t>
            </a:r>
            <a:r>
              <a:rPr lang="en-IN" dirty="0"/>
              <a:t>aim of this project is to find such a suitable location by considering the location of all the other theatres and finding a place where there are not many. </a:t>
            </a:r>
          </a:p>
          <a:p>
            <a:endParaRPr lang="en-IN" dirty="0"/>
          </a:p>
        </p:txBody>
      </p:sp>
    </p:spTree>
    <p:extLst>
      <p:ext uri="{BB962C8B-B14F-4D97-AF65-F5344CB8AC3E}">
        <p14:creationId xmlns:p14="http://schemas.microsoft.com/office/powerpoint/2010/main" val="72733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BUSINESS PROBLEM </a:t>
            </a:r>
            <a:endParaRPr lang="en-IN" dirty="0"/>
          </a:p>
        </p:txBody>
      </p:sp>
      <p:sp>
        <p:nvSpPr>
          <p:cNvPr id="3" name="Content Placeholder 2"/>
          <p:cNvSpPr>
            <a:spLocks noGrp="1"/>
          </p:cNvSpPr>
          <p:nvPr>
            <p:ph idx="1"/>
          </p:nvPr>
        </p:nvSpPr>
        <p:spPr/>
        <p:txBody>
          <a:bodyPr/>
          <a:lstStyle/>
          <a:p>
            <a:r>
              <a:rPr lang="en-IN" dirty="0"/>
              <a:t>The objective of this capstone project to is to analyse and select the best location in the city of Hyderabad to open a new movie Theatre</a:t>
            </a:r>
            <a:r>
              <a:rPr lang="en-IN" dirty="0" smtClean="0"/>
              <a:t>.</a:t>
            </a:r>
          </a:p>
          <a:p>
            <a:r>
              <a:rPr lang="en-IN" dirty="0" smtClean="0"/>
              <a:t>Using </a:t>
            </a:r>
            <a:r>
              <a:rPr lang="en-IN" dirty="0"/>
              <a:t>data science methodology and machine learning techniques, the project aims at answering the </a:t>
            </a:r>
            <a:r>
              <a:rPr lang="en-IN" dirty="0" smtClean="0"/>
              <a:t>question:</a:t>
            </a:r>
          </a:p>
          <a:p>
            <a:endParaRPr lang="en-IN" dirty="0" smtClean="0"/>
          </a:p>
          <a:p>
            <a:pPr marL="0" indent="0">
              <a:buNone/>
            </a:pPr>
            <a:r>
              <a:rPr lang="en-IN" sz="2400" i="1" dirty="0" smtClean="0"/>
              <a:t>What </a:t>
            </a:r>
            <a:r>
              <a:rPr lang="en-IN" sz="2400" i="1" dirty="0"/>
              <a:t>is the best place for a movie theatre businessman in the city of Hyderabad </a:t>
            </a:r>
            <a:r>
              <a:rPr lang="en-IN" sz="2400" i="1" dirty="0" smtClean="0"/>
              <a:t>  to </a:t>
            </a:r>
            <a:r>
              <a:rPr lang="en-IN" sz="2400" i="1" dirty="0"/>
              <a:t>open a new theatre, in terms of less business competition? </a:t>
            </a:r>
            <a:endParaRPr lang="en-IN" sz="2400" i="1" dirty="0"/>
          </a:p>
        </p:txBody>
      </p:sp>
    </p:spTree>
    <p:extLst>
      <p:ext uri="{BB962C8B-B14F-4D97-AF65-F5344CB8AC3E}">
        <p14:creationId xmlns:p14="http://schemas.microsoft.com/office/powerpoint/2010/main" val="361547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AUDIENCE</a:t>
            </a:r>
            <a:endParaRPr lang="en-IN" dirty="0"/>
          </a:p>
        </p:txBody>
      </p:sp>
      <p:sp>
        <p:nvSpPr>
          <p:cNvPr id="3" name="Content Placeholder 2"/>
          <p:cNvSpPr>
            <a:spLocks noGrp="1"/>
          </p:cNvSpPr>
          <p:nvPr>
            <p:ph idx="1"/>
          </p:nvPr>
        </p:nvSpPr>
        <p:spPr>
          <a:xfrm>
            <a:off x="677334" y="1776549"/>
            <a:ext cx="8596668" cy="4264813"/>
          </a:xfrm>
        </p:spPr>
        <p:txBody>
          <a:bodyPr/>
          <a:lstStyle/>
          <a:p>
            <a:r>
              <a:rPr lang="en-IN" dirty="0"/>
              <a:t>This project can be very useful for movie distributors or theatrical exhibitors who are looking to invest in or open a new movie theatre in the city of Hyderabad. </a:t>
            </a:r>
            <a:endParaRPr lang="en-IN" dirty="0" smtClean="0"/>
          </a:p>
          <a:p>
            <a:r>
              <a:rPr lang="en-IN" dirty="0" smtClean="0"/>
              <a:t>As </a:t>
            </a:r>
            <a:r>
              <a:rPr lang="en-IN" dirty="0"/>
              <a:t>there are already a large number of theatres in the city it can be difficult to decide the right place to build a new one. </a:t>
            </a:r>
            <a:endParaRPr lang="en-IN" dirty="0" smtClean="0"/>
          </a:p>
          <a:p>
            <a:r>
              <a:rPr lang="en-IN" dirty="0" smtClean="0"/>
              <a:t>There </a:t>
            </a:r>
            <a:r>
              <a:rPr lang="en-IN" dirty="0"/>
              <a:t>may be many other factors which can influence the building of a new one like population, incentives, etc… but one of the main factor is business competition, which directly effects the success of the theatre. </a:t>
            </a:r>
            <a:endParaRPr lang="en-IN" dirty="0" smtClean="0"/>
          </a:p>
          <a:p>
            <a:r>
              <a:rPr lang="en-IN" dirty="0" smtClean="0"/>
              <a:t>Thus </a:t>
            </a:r>
            <a:r>
              <a:rPr lang="en-IN" dirty="0"/>
              <a:t>this project can help the movie distributors to filter out the areas having a low occupancy of theatres, and they can further think based on the listed out regions if necessary. </a:t>
            </a:r>
            <a:endParaRPr lang="en-IN" dirty="0"/>
          </a:p>
        </p:txBody>
      </p:sp>
    </p:spTree>
    <p:extLst>
      <p:ext uri="{BB962C8B-B14F-4D97-AF65-F5344CB8AC3E}">
        <p14:creationId xmlns:p14="http://schemas.microsoft.com/office/powerpoint/2010/main" val="90522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REQUIRED</a:t>
            </a:r>
            <a:endParaRPr lang="en-IN" dirty="0"/>
          </a:p>
        </p:txBody>
      </p:sp>
      <p:sp>
        <p:nvSpPr>
          <p:cNvPr id="3" name="Content Placeholder 2"/>
          <p:cNvSpPr>
            <a:spLocks noGrp="1"/>
          </p:cNvSpPr>
          <p:nvPr>
            <p:ph idx="1"/>
          </p:nvPr>
        </p:nvSpPr>
        <p:spPr>
          <a:xfrm>
            <a:off x="677334" y="1789611"/>
            <a:ext cx="8596668" cy="4251751"/>
          </a:xfrm>
        </p:spPr>
        <p:txBody>
          <a:bodyPr/>
          <a:lstStyle/>
          <a:p>
            <a:pPr marL="0" indent="0">
              <a:buNone/>
            </a:pPr>
            <a:r>
              <a:rPr lang="en-IN" dirty="0"/>
              <a:t>Data required to the solve the problem is: </a:t>
            </a:r>
          </a:p>
          <a:p>
            <a:r>
              <a:rPr lang="en-IN" dirty="0" smtClean="0"/>
              <a:t>Neighbourhood </a:t>
            </a:r>
            <a:r>
              <a:rPr lang="en-IN" dirty="0"/>
              <a:t>data of the city of Hyderabad, this includes all the place names. This data can be brought from the Wikipedia page here. </a:t>
            </a:r>
          </a:p>
          <a:p>
            <a:r>
              <a:rPr lang="en-IN" dirty="0" smtClean="0"/>
              <a:t>Latitude </a:t>
            </a:r>
            <a:r>
              <a:rPr lang="en-IN" dirty="0"/>
              <a:t>and longitude data of the list of places in the city. The python package Geocoder can be used for this. </a:t>
            </a:r>
          </a:p>
          <a:p>
            <a:r>
              <a:rPr lang="en-IN" dirty="0" smtClean="0"/>
              <a:t>Last </a:t>
            </a:r>
            <a:r>
              <a:rPr lang="en-IN" dirty="0"/>
              <a:t>and the most important is the venue data of each place. This can be brought by using the Foursquare API. </a:t>
            </a:r>
          </a:p>
          <a:p>
            <a:pPr marL="0" indent="0">
              <a:buNone/>
            </a:pPr>
            <a:endParaRPr lang="en-IN" dirty="0"/>
          </a:p>
        </p:txBody>
      </p:sp>
    </p:spTree>
    <p:extLst>
      <p:ext uri="{BB962C8B-B14F-4D97-AF65-F5344CB8AC3E}">
        <p14:creationId xmlns:p14="http://schemas.microsoft.com/office/powerpoint/2010/main" val="53599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EXTRCT DATA</a:t>
            </a:r>
            <a:endParaRPr lang="en-IN" dirty="0"/>
          </a:p>
        </p:txBody>
      </p:sp>
      <p:sp>
        <p:nvSpPr>
          <p:cNvPr id="3" name="Content Placeholder 2"/>
          <p:cNvSpPr>
            <a:spLocks noGrp="1"/>
          </p:cNvSpPr>
          <p:nvPr>
            <p:ph idx="1"/>
          </p:nvPr>
        </p:nvSpPr>
        <p:spPr>
          <a:xfrm>
            <a:off x="677334" y="1580606"/>
            <a:ext cx="8596668" cy="4976948"/>
          </a:xfrm>
        </p:spPr>
        <p:txBody>
          <a:bodyPr>
            <a:normAutofit/>
          </a:bodyPr>
          <a:lstStyle/>
          <a:p>
            <a:pPr marL="0" indent="0">
              <a:buNone/>
            </a:pPr>
            <a:endParaRPr lang="en-IN" dirty="0"/>
          </a:p>
          <a:p>
            <a:r>
              <a:rPr lang="en-IN" dirty="0" smtClean="0"/>
              <a:t> </a:t>
            </a:r>
            <a:r>
              <a:rPr lang="en-IN" dirty="0"/>
              <a:t>Firstly, for the neighbourhood data, the source is a Wikipedia page hence the data needs to be scraped, and the python </a:t>
            </a:r>
            <a:r>
              <a:rPr lang="en-IN" dirty="0" err="1"/>
              <a:t>beautifulsoup</a:t>
            </a:r>
            <a:r>
              <a:rPr lang="en-IN" dirty="0"/>
              <a:t> package and the requests package will be used for that purpose. </a:t>
            </a:r>
          </a:p>
          <a:p>
            <a:r>
              <a:rPr lang="en-IN" dirty="0" smtClean="0"/>
              <a:t>The </a:t>
            </a:r>
            <a:r>
              <a:rPr lang="en-IN" dirty="0"/>
              <a:t>python Geocoder package can be of great use to get the latitude and longitude data of different places. Another python package, Folium is used for map illustrations. </a:t>
            </a:r>
          </a:p>
          <a:p>
            <a:r>
              <a:rPr lang="en-IN" dirty="0" smtClean="0"/>
              <a:t>Venue </a:t>
            </a:r>
            <a:r>
              <a:rPr lang="en-IN" dirty="0"/>
              <a:t>details can be brought by making an API call to the foursquare data. For this an account is required with a client id and client secret, and the </a:t>
            </a:r>
            <a:r>
              <a:rPr lang="en-IN" dirty="0" err="1"/>
              <a:t>url</a:t>
            </a:r>
            <a:r>
              <a:rPr lang="en-IN" dirty="0"/>
              <a:t> for the call includes the same. </a:t>
            </a:r>
          </a:p>
          <a:p>
            <a:r>
              <a:rPr lang="en-IN" dirty="0" smtClean="0"/>
              <a:t>The </a:t>
            </a:r>
            <a:r>
              <a:rPr lang="en-IN" dirty="0"/>
              <a:t>python package </a:t>
            </a:r>
            <a:r>
              <a:rPr lang="en-IN" dirty="0" err="1"/>
              <a:t>sklearn</a:t>
            </a:r>
            <a:r>
              <a:rPr lang="en-IN" dirty="0"/>
              <a:t> is used to implement machine learning algorithms in this case the </a:t>
            </a:r>
            <a:r>
              <a:rPr lang="en-IN" dirty="0" err="1"/>
              <a:t>KMean</a:t>
            </a:r>
            <a:r>
              <a:rPr lang="en-IN" dirty="0"/>
              <a:t> Clustering algorithm. </a:t>
            </a:r>
          </a:p>
          <a:p>
            <a:pPr marL="0" indent="0">
              <a:buNone/>
            </a:pPr>
            <a:endParaRPr lang="en-IN" dirty="0"/>
          </a:p>
        </p:txBody>
      </p:sp>
    </p:spTree>
    <p:extLst>
      <p:ext uri="{BB962C8B-B14F-4D97-AF65-F5344CB8AC3E}">
        <p14:creationId xmlns:p14="http://schemas.microsoft.com/office/powerpoint/2010/main" val="112771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677334" y="1580606"/>
            <a:ext cx="8596668" cy="4624251"/>
          </a:xfrm>
        </p:spPr>
        <p:txBody>
          <a:bodyPr>
            <a:normAutofit fontScale="92500"/>
          </a:bodyPr>
          <a:lstStyle/>
          <a:p>
            <a:endParaRPr lang="en-IN" dirty="0"/>
          </a:p>
          <a:p>
            <a:r>
              <a:rPr lang="en-IN" dirty="0"/>
              <a:t>The main idea to solve the problem is to consider only the places where there are very less or no theatres. This ensures there is no competition to the new theatre. </a:t>
            </a:r>
          </a:p>
          <a:p>
            <a:r>
              <a:rPr lang="en-IN" dirty="0"/>
              <a:t>Further we can also check if the particular place has any other neighbourhood with a certain number of theatres. We can neglect such places too. Thus we can select places where there are no theatres both within and around the place, thus ensuring very less business competition. </a:t>
            </a:r>
          </a:p>
          <a:p>
            <a:r>
              <a:rPr lang="en-IN" dirty="0"/>
              <a:t>This being the main idea, the next step is data collection. The data required is neighbourhood information, which is got from Wikipedia, the venues information of the particular place which is got from the Foursquare API. </a:t>
            </a:r>
          </a:p>
          <a:p>
            <a:r>
              <a:rPr lang="en-IN" dirty="0"/>
              <a:t>The neighbourhood information from Wikipedia is got by web scraping using python </a:t>
            </a:r>
            <a:r>
              <a:rPr lang="en-IN" dirty="0" err="1"/>
              <a:t>beautifulsoup</a:t>
            </a:r>
            <a:r>
              <a:rPr lang="en-IN" dirty="0"/>
              <a:t> module. Then we also need the latitude and longitude information of each place for which </a:t>
            </a:r>
            <a:r>
              <a:rPr lang="en-IN" dirty="0" err="1"/>
              <a:t>geopy</a:t>
            </a:r>
            <a:r>
              <a:rPr lang="en-IN" dirty="0"/>
              <a:t> module is used. </a:t>
            </a:r>
          </a:p>
          <a:p>
            <a:r>
              <a:rPr lang="en-IN" dirty="0"/>
              <a:t>Together with scrapping and the latitude longitude a </a:t>
            </a:r>
            <a:r>
              <a:rPr lang="en-IN" dirty="0" err="1"/>
              <a:t>hyd_neighbourhood</a:t>
            </a:r>
            <a:r>
              <a:rPr lang="en-IN" dirty="0"/>
              <a:t> </a:t>
            </a:r>
            <a:r>
              <a:rPr lang="en-IN" dirty="0" err="1"/>
              <a:t>dataframe</a:t>
            </a:r>
            <a:r>
              <a:rPr lang="en-IN" dirty="0"/>
              <a:t> is formed. </a:t>
            </a:r>
          </a:p>
          <a:p>
            <a:pPr marL="0" indent="0">
              <a:buNone/>
            </a:pPr>
            <a:endParaRPr lang="en-IN" dirty="0"/>
          </a:p>
        </p:txBody>
      </p:sp>
    </p:spTree>
    <p:extLst>
      <p:ext uri="{BB962C8B-B14F-4D97-AF65-F5344CB8AC3E}">
        <p14:creationId xmlns:p14="http://schemas.microsoft.com/office/powerpoint/2010/main" val="40594137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90</TotalTime>
  <Words>1415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COURSERA CAPSTONE </vt:lpstr>
      <vt:lpstr> Opening a new Movie Theatre in the city of    Hyderabad </vt:lpstr>
      <vt:lpstr>INTRODUCTION</vt:lpstr>
      <vt:lpstr>INTRODUCTION(Contd..)</vt:lpstr>
      <vt:lpstr>BUSINESS PROBLEM </vt:lpstr>
      <vt:lpstr>TARGET AUDIENCE</vt:lpstr>
      <vt:lpstr>DATA REQUIRED</vt:lpstr>
      <vt:lpstr>WAYS TO EXTRCT DATA</vt:lpstr>
      <vt:lpstr>METHODOLOGY</vt:lpstr>
      <vt:lpstr>METHODOLOGY</vt:lpstr>
      <vt:lpstr>METHODOLOGY</vt:lpstr>
      <vt:lpstr>RESULT</vt:lpstr>
      <vt:lpstr>DISCUSSION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Roshan Reddy</dc:creator>
  <cp:lastModifiedBy>Roshan Reddy</cp:lastModifiedBy>
  <cp:revision>6</cp:revision>
  <dcterms:created xsi:type="dcterms:W3CDTF">2020-01-23T19:08:03Z</dcterms:created>
  <dcterms:modified xsi:type="dcterms:W3CDTF">2020-01-24T17:30:53Z</dcterms:modified>
</cp:coreProperties>
</file>