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sldIdLst>
    <p:sldId id="256" r:id="rId2"/>
    <p:sldId id="366" r:id="rId3"/>
    <p:sldId id="260" r:id="rId4"/>
    <p:sldId id="258" r:id="rId5"/>
    <p:sldId id="364" r:id="rId6"/>
    <p:sldId id="358" r:id="rId7"/>
    <p:sldId id="359" r:id="rId8"/>
    <p:sldId id="362" r:id="rId9"/>
    <p:sldId id="349" r:id="rId10"/>
    <p:sldId id="370" r:id="rId11"/>
    <p:sldId id="367" r:id="rId12"/>
    <p:sldId id="352" r:id="rId13"/>
    <p:sldId id="365" r:id="rId14"/>
    <p:sldId id="344" r:id="rId15"/>
    <p:sldId id="345" r:id="rId16"/>
    <p:sldId id="357" r:id="rId17"/>
    <p:sldId id="360" r:id="rId18"/>
    <p:sldId id="361" r:id="rId19"/>
    <p:sldId id="363" r:id="rId20"/>
    <p:sldId id="267" r:id="rId21"/>
    <p:sldId id="354" r:id="rId22"/>
    <p:sldId id="347" r:id="rId23"/>
    <p:sldId id="355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Fira Code" panose="020B0809050000020004" pitchFamily="49" charset="0"/>
      <p:regular r:id="rId27"/>
      <p:bold r:id="rId28"/>
    </p:embeddedFont>
    <p:embeddedFont>
      <p:font typeface="Fira Code Light" panose="020B0809050000020004" pitchFamily="49" charset="0"/>
      <p:regular r:id="rId29"/>
      <p:bold r:id="rId30"/>
    </p:embeddedFont>
    <p:embeddedFont>
      <p:font typeface="Fira Code Medium" panose="020B0809050000020004" pitchFamily="49" charset="0"/>
      <p:regular r:id="rId31"/>
    </p:embeddedFont>
    <p:embeddedFont>
      <p:font typeface="Fira Code SemiBold" panose="020B0809050000020004" pitchFamily="49" charset="0"/>
      <p:regular r:id="rId32"/>
      <p:bold r:id="rId33"/>
    </p:embeddedFont>
    <p:embeddedFont>
      <p:font typeface="G마켓 산스 TTF Bold" panose="02000000000000000000" pitchFamily="2" charset="-127"/>
      <p:bold r:id="rId34"/>
    </p:embeddedFont>
    <p:embeddedFont>
      <p:font typeface="G마켓 산스 TTF Light" panose="02000000000000000000" pitchFamily="2" charset="-127"/>
      <p:regular r:id="rId35"/>
    </p:embeddedFont>
    <p:embeddedFont>
      <p:font typeface="G마켓 산스 TTF Medium" panose="02000000000000000000" pitchFamily="2" charset="-127"/>
      <p:regular r:id="rId36"/>
    </p:embeddedFont>
    <p:embeddedFont>
      <p:font typeface="Oswald" panose="00000500000000000000" pitchFamily="2" charset="0"/>
      <p:regular r:id="rId37"/>
      <p:bold r:id="rId38"/>
    </p:embeddedFont>
    <p:embeddedFont>
      <p:font typeface="Roboto Condensed Light" panose="02000000000000000000" pitchFamily="2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7C6"/>
    <a:srgbClr val="CFD9E0"/>
    <a:srgbClr val="24BFEB"/>
    <a:srgbClr val="2B218D"/>
    <a:srgbClr val="1E1E2C"/>
    <a:srgbClr val="382BB7"/>
    <a:srgbClr val="0887F2"/>
    <a:srgbClr val="AC8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1B591F-36F3-4D7C-932A-F196177DCF85}">
  <a:tblStyle styleId="{681B591F-36F3-4D7C-932A-F196177DCF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48"/>
  </p:normalViewPr>
  <p:slideViewPr>
    <p:cSldViewPr snapToGrid="0">
      <p:cViewPr varScale="1">
        <p:scale>
          <a:sx n="79" d="100"/>
          <a:sy n="79" d="100"/>
        </p:scale>
        <p:origin x="9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852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25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160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4865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939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0757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429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086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373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020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777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660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6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31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9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52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1964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7781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84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9" r:id="rId4"/>
    <p:sldLayoutId id="2147483663" r:id="rId5"/>
    <p:sldLayoutId id="2147483666" r:id="rId6"/>
    <p:sldLayoutId id="2147483668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1050622" y="3326655"/>
            <a:ext cx="3907324" cy="5647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반보영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도규희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정영준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조영관 최동현</a:t>
            </a:r>
            <a:endParaRPr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53351" y="1689757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 </a:t>
            </a:r>
            <a:r>
              <a:rPr 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 </a:t>
            </a:r>
            <a:br>
              <a:rPr 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Semi Project</a:t>
            </a:r>
            <a:endParaRPr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748756"/>
            <a:ext cx="2249731" cy="2214448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3767164" y="3721264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8237;p105">
            <a:extLst>
              <a:ext uri="{FF2B5EF4-FFF2-40B4-BE49-F238E27FC236}">
                <a16:creationId xmlns:a16="http://schemas.microsoft.com/office/drawing/2014/main" id="{F95B444D-0204-A6A7-568A-E115BFFF2B82}"/>
              </a:ext>
            </a:extLst>
          </p:cNvPr>
          <p:cNvSpPr/>
          <p:nvPr/>
        </p:nvSpPr>
        <p:spPr>
          <a:xfrm>
            <a:off x="2529893" y="2548024"/>
            <a:ext cx="805673" cy="821123"/>
          </a:xfrm>
          <a:custGeom>
            <a:avLst/>
            <a:gdLst/>
            <a:ahLst/>
            <a:cxnLst/>
            <a:rect l="l" t="t" r="r" b="b"/>
            <a:pathLst>
              <a:path w="46777" h="50467" extrusionOk="0">
                <a:moveTo>
                  <a:pt x="1" y="1"/>
                </a:moveTo>
                <a:lnTo>
                  <a:pt x="1" y="1458"/>
                </a:lnTo>
                <a:lnTo>
                  <a:pt x="21544" y="1458"/>
                </a:lnTo>
                <a:cubicBezTo>
                  <a:pt x="34653" y="1458"/>
                  <a:pt x="45320" y="12123"/>
                  <a:pt x="45320" y="25233"/>
                </a:cubicBezTo>
                <a:cubicBezTo>
                  <a:pt x="45320" y="38344"/>
                  <a:pt x="34653" y="49009"/>
                  <a:pt x="21544" y="49009"/>
                </a:cubicBezTo>
                <a:lnTo>
                  <a:pt x="1" y="49009"/>
                </a:lnTo>
                <a:lnTo>
                  <a:pt x="1" y="50466"/>
                </a:lnTo>
                <a:lnTo>
                  <a:pt x="21544" y="50466"/>
                </a:lnTo>
                <a:cubicBezTo>
                  <a:pt x="35457" y="50466"/>
                  <a:pt x="46776" y="39146"/>
                  <a:pt x="46776" y="25233"/>
                </a:cubicBezTo>
                <a:cubicBezTo>
                  <a:pt x="46776" y="11322"/>
                  <a:pt x="35457" y="1"/>
                  <a:pt x="21544" y="1"/>
                </a:cubicBezTo>
                <a:close/>
              </a:path>
            </a:pathLst>
          </a:custGeom>
          <a:solidFill>
            <a:srgbClr val="9697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CDEE5EF6-F586-8A10-CAF4-EBE8FE94175A}"/>
              </a:ext>
            </a:extLst>
          </p:cNvPr>
          <p:cNvCxnSpPr>
            <a:cxnSpLocks/>
          </p:cNvCxnSpPr>
          <p:nvPr/>
        </p:nvCxnSpPr>
        <p:spPr>
          <a:xfrm>
            <a:off x="5257690" y="2102646"/>
            <a:ext cx="1488934" cy="364141"/>
          </a:xfrm>
          <a:prstGeom prst="curvedConnector3">
            <a:avLst>
              <a:gd name="adj1" fmla="val 50000"/>
            </a:avLst>
          </a:prstGeom>
          <a:ln w="57150">
            <a:solidFill>
              <a:srgbClr val="CFD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296F20C2-C4D9-F4C4-5315-D7C52EF901C1}"/>
              </a:ext>
            </a:extLst>
          </p:cNvPr>
          <p:cNvCxnSpPr>
            <a:cxnSpLocks/>
          </p:cNvCxnSpPr>
          <p:nvPr/>
        </p:nvCxnSpPr>
        <p:spPr>
          <a:xfrm flipV="1">
            <a:off x="5002754" y="1877248"/>
            <a:ext cx="1905970" cy="419147"/>
          </a:xfrm>
          <a:prstGeom prst="curvedConnector3">
            <a:avLst>
              <a:gd name="adj1" fmla="val 50000"/>
            </a:avLst>
          </a:prstGeom>
          <a:ln w="57150">
            <a:solidFill>
              <a:srgbClr val="CFD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46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/Flowchart</a:t>
            </a:r>
            <a:endParaRPr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8022;p105">
            <a:extLst>
              <a:ext uri="{FF2B5EF4-FFF2-40B4-BE49-F238E27FC236}">
                <a16:creationId xmlns:a16="http://schemas.microsoft.com/office/drawing/2014/main" id="{0873FC3D-EEA3-72D1-4A00-96EF417CA9B6}"/>
              </a:ext>
            </a:extLst>
          </p:cNvPr>
          <p:cNvSpPr/>
          <p:nvPr/>
        </p:nvSpPr>
        <p:spPr>
          <a:xfrm>
            <a:off x="1618537" y="2639969"/>
            <a:ext cx="1631798" cy="646118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관리자 모드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5" name="Google Shape;8022;p105">
            <a:extLst>
              <a:ext uri="{FF2B5EF4-FFF2-40B4-BE49-F238E27FC236}">
                <a16:creationId xmlns:a16="http://schemas.microsoft.com/office/drawing/2014/main" id="{9F9F4EEF-4687-2137-9679-C6A131897021}"/>
              </a:ext>
            </a:extLst>
          </p:cNvPr>
          <p:cNvSpPr/>
          <p:nvPr/>
        </p:nvSpPr>
        <p:spPr>
          <a:xfrm>
            <a:off x="4866106" y="1993713"/>
            <a:ext cx="1323761" cy="417778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매출 관리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0" name="Google Shape;8022;p105">
            <a:extLst>
              <a:ext uri="{FF2B5EF4-FFF2-40B4-BE49-F238E27FC236}">
                <a16:creationId xmlns:a16="http://schemas.microsoft.com/office/drawing/2014/main" id="{B83710F0-4DC5-A19B-C008-347F89AF5752}"/>
              </a:ext>
            </a:extLst>
          </p:cNvPr>
          <p:cNvSpPr/>
          <p:nvPr/>
        </p:nvSpPr>
        <p:spPr>
          <a:xfrm>
            <a:off x="4908384" y="3568384"/>
            <a:ext cx="1323761" cy="417778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카페 마감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0F361F96-9D5B-4767-C6B9-D33BEA582C29}"/>
              </a:ext>
            </a:extLst>
          </p:cNvPr>
          <p:cNvCxnSpPr>
            <a:cxnSpLocks/>
          </p:cNvCxnSpPr>
          <p:nvPr/>
        </p:nvCxnSpPr>
        <p:spPr>
          <a:xfrm>
            <a:off x="2864581" y="3187069"/>
            <a:ext cx="1927459" cy="572700"/>
          </a:xfrm>
          <a:prstGeom prst="curvedConnector3">
            <a:avLst>
              <a:gd name="adj1" fmla="val 50000"/>
            </a:avLst>
          </a:prstGeom>
          <a:ln w="57150">
            <a:solidFill>
              <a:srgbClr val="CFD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E7573565-42D7-598E-A62C-91D879785ACF}"/>
              </a:ext>
            </a:extLst>
          </p:cNvPr>
          <p:cNvCxnSpPr>
            <a:cxnSpLocks/>
          </p:cNvCxnSpPr>
          <p:nvPr/>
        </p:nvCxnSpPr>
        <p:spPr>
          <a:xfrm flipV="1">
            <a:off x="2921225" y="2168271"/>
            <a:ext cx="1864910" cy="572700"/>
          </a:xfrm>
          <a:prstGeom prst="curvedConnector3">
            <a:avLst>
              <a:gd name="adj1" fmla="val 50000"/>
            </a:avLst>
          </a:prstGeom>
          <a:ln w="57150">
            <a:solidFill>
              <a:srgbClr val="CFD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직선 화살표 연결선 451">
            <a:extLst>
              <a:ext uri="{FF2B5EF4-FFF2-40B4-BE49-F238E27FC236}">
                <a16:creationId xmlns:a16="http://schemas.microsoft.com/office/drawing/2014/main" id="{5BDA88F6-618B-E9FD-8BDE-83EAB071E2EC}"/>
              </a:ext>
            </a:extLst>
          </p:cNvPr>
          <p:cNvCxnSpPr>
            <a:cxnSpLocks/>
          </p:cNvCxnSpPr>
          <p:nvPr/>
        </p:nvCxnSpPr>
        <p:spPr>
          <a:xfrm>
            <a:off x="3123526" y="3013239"/>
            <a:ext cx="1668514" cy="0"/>
          </a:xfrm>
          <a:prstGeom prst="straightConnector1">
            <a:avLst/>
          </a:prstGeom>
          <a:ln w="57150">
            <a:solidFill>
              <a:srgbClr val="CFD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oogle Shape;8022;p105">
            <a:extLst>
              <a:ext uri="{FF2B5EF4-FFF2-40B4-BE49-F238E27FC236}">
                <a16:creationId xmlns:a16="http://schemas.microsoft.com/office/drawing/2014/main" id="{E18568F7-3F1D-4AB0-5A51-4B700DB507A5}"/>
              </a:ext>
            </a:extLst>
          </p:cNvPr>
          <p:cNvSpPr/>
          <p:nvPr/>
        </p:nvSpPr>
        <p:spPr>
          <a:xfrm>
            <a:off x="4902267" y="2730528"/>
            <a:ext cx="1323761" cy="565423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잔돈 추가</a:t>
            </a:r>
            <a:b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잔돈 보유량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8" name="Google Shape;8022;p105">
            <a:extLst>
              <a:ext uri="{FF2B5EF4-FFF2-40B4-BE49-F238E27FC236}">
                <a16:creationId xmlns:a16="http://schemas.microsoft.com/office/drawing/2014/main" id="{FA3C6D49-4223-EFBC-7B68-498A01AEA346}"/>
              </a:ext>
            </a:extLst>
          </p:cNvPr>
          <p:cNvSpPr/>
          <p:nvPr/>
        </p:nvSpPr>
        <p:spPr>
          <a:xfrm>
            <a:off x="6226028" y="1580243"/>
            <a:ext cx="1323761" cy="417778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매출액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9" name="Google Shape;8022;p105">
            <a:extLst>
              <a:ext uri="{FF2B5EF4-FFF2-40B4-BE49-F238E27FC236}">
                <a16:creationId xmlns:a16="http://schemas.microsoft.com/office/drawing/2014/main" id="{EB2D7FD4-163E-78D9-F820-C0EE500B8A57}"/>
              </a:ext>
            </a:extLst>
          </p:cNvPr>
          <p:cNvSpPr/>
          <p:nvPr/>
        </p:nvSpPr>
        <p:spPr>
          <a:xfrm>
            <a:off x="6261737" y="2175620"/>
            <a:ext cx="1323761" cy="417778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판매비율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9" name="Google Shape;8237;p105">
            <a:extLst>
              <a:ext uri="{FF2B5EF4-FFF2-40B4-BE49-F238E27FC236}">
                <a16:creationId xmlns:a16="http://schemas.microsoft.com/office/drawing/2014/main" id="{BAA8E71D-30CE-1C1F-3D7A-C7D32E58BC9D}"/>
              </a:ext>
            </a:extLst>
          </p:cNvPr>
          <p:cNvSpPr/>
          <p:nvPr/>
        </p:nvSpPr>
        <p:spPr>
          <a:xfrm flipH="1">
            <a:off x="1529573" y="2557134"/>
            <a:ext cx="805673" cy="812013"/>
          </a:xfrm>
          <a:custGeom>
            <a:avLst/>
            <a:gdLst/>
            <a:ahLst/>
            <a:cxnLst/>
            <a:rect l="l" t="t" r="r" b="b"/>
            <a:pathLst>
              <a:path w="46777" h="50467" extrusionOk="0">
                <a:moveTo>
                  <a:pt x="1" y="1"/>
                </a:moveTo>
                <a:lnTo>
                  <a:pt x="1" y="1458"/>
                </a:lnTo>
                <a:lnTo>
                  <a:pt x="21544" y="1458"/>
                </a:lnTo>
                <a:cubicBezTo>
                  <a:pt x="34653" y="1458"/>
                  <a:pt x="45320" y="12123"/>
                  <a:pt x="45320" y="25233"/>
                </a:cubicBezTo>
                <a:cubicBezTo>
                  <a:pt x="45320" y="38344"/>
                  <a:pt x="34653" y="49009"/>
                  <a:pt x="21544" y="49009"/>
                </a:cubicBezTo>
                <a:lnTo>
                  <a:pt x="1" y="49009"/>
                </a:lnTo>
                <a:lnTo>
                  <a:pt x="1" y="50466"/>
                </a:lnTo>
                <a:lnTo>
                  <a:pt x="21544" y="50466"/>
                </a:lnTo>
                <a:cubicBezTo>
                  <a:pt x="35457" y="50466"/>
                  <a:pt x="46776" y="39146"/>
                  <a:pt x="46776" y="25233"/>
                </a:cubicBezTo>
                <a:cubicBezTo>
                  <a:pt x="46776" y="11322"/>
                  <a:pt x="35457" y="1"/>
                  <a:pt x="21544" y="1"/>
                </a:cubicBezTo>
                <a:close/>
              </a:path>
            </a:pathLst>
          </a:custGeom>
          <a:solidFill>
            <a:srgbClr val="9697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34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D81CA96F-48FE-8BFF-A378-2CFB810EA6C5}"/>
              </a:ext>
            </a:extLst>
          </p:cNvPr>
          <p:cNvCxnSpPr>
            <a:cxnSpLocks/>
          </p:cNvCxnSpPr>
          <p:nvPr/>
        </p:nvCxnSpPr>
        <p:spPr>
          <a:xfrm>
            <a:off x="3513148" y="3894236"/>
            <a:ext cx="1683820" cy="404648"/>
          </a:xfrm>
          <a:prstGeom prst="curvedConnector3">
            <a:avLst>
              <a:gd name="adj1" fmla="val 32699"/>
            </a:avLst>
          </a:prstGeom>
          <a:ln w="57150">
            <a:solidFill>
              <a:srgbClr val="A5B7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Google Shape;7847;p105">
            <a:extLst>
              <a:ext uri="{FF2B5EF4-FFF2-40B4-BE49-F238E27FC236}">
                <a16:creationId xmlns:a16="http://schemas.microsoft.com/office/drawing/2014/main" id="{2A3A9752-B0D9-FAA8-3EBD-6EC60011740D}"/>
              </a:ext>
            </a:extLst>
          </p:cNvPr>
          <p:cNvSpPr/>
          <p:nvPr/>
        </p:nvSpPr>
        <p:spPr>
          <a:xfrm flipH="1" flipV="1">
            <a:off x="2851029" y="2473623"/>
            <a:ext cx="1694170" cy="568929"/>
          </a:xfrm>
          <a:custGeom>
            <a:avLst/>
            <a:gdLst>
              <a:gd name="connsiteX0" fmla="*/ 2705 w 128483"/>
              <a:gd name="connsiteY0" fmla="*/ 0 h 36627"/>
              <a:gd name="connsiteX1" fmla="*/ 0 w 128483"/>
              <a:gd name="connsiteY1" fmla="*/ 325 h 36627"/>
              <a:gd name="connsiteX2" fmla="*/ 13849 w 128483"/>
              <a:gd name="connsiteY2" fmla="*/ 26129 h 36627"/>
              <a:gd name="connsiteX3" fmla="*/ 41574 w 128483"/>
              <a:gd name="connsiteY3" fmla="*/ 36516 h 36627"/>
              <a:gd name="connsiteX4" fmla="*/ 128483 w 128483"/>
              <a:gd name="connsiteY4" fmla="*/ 36516 h 36627"/>
              <a:gd name="connsiteX5" fmla="*/ 61071 w 128483"/>
              <a:gd name="connsiteY5" fmla="*/ 36627 h 36627"/>
              <a:gd name="connsiteX6" fmla="*/ 41574 w 128483"/>
              <a:gd name="connsiteY6" fmla="*/ 33811 h 36627"/>
              <a:gd name="connsiteX7" fmla="*/ 15661 w 128483"/>
              <a:gd name="connsiteY7" fmla="*/ 24101 h 36627"/>
              <a:gd name="connsiteX8" fmla="*/ 2705 w 128483"/>
              <a:gd name="connsiteY8" fmla="*/ 0 h 36627"/>
              <a:gd name="connsiteX0" fmla="*/ 2705 w 61071"/>
              <a:gd name="connsiteY0" fmla="*/ 0 h 36627"/>
              <a:gd name="connsiteX1" fmla="*/ 0 w 61071"/>
              <a:gd name="connsiteY1" fmla="*/ 325 h 36627"/>
              <a:gd name="connsiteX2" fmla="*/ 13849 w 61071"/>
              <a:gd name="connsiteY2" fmla="*/ 26129 h 36627"/>
              <a:gd name="connsiteX3" fmla="*/ 41574 w 61071"/>
              <a:gd name="connsiteY3" fmla="*/ 36516 h 36627"/>
              <a:gd name="connsiteX4" fmla="*/ 45888 w 61071"/>
              <a:gd name="connsiteY4" fmla="*/ 34013 h 36627"/>
              <a:gd name="connsiteX5" fmla="*/ 61071 w 61071"/>
              <a:gd name="connsiteY5" fmla="*/ 36627 h 36627"/>
              <a:gd name="connsiteX6" fmla="*/ 41574 w 61071"/>
              <a:gd name="connsiteY6" fmla="*/ 33811 h 36627"/>
              <a:gd name="connsiteX7" fmla="*/ 15661 w 61071"/>
              <a:gd name="connsiteY7" fmla="*/ 24101 h 36627"/>
              <a:gd name="connsiteX8" fmla="*/ 2705 w 61071"/>
              <a:gd name="connsiteY8" fmla="*/ 0 h 36627"/>
              <a:gd name="connsiteX0" fmla="*/ 2705 w 49833"/>
              <a:gd name="connsiteY0" fmla="*/ 0 h 36516"/>
              <a:gd name="connsiteX1" fmla="*/ 0 w 49833"/>
              <a:gd name="connsiteY1" fmla="*/ 325 h 36516"/>
              <a:gd name="connsiteX2" fmla="*/ 13849 w 49833"/>
              <a:gd name="connsiteY2" fmla="*/ 26129 h 36516"/>
              <a:gd name="connsiteX3" fmla="*/ 41574 w 49833"/>
              <a:gd name="connsiteY3" fmla="*/ 36516 h 36516"/>
              <a:gd name="connsiteX4" fmla="*/ 45888 w 49833"/>
              <a:gd name="connsiteY4" fmla="*/ 34013 h 36516"/>
              <a:gd name="connsiteX5" fmla="*/ 40663 w 49833"/>
              <a:gd name="connsiteY5" fmla="*/ 35414 h 36516"/>
              <a:gd name="connsiteX6" fmla="*/ 41574 w 49833"/>
              <a:gd name="connsiteY6" fmla="*/ 33811 h 36516"/>
              <a:gd name="connsiteX7" fmla="*/ 15661 w 49833"/>
              <a:gd name="connsiteY7" fmla="*/ 24101 h 36516"/>
              <a:gd name="connsiteX8" fmla="*/ 2705 w 49833"/>
              <a:gd name="connsiteY8" fmla="*/ 0 h 36516"/>
              <a:gd name="connsiteX0" fmla="*/ 6630 w 49833"/>
              <a:gd name="connsiteY0" fmla="*/ 7762 h 36191"/>
              <a:gd name="connsiteX1" fmla="*/ 0 w 49833"/>
              <a:gd name="connsiteY1" fmla="*/ 0 h 36191"/>
              <a:gd name="connsiteX2" fmla="*/ 13849 w 49833"/>
              <a:gd name="connsiteY2" fmla="*/ 25804 h 36191"/>
              <a:gd name="connsiteX3" fmla="*/ 41574 w 49833"/>
              <a:gd name="connsiteY3" fmla="*/ 36191 h 36191"/>
              <a:gd name="connsiteX4" fmla="*/ 45888 w 49833"/>
              <a:gd name="connsiteY4" fmla="*/ 33688 h 36191"/>
              <a:gd name="connsiteX5" fmla="*/ 40663 w 49833"/>
              <a:gd name="connsiteY5" fmla="*/ 35089 h 36191"/>
              <a:gd name="connsiteX6" fmla="*/ 41574 w 49833"/>
              <a:gd name="connsiteY6" fmla="*/ 33486 h 36191"/>
              <a:gd name="connsiteX7" fmla="*/ 15661 w 49833"/>
              <a:gd name="connsiteY7" fmla="*/ 23776 h 36191"/>
              <a:gd name="connsiteX8" fmla="*/ 6630 w 49833"/>
              <a:gd name="connsiteY8" fmla="*/ 7762 h 36191"/>
              <a:gd name="connsiteX0" fmla="*/ 3490 w 46693"/>
              <a:gd name="connsiteY0" fmla="*/ 0 h 28429"/>
              <a:gd name="connsiteX1" fmla="*/ 0 w 46693"/>
              <a:gd name="connsiteY1" fmla="*/ 1134 h 28429"/>
              <a:gd name="connsiteX2" fmla="*/ 10709 w 46693"/>
              <a:gd name="connsiteY2" fmla="*/ 18042 h 28429"/>
              <a:gd name="connsiteX3" fmla="*/ 38434 w 46693"/>
              <a:gd name="connsiteY3" fmla="*/ 28429 h 28429"/>
              <a:gd name="connsiteX4" fmla="*/ 42748 w 46693"/>
              <a:gd name="connsiteY4" fmla="*/ 25926 h 28429"/>
              <a:gd name="connsiteX5" fmla="*/ 37523 w 46693"/>
              <a:gd name="connsiteY5" fmla="*/ 27327 h 28429"/>
              <a:gd name="connsiteX6" fmla="*/ 38434 w 46693"/>
              <a:gd name="connsiteY6" fmla="*/ 25724 h 28429"/>
              <a:gd name="connsiteX7" fmla="*/ 12521 w 46693"/>
              <a:gd name="connsiteY7" fmla="*/ 16014 h 28429"/>
              <a:gd name="connsiteX8" fmla="*/ 3490 w 46693"/>
              <a:gd name="connsiteY8" fmla="*/ 0 h 2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93" h="28429" extrusionOk="0">
                <a:moveTo>
                  <a:pt x="3490" y="0"/>
                </a:moveTo>
                <a:lnTo>
                  <a:pt x="0" y="1134"/>
                </a:lnTo>
                <a:cubicBezTo>
                  <a:pt x="1460" y="11385"/>
                  <a:pt x="3406" y="11524"/>
                  <a:pt x="10709" y="18042"/>
                </a:cubicBezTo>
                <a:cubicBezTo>
                  <a:pt x="18147" y="24480"/>
                  <a:pt x="27858" y="28429"/>
                  <a:pt x="38434" y="28429"/>
                </a:cubicBezTo>
                <a:lnTo>
                  <a:pt x="42748" y="25926"/>
                </a:lnTo>
                <a:lnTo>
                  <a:pt x="37523" y="27327"/>
                </a:lnTo>
                <a:cubicBezTo>
                  <a:pt x="8553" y="27327"/>
                  <a:pt x="67404" y="25724"/>
                  <a:pt x="38434" y="25724"/>
                </a:cubicBezTo>
                <a:cubicBezTo>
                  <a:pt x="28534" y="25724"/>
                  <a:pt x="19500" y="22100"/>
                  <a:pt x="12521" y="16014"/>
                </a:cubicBezTo>
                <a:cubicBezTo>
                  <a:pt x="5651" y="9928"/>
                  <a:pt x="4842" y="9467"/>
                  <a:pt x="3490" y="0"/>
                </a:cubicBezTo>
                <a:close/>
              </a:path>
            </a:pathLst>
          </a:cu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49" name="연결선: 구부러짐 448">
            <a:extLst>
              <a:ext uri="{FF2B5EF4-FFF2-40B4-BE49-F238E27FC236}">
                <a16:creationId xmlns:a16="http://schemas.microsoft.com/office/drawing/2014/main" id="{D4CCBEF6-DCCD-F849-6E66-DAFA8613FF20}"/>
              </a:ext>
            </a:extLst>
          </p:cNvPr>
          <p:cNvCxnSpPr>
            <a:cxnSpLocks/>
            <a:endCxn id="153" idx="2"/>
          </p:cNvCxnSpPr>
          <p:nvPr/>
        </p:nvCxnSpPr>
        <p:spPr>
          <a:xfrm flipV="1">
            <a:off x="3364765" y="1861894"/>
            <a:ext cx="1842315" cy="611659"/>
          </a:xfrm>
          <a:prstGeom prst="curvedConnector2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Google Shape;7847;p105">
            <a:extLst>
              <a:ext uri="{FF2B5EF4-FFF2-40B4-BE49-F238E27FC236}">
                <a16:creationId xmlns:a16="http://schemas.microsoft.com/office/drawing/2014/main" id="{273456D7-E314-BFEF-4EA0-D347AC721A2A}"/>
              </a:ext>
            </a:extLst>
          </p:cNvPr>
          <p:cNvSpPr/>
          <p:nvPr/>
        </p:nvSpPr>
        <p:spPr>
          <a:xfrm flipH="1" flipV="1">
            <a:off x="2851029" y="2893214"/>
            <a:ext cx="1027473" cy="730768"/>
          </a:xfrm>
          <a:custGeom>
            <a:avLst/>
            <a:gdLst>
              <a:gd name="connsiteX0" fmla="*/ 2705 w 128483"/>
              <a:gd name="connsiteY0" fmla="*/ 0 h 36627"/>
              <a:gd name="connsiteX1" fmla="*/ 0 w 128483"/>
              <a:gd name="connsiteY1" fmla="*/ 325 h 36627"/>
              <a:gd name="connsiteX2" fmla="*/ 13849 w 128483"/>
              <a:gd name="connsiteY2" fmla="*/ 26129 h 36627"/>
              <a:gd name="connsiteX3" fmla="*/ 41574 w 128483"/>
              <a:gd name="connsiteY3" fmla="*/ 36516 h 36627"/>
              <a:gd name="connsiteX4" fmla="*/ 128483 w 128483"/>
              <a:gd name="connsiteY4" fmla="*/ 36516 h 36627"/>
              <a:gd name="connsiteX5" fmla="*/ 61071 w 128483"/>
              <a:gd name="connsiteY5" fmla="*/ 36627 h 36627"/>
              <a:gd name="connsiteX6" fmla="*/ 41574 w 128483"/>
              <a:gd name="connsiteY6" fmla="*/ 33811 h 36627"/>
              <a:gd name="connsiteX7" fmla="*/ 15661 w 128483"/>
              <a:gd name="connsiteY7" fmla="*/ 24101 h 36627"/>
              <a:gd name="connsiteX8" fmla="*/ 2705 w 128483"/>
              <a:gd name="connsiteY8" fmla="*/ 0 h 36627"/>
              <a:gd name="connsiteX0" fmla="*/ 2705 w 61071"/>
              <a:gd name="connsiteY0" fmla="*/ 0 h 36627"/>
              <a:gd name="connsiteX1" fmla="*/ 0 w 61071"/>
              <a:gd name="connsiteY1" fmla="*/ 325 h 36627"/>
              <a:gd name="connsiteX2" fmla="*/ 13849 w 61071"/>
              <a:gd name="connsiteY2" fmla="*/ 26129 h 36627"/>
              <a:gd name="connsiteX3" fmla="*/ 41574 w 61071"/>
              <a:gd name="connsiteY3" fmla="*/ 36516 h 36627"/>
              <a:gd name="connsiteX4" fmla="*/ 45888 w 61071"/>
              <a:gd name="connsiteY4" fmla="*/ 34013 h 36627"/>
              <a:gd name="connsiteX5" fmla="*/ 61071 w 61071"/>
              <a:gd name="connsiteY5" fmla="*/ 36627 h 36627"/>
              <a:gd name="connsiteX6" fmla="*/ 41574 w 61071"/>
              <a:gd name="connsiteY6" fmla="*/ 33811 h 36627"/>
              <a:gd name="connsiteX7" fmla="*/ 15661 w 61071"/>
              <a:gd name="connsiteY7" fmla="*/ 24101 h 36627"/>
              <a:gd name="connsiteX8" fmla="*/ 2705 w 61071"/>
              <a:gd name="connsiteY8" fmla="*/ 0 h 36627"/>
              <a:gd name="connsiteX0" fmla="*/ 2705 w 49833"/>
              <a:gd name="connsiteY0" fmla="*/ 0 h 36516"/>
              <a:gd name="connsiteX1" fmla="*/ 0 w 49833"/>
              <a:gd name="connsiteY1" fmla="*/ 325 h 36516"/>
              <a:gd name="connsiteX2" fmla="*/ 13849 w 49833"/>
              <a:gd name="connsiteY2" fmla="*/ 26129 h 36516"/>
              <a:gd name="connsiteX3" fmla="*/ 41574 w 49833"/>
              <a:gd name="connsiteY3" fmla="*/ 36516 h 36516"/>
              <a:gd name="connsiteX4" fmla="*/ 45888 w 49833"/>
              <a:gd name="connsiteY4" fmla="*/ 34013 h 36516"/>
              <a:gd name="connsiteX5" fmla="*/ 40663 w 49833"/>
              <a:gd name="connsiteY5" fmla="*/ 35414 h 36516"/>
              <a:gd name="connsiteX6" fmla="*/ 41574 w 49833"/>
              <a:gd name="connsiteY6" fmla="*/ 33811 h 36516"/>
              <a:gd name="connsiteX7" fmla="*/ 15661 w 49833"/>
              <a:gd name="connsiteY7" fmla="*/ 24101 h 36516"/>
              <a:gd name="connsiteX8" fmla="*/ 2705 w 49833"/>
              <a:gd name="connsiteY8" fmla="*/ 0 h 3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833" h="36516" extrusionOk="0">
                <a:moveTo>
                  <a:pt x="2705" y="0"/>
                </a:moveTo>
                <a:lnTo>
                  <a:pt x="0" y="325"/>
                </a:lnTo>
                <a:cubicBezTo>
                  <a:pt x="1460" y="10576"/>
                  <a:pt x="6546" y="19611"/>
                  <a:pt x="13849" y="26129"/>
                </a:cubicBezTo>
                <a:cubicBezTo>
                  <a:pt x="21287" y="32567"/>
                  <a:pt x="30998" y="36516"/>
                  <a:pt x="41574" y="36516"/>
                </a:cubicBezTo>
                <a:lnTo>
                  <a:pt x="45888" y="34013"/>
                </a:lnTo>
                <a:lnTo>
                  <a:pt x="40663" y="35414"/>
                </a:lnTo>
                <a:cubicBezTo>
                  <a:pt x="11693" y="35414"/>
                  <a:pt x="70544" y="33811"/>
                  <a:pt x="41574" y="33811"/>
                </a:cubicBezTo>
                <a:cubicBezTo>
                  <a:pt x="31674" y="33811"/>
                  <a:pt x="22640" y="30187"/>
                  <a:pt x="15661" y="24101"/>
                </a:cubicBezTo>
                <a:cubicBezTo>
                  <a:pt x="8791" y="18015"/>
                  <a:pt x="4057" y="9467"/>
                  <a:pt x="2705" y="0"/>
                </a:cubicBezTo>
                <a:close/>
              </a:path>
            </a:pathLst>
          </a:cu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46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/Flowchart</a:t>
            </a:r>
            <a:endParaRPr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7844;p105">
            <a:extLst>
              <a:ext uri="{FF2B5EF4-FFF2-40B4-BE49-F238E27FC236}">
                <a16:creationId xmlns:a16="http://schemas.microsoft.com/office/drawing/2014/main" id="{B3A1FDAB-4D16-1896-E964-CEB3DDA97D32}"/>
              </a:ext>
            </a:extLst>
          </p:cNvPr>
          <p:cNvGrpSpPr/>
          <p:nvPr/>
        </p:nvGrpSpPr>
        <p:grpSpPr>
          <a:xfrm>
            <a:off x="1448732" y="1577761"/>
            <a:ext cx="6032918" cy="2745152"/>
            <a:chOff x="2125086" y="3637269"/>
            <a:chExt cx="1170657" cy="724994"/>
          </a:xfrm>
        </p:grpSpPr>
        <p:sp>
          <p:nvSpPr>
            <p:cNvPr id="102" name="Google Shape;7845;p105">
              <a:extLst>
                <a:ext uri="{FF2B5EF4-FFF2-40B4-BE49-F238E27FC236}">
                  <a16:creationId xmlns:a16="http://schemas.microsoft.com/office/drawing/2014/main" id="{F401F528-6F68-44B9-773E-AA02FE8A5C5B}"/>
                </a:ext>
              </a:extLst>
            </p:cNvPr>
            <p:cNvSpPr/>
            <p:nvPr/>
          </p:nvSpPr>
          <p:spPr>
            <a:xfrm>
              <a:off x="2673740" y="4350566"/>
              <a:ext cx="270028" cy="11697"/>
            </a:xfrm>
            <a:custGeom>
              <a:avLst/>
              <a:gdLst/>
              <a:ahLst/>
              <a:cxnLst/>
              <a:rect l="l" t="t" r="r" b="b"/>
              <a:pathLst>
                <a:path w="106520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106520" y="2705"/>
                  </a:lnTo>
                  <a:lnTo>
                    <a:pt x="10652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7846;p105">
              <a:extLst>
                <a:ext uri="{FF2B5EF4-FFF2-40B4-BE49-F238E27FC236}">
                  <a16:creationId xmlns:a16="http://schemas.microsoft.com/office/drawing/2014/main" id="{43CEB8BB-566A-5457-C7F0-C57047CF96D1}"/>
                </a:ext>
              </a:extLst>
            </p:cNvPr>
            <p:cNvGrpSpPr/>
            <p:nvPr/>
          </p:nvGrpSpPr>
          <p:grpSpPr>
            <a:xfrm>
              <a:off x="2125086" y="3637269"/>
              <a:ext cx="1170657" cy="724994"/>
              <a:chOff x="2125086" y="3637269"/>
              <a:chExt cx="1170657" cy="724994"/>
            </a:xfrm>
          </p:grpSpPr>
          <p:sp>
            <p:nvSpPr>
              <p:cNvPr id="117" name="Google Shape;7847;p105">
                <a:extLst>
                  <a:ext uri="{FF2B5EF4-FFF2-40B4-BE49-F238E27FC236}">
                    <a16:creationId xmlns:a16="http://schemas.microsoft.com/office/drawing/2014/main" id="{9971BBE6-7A72-1763-332A-C05E1650FF0F}"/>
                  </a:ext>
                </a:extLst>
              </p:cNvPr>
              <p:cNvSpPr/>
              <p:nvPr/>
            </p:nvSpPr>
            <p:spPr>
              <a:xfrm>
                <a:off x="2157866" y="4189063"/>
                <a:ext cx="603405" cy="173181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" name="Google Shape;7848;p105">
                <a:extLst>
                  <a:ext uri="{FF2B5EF4-FFF2-40B4-BE49-F238E27FC236}">
                    <a16:creationId xmlns:a16="http://schemas.microsoft.com/office/drawing/2014/main" id="{0CDA680B-5C3F-B4CC-A7C5-5CFF1364DF75}"/>
                  </a:ext>
                </a:extLst>
              </p:cNvPr>
              <p:cNvSpPr/>
              <p:nvPr/>
            </p:nvSpPr>
            <p:spPr>
              <a:xfrm>
                <a:off x="2125086" y="3996067"/>
                <a:ext cx="368807" cy="20830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7849;p105">
                <a:extLst>
                  <a:ext uri="{FF2B5EF4-FFF2-40B4-BE49-F238E27FC236}">
                    <a16:creationId xmlns:a16="http://schemas.microsoft.com/office/drawing/2014/main" id="{B691BE5E-BA4F-123A-B76E-DE3F2673762D}"/>
                  </a:ext>
                </a:extLst>
              </p:cNvPr>
              <p:cNvSpPr/>
              <p:nvPr/>
            </p:nvSpPr>
            <p:spPr>
              <a:xfrm>
                <a:off x="2493893" y="3847747"/>
                <a:ext cx="801850" cy="164313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7850;p105">
                <a:extLst>
                  <a:ext uri="{FF2B5EF4-FFF2-40B4-BE49-F238E27FC236}">
                    <a16:creationId xmlns:a16="http://schemas.microsoft.com/office/drawing/2014/main" id="{9EC84075-E5A0-77E1-376B-47E8741220D5}"/>
                  </a:ext>
                </a:extLst>
              </p:cNvPr>
              <p:cNvSpPr/>
              <p:nvPr/>
            </p:nvSpPr>
            <p:spPr>
              <a:xfrm>
                <a:off x="2919192" y="3637269"/>
                <a:ext cx="376551" cy="210478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7851;p105">
                <a:extLst>
                  <a:ext uri="{FF2B5EF4-FFF2-40B4-BE49-F238E27FC236}">
                    <a16:creationId xmlns:a16="http://schemas.microsoft.com/office/drawing/2014/main" id="{CB519DF7-2D0F-2B1B-6ECB-32BF83400BAD}"/>
                  </a:ext>
                </a:extLst>
              </p:cNvPr>
              <p:cNvSpPr/>
              <p:nvPr/>
            </p:nvSpPr>
            <p:spPr>
              <a:xfrm>
                <a:off x="2233143" y="3637269"/>
                <a:ext cx="686049" cy="18144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7852;p105">
                <a:extLst>
                  <a:ext uri="{FF2B5EF4-FFF2-40B4-BE49-F238E27FC236}">
                    <a16:creationId xmlns:a16="http://schemas.microsoft.com/office/drawing/2014/main" id="{F2D03161-9882-E275-1F27-7AC1F1924832}"/>
                  </a:ext>
                </a:extLst>
              </p:cNvPr>
              <p:cNvSpPr/>
              <p:nvPr/>
            </p:nvSpPr>
            <p:spPr>
              <a:xfrm>
                <a:off x="2943768" y="4350189"/>
                <a:ext cx="330828" cy="12074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45" name="Google Shape;8022;p105">
            <a:extLst>
              <a:ext uri="{FF2B5EF4-FFF2-40B4-BE49-F238E27FC236}">
                <a16:creationId xmlns:a16="http://schemas.microsoft.com/office/drawing/2014/main" id="{0873FC3D-EEA3-72D1-4A00-96EF417CA9B6}"/>
              </a:ext>
            </a:extLst>
          </p:cNvPr>
          <p:cNvSpPr/>
          <p:nvPr/>
        </p:nvSpPr>
        <p:spPr>
          <a:xfrm>
            <a:off x="1215640" y="1422861"/>
            <a:ext cx="1323761" cy="417778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관리자 모드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6" name="Google Shape;8022;p105">
            <a:extLst>
              <a:ext uri="{FF2B5EF4-FFF2-40B4-BE49-F238E27FC236}">
                <a16:creationId xmlns:a16="http://schemas.microsoft.com/office/drawing/2014/main" id="{B38E1D2D-3FEC-F3B4-A5FE-1C58F05F0433}"/>
              </a:ext>
            </a:extLst>
          </p:cNvPr>
          <p:cNvSpPr/>
          <p:nvPr/>
        </p:nvSpPr>
        <p:spPr>
          <a:xfrm>
            <a:off x="2867943" y="1417632"/>
            <a:ext cx="1323761" cy="417778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잔돈 세팅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3" name="Google Shape;8022;p105">
            <a:extLst>
              <a:ext uri="{FF2B5EF4-FFF2-40B4-BE49-F238E27FC236}">
                <a16:creationId xmlns:a16="http://schemas.microsoft.com/office/drawing/2014/main" id="{2ABC937C-0130-9A14-E9F3-9A851637FFB9}"/>
              </a:ext>
            </a:extLst>
          </p:cNvPr>
          <p:cNvSpPr/>
          <p:nvPr/>
        </p:nvSpPr>
        <p:spPr>
          <a:xfrm>
            <a:off x="4545199" y="1351357"/>
            <a:ext cx="1323761" cy="510537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사용자모드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메뉴 출력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4" name="Google Shape;8022;p105">
            <a:extLst>
              <a:ext uri="{FF2B5EF4-FFF2-40B4-BE49-F238E27FC236}">
                <a16:creationId xmlns:a16="http://schemas.microsoft.com/office/drawing/2014/main" id="{FA14605D-FD39-CFA2-CF6C-B77B57DBCE0F}"/>
              </a:ext>
            </a:extLst>
          </p:cNvPr>
          <p:cNvSpPr/>
          <p:nvPr/>
        </p:nvSpPr>
        <p:spPr>
          <a:xfrm>
            <a:off x="6234763" y="1356842"/>
            <a:ext cx="1323761" cy="510537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카테고리 선택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5" name="Google Shape;8022;p105">
            <a:extLst>
              <a:ext uri="{FF2B5EF4-FFF2-40B4-BE49-F238E27FC236}">
                <a16:creationId xmlns:a16="http://schemas.microsoft.com/office/drawing/2014/main" id="{9F9F4EEF-4687-2137-9679-C6A131897021}"/>
              </a:ext>
            </a:extLst>
          </p:cNvPr>
          <p:cNvSpPr/>
          <p:nvPr/>
        </p:nvSpPr>
        <p:spPr>
          <a:xfrm>
            <a:off x="6906212" y="2190328"/>
            <a:ext cx="1323761" cy="417778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메뉴 선택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6" name="Google Shape;8022;p105">
            <a:extLst>
              <a:ext uri="{FF2B5EF4-FFF2-40B4-BE49-F238E27FC236}">
                <a16:creationId xmlns:a16="http://schemas.microsoft.com/office/drawing/2014/main" id="{E3C8954A-CDB5-BEC2-6DDA-59918EB33FD4}"/>
              </a:ext>
            </a:extLst>
          </p:cNvPr>
          <p:cNvSpPr/>
          <p:nvPr/>
        </p:nvSpPr>
        <p:spPr>
          <a:xfrm>
            <a:off x="5664123" y="2714520"/>
            <a:ext cx="1323761" cy="512220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메뉴별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옵션 선택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7" name="Google Shape;8022;p105">
            <a:extLst>
              <a:ext uri="{FF2B5EF4-FFF2-40B4-BE49-F238E27FC236}">
                <a16:creationId xmlns:a16="http://schemas.microsoft.com/office/drawing/2014/main" id="{DA9EF0AE-E922-C321-5127-1F013F290F9E}"/>
              </a:ext>
            </a:extLst>
          </p:cNvPr>
          <p:cNvSpPr/>
          <p:nvPr/>
        </p:nvSpPr>
        <p:spPr>
          <a:xfrm>
            <a:off x="4022918" y="2719535"/>
            <a:ext cx="1323761" cy="417778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8" name="Google Shape;8022;p105">
            <a:extLst>
              <a:ext uri="{FF2B5EF4-FFF2-40B4-BE49-F238E27FC236}">
                <a16:creationId xmlns:a16="http://schemas.microsoft.com/office/drawing/2014/main" id="{493F6E85-84D7-627A-6AEB-460B10ECD0F4}"/>
              </a:ext>
            </a:extLst>
          </p:cNvPr>
          <p:cNvSpPr/>
          <p:nvPr/>
        </p:nvSpPr>
        <p:spPr>
          <a:xfrm>
            <a:off x="2177470" y="2759613"/>
            <a:ext cx="1323761" cy="417778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결제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0" name="Google Shape;8022;p105">
            <a:extLst>
              <a:ext uri="{FF2B5EF4-FFF2-40B4-BE49-F238E27FC236}">
                <a16:creationId xmlns:a16="http://schemas.microsoft.com/office/drawing/2014/main" id="{B83710F0-4DC5-A19B-C008-347F89AF5752}"/>
              </a:ext>
            </a:extLst>
          </p:cNvPr>
          <p:cNvSpPr/>
          <p:nvPr/>
        </p:nvSpPr>
        <p:spPr>
          <a:xfrm>
            <a:off x="1105173" y="3381205"/>
            <a:ext cx="1323761" cy="417778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카드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9" name="Google Shape;8022;p105">
            <a:extLst>
              <a:ext uri="{FF2B5EF4-FFF2-40B4-BE49-F238E27FC236}">
                <a16:creationId xmlns:a16="http://schemas.microsoft.com/office/drawing/2014/main" id="{C5980793-D196-6104-9D5F-28E2299EF60D}"/>
              </a:ext>
            </a:extLst>
          </p:cNvPr>
          <p:cNvSpPr/>
          <p:nvPr/>
        </p:nvSpPr>
        <p:spPr>
          <a:xfrm>
            <a:off x="2184601" y="2258344"/>
            <a:ext cx="1323761" cy="417778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 삭제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1" name="Google Shape;8022;p105">
            <a:extLst>
              <a:ext uri="{FF2B5EF4-FFF2-40B4-BE49-F238E27FC236}">
                <a16:creationId xmlns:a16="http://schemas.microsoft.com/office/drawing/2014/main" id="{0A4A9AEF-5465-E8B0-AF32-F2D0CA384166}"/>
              </a:ext>
            </a:extLst>
          </p:cNvPr>
          <p:cNvSpPr/>
          <p:nvPr/>
        </p:nvSpPr>
        <p:spPr>
          <a:xfrm>
            <a:off x="4851854" y="4048759"/>
            <a:ext cx="1323761" cy="417778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스탬프 적립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6" name="Google Shape;8022;p105">
            <a:extLst>
              <a:ext uri="{FF2B5EF4-FFF2-40B4-BE49-F238E27FC236}">
                <a16:creationId xmlns:a16="http://schemas.microsoft.com/office/drawing/2014/main" id="{9E278CF7-D98E-CD3F-9E58-2AC6395E7A25}"/>
              </a:ext>
            </a:extLst>
          </p:cNvPr>
          <p:cNvSpPr/>
          <p:nvPr/>
        </p:nvSpPr>
        <p:spPr>
          <a:xfrm>
            <a:off x="3056660" y="3346916"/>
            <a:ext cx="1323761" cy="417778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현금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7" name="Google Shape;8022;p105">
            <a:extLst>
              <a:ext uri="{FF2B5EF4-FFF2-40B4-BE49-F238E27FC236}">
                <a16:creationId xmlns:a16="http://schemas.microsoft.com/office/drawing/2014/main" id="{580DD18A-8B48-CB3E-61E9-8EDD4FDD5265}"/>
              </a:ext>
            </a:extLst>
          </p:cNvPr>
          <p:cNvSpPr/>
          <p:nvPr/>
        </p:nvSpPr>
        <p:spPr>
          <a:xfrm>
            <a:off x="3428837" y="3651242"/>
            <a:ext cx="1323761" cy="417778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거스름돈</a:t>
            </a:r>
            <a:endParaRPr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82" name="Google Shape;8022;p105">
            <a:extLst>
              <a:ext uri="{FF2B5EF4-FFF2-40B4-BE49-F238E27FC236}">
                <a16:creationId xmlns:a16="http://schemas.microsoft.com/office/drawing/2014/main" id="{DE4E4DA0-A4E0-1B70-05A1-280EA8D7AFC9}"/>
              </a:ext>
            </a:extLst>
          </p:cNvPr>
          <p:cNvSpPr/>
          <p:nvPr/>
        </p:nvSpPr>
        <p:spPr>
          <a:xfrm>
            <a:off x="6574843" y="3987673"/>
            <a:ext cx="1323761" cy="510537"/>
          </a:xfrm>
          <a:prstGeom prst="roundRect">
            <a:avLst>
              <a:gd name="adj" fmla="val 50000"/>
            </a:avLst>
          </a:pr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영수증 출력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주문번호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70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A8E8367-AEE2-200F-DDDA-47E50BFCB1C9}"/>
              </a:ext>
            </a:extLst>
          </p:cNvPr>
          <p:cNvSpPr/>
          <p:nvPr/>
        </p:nvSpPr>
        <p:spPr>
          <a:xfrm>
            <a:off x="663547" y="477430"/>
            <a:ext cx="7978747" cy="4353920"/>
          </a:xfrm>
          <a:prstGeom prst="roundRect">
            <a:avLst/>
          </a:prstGeom>
          <a:solidFill>
            <a:srgbClr val="1E1E2C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DE61EB4-AD49-FB0F-C3BD-4C3D6E40D8DC}"/>
              </a:ext>
            </a:extLst>
          </p:cNvPr>
          <p:cNvSpPr/>
          <p:nvPr/>
        </p:nvSpPr>
        <p:spPr>
          <a:xfrm>
            <a:off x="3205666" y="250271"/>
            <a:ext cx="2825942" cy="428878"/>
          </a:xfrm>
          <a:prstGeom prst="ellipse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RandomCafe</a:t>
            </a:r>
            <a:endParaRPr lang="ko-KR" altLang="en-US" dirty="0">
              <a:solidFill>
                <a:schemeClr val="tx1"/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grpSp>
        <p:nvGrpSpPr>
          <p:cNvPr id="46" name="Google Shape;4763;p103">
            <a:extLst>
              <a:ext uri="{FF2B5EF4-FFF2-40B4-BE49-F238E27FC236}">
                <a16:creationId xmlns:a16="http://schemas.microsoft.com/office/drawing/2014/main" id="{029665F1-75D3-8260-ADC3-727A3862C75C}"/>
              </a:ext>
            </a:extLst>
          </p:cNvPr>
          <p:cNvGrpSpPr/>
          <p:nvPr/>
        </p:nvGrpSpPr>
        <p:grpSpPr>
          <a:xfrm>
            <a:off x="3786001" y="859963"/>
            <a:ext cx="1817563" cy="331684"/>
            <a:chOff x="4252578" y="2703998"/>
            <a:chExt cx="675032" cy="166597"/>
          </a:xfrm>
          <a:solidFill>
            <a:schemeClr val="lt1"/>
          </a:solidFill>
        </p:grpSpPr>
        <p:sp>
          <p:nvSpPr>
            <p:cNvPr id="47" name="Google Shape;4764;p103">
              <a:extLst>
                <a:ext uri="{FF2B5EF4-FFF2-40B4-BE49-F238E27FC236}">
                  <a16:creationId xmlns:a16="http://schemas.microsoft.com/office/drawing/2014/main" id="{905DBA1B-AF3A-17D0-13BD-BAB9D88D6265}"/>
                </a:ext>
              </a:extLst>
            </p:cNvPr>
            <p:cNvSpPr/>
            <p:nvPr/>
          </p:nvSpPr>
          <p:spPr>
            <a:xfrm>
              <a:off x="4252578" y="2703998"/>
              <a:ext cx="106373" cy="166597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0" name="Google Shape;4765;p103">
              <a:extLst>
                <a:ext uri="{FF2B5EF4-FFF2-40B4-BE49-F238E27FC236}">
                  <a16:creationId xmlns:a16="http://schemas.microsoft.com/office/drawing/2014/main" id="{5CCCFD70-DAA5-9A9C-35B6-EC37922969D7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22225" cap="flat" cmpd="sng">
              <a:solidFill>
                <a:srgbClr val="2B21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4766;p103">
              <a:extLst>
                <a:ext uri="{FF2B5EF4-FFF2-40B4-BE49-F238E27FC236}">
                  <a16:creationId xmlns:a16="http://schemas.microsoft.com/office/drawing/2014/main" id="{DEFF3F45-5671-2DA1-B8AA-CFE7C757650E}"/>
                </a:ext>
              </a:extLst>
            </p:cNvPr>
            <p:cNvSpPr/>
            <p:nvPr/>
          </p:nvSpPr>
          <p:spPr>
            <a:xfrm>
              <a:off x="4329339" y="2712606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dirty="0">
                  <a:latin typeface="Fira Code SemiBold" panose="020B0809050000020004" pitchFamily="49" charset="0"/>
                  <a:ea typeface="Fira Code SemiBold" panose="020B0809050000020004" pitchFamily="49" charset="0"/>
                  <a:cs typeface="Fira Code SemiBold" panose="020B0809050000020004" pitchFamily="49" charset="0"/>
                </a:rPr>
                <a:t> </a:t>
              </a:r>
              <a:r>
                <a:rPr lang="en-US" altLang="ko-KR" sz="1400" dirty="0" err="1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CategoryUI</a:t>
              </a:r>
              <a:endParaRPr lang="ko-KR" altLang="en-US" sz="1400" dirty="0">
                <a:solidFill>
                  <a:schemeClr val="tx1"/>
                </a:solidFill>
                <a:latin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7B7289-8B81-6C4F-717F-3717696D8CEE}"/>
              </a:ext>
            </a:extLst>
          </p:cNvPr>
          <p:cNvSpPr/>
          <p:nvPr/>
        </p:nvSpPr>
        <p:spPr>
          <a:xfrm>
            <a:off x="3818480" y="1283961"/>
            <a:ext cx="1817563" cy="132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DrinkUI</a:t>
            </a:r>
            <a:endParaRPr lang="en-US" altLang="ko-KR" sz="1600" dirty="0">
              <a:solidFill>
                <a:schemeClr val="tx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Cart</a:t>
            </a:r>
            <a:endParaRPr lang="ko-KR" altLang="en-US" sz="1600" dirty="0">
              <a:solidFill>
                <a:schemeClr val="tx1"/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grpSp>
        <p:nvGrpSpPr>
          <p:cNvPr id="105" name="Google Shape;4763;p103">
            <a:extLst>
              <a:ext uri="{FF2B5EF4-FFF2-40B4-BE49-F238E27FC236}">
                <a16:creationId xmlns:a16="http://schemas.microsoft.com/office/drawing/2014/main" id="{3EDD781B-21B2-8727-B8D0-71F0E7D7DEF6}"/>
              </a:ext>
            </a:extLst>
          </p:cNvPr>
          <p:cNvGrpSpPr/>
          <p:nvPr/>
        </p:nvGrpSpPr>
        <p:grpSpPr>
          <a:xfrm>
            <a:off x="1277470" y="859963"/>
            <a:ext cx="1817563" cy="331684"/>
            <a:chOff x="4252578" y="2703998"/>
            <a:chExt cx="675032" cy="166597"/>
          </a:xfrm>
          <a:solidFill>
            <a:schemeClr val="lt1"/>
          </a:solidFill>
        </p:grpSpPr>
        <p:sp>
          <p:nvSpPr>
            <p:cNvPr id="106" name="Google Shape;4764;p103">
              <a:extLst>
                <a:ext uri="{FF2B5EF4-FFF2-40B4-BE49-F238E27FC236}">
                  <a16:creationId xmlns:a16="http://schemas.microsoft.com/office/drawing/2014/main" id="{2CDE3BCE-7A6F-802B-5753-1A14CBBF5FE5}"/>
                </a:ext>
              </a:extLst>
            </p:cNvPr>
            <p:cNvSpPr/>
            <p:nvPr/>
          </p:nvSpPr>
          <p:spPr>
            <a:xfrm>
              <a:off x="4252578" y="2703998"/>
              <a:ext cx="106373" cy="166597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7" name="Google Shape;4765;p103">
              <a:extLst>
                <a:ext uri="{FF2B5EF4-FFF2-40B4-BE49-F238E27FC236}">
                  <a16:creationId xmlns:a16="http://schemas.microsoft.com/office/drawing/2014/main" id="{D43EF83B-81C6-1049-197F-A8A5307D486B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22225" cap="flat" cmpd="sng">
              <a:solidFill>
                <a:srgbClr val="2B21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4766;p103">
              <a:extLst>
                <a:ext uri="{FF2B5EF4-FFF2-40B4-BE49-F238E27FC236}">
                  <a16:creationId xmlns:a16="http://schemas.microsoft.com/office/drawing/2014/main" id="{E0A24D02-3054-4238-8DDC-42EBA1567B9E}"/>
                </a:ext>
              </a:extLst>
            </p:cNvPr>
            <p:cNvSpPr/>
            <p:nvPr/>
          </p:nvSpPr>
          <p:spPr>
            <a:xfrm>
              <a:off x="4329339" y="2712606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dirty="0">
                  <a:latin typeface="Fira Code SemiBold" panose="020B0809050000020004" pitchFamily="49" charset="0"/>
                  <a:ea typeface="Fira Code SemiBold" panose="020B0809050000020004" pitchFamily="49" charset="0"/>
                  <a:cs typeface="Fira Code SemiBold" panose="020B0809050000020004" pitchFamily="49" charset="0"/>
                </a:rPr>
                <a:t>  </a:t>
              </a:r>
              <a:r>
                <a:rPr lang="en-US" dirty="0" err="1">
                  <a:latin typeface="Fira Code SemiBold" panose="020B0809050000020004" pitchFamily="49" charset="0"/>
                  <a:ea typeface="Fira Code SemiBold" panose="020B0809050000020004" pitchFamily="49" charset="0"/>
                  <a:cs typeface="Fira Code SemiBold" panose="020B0809050000020004" pitchFamily="49" charset="0"/>
                </a:rPr>
                <a:t>InitialUI</a:t>
              </a:r>
              <a:endParaRPr dirty="0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endParaRP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44F869E9-D2E2-C517-4713-E59BEBBC185B}"/>
              </a:ext>
            </a:extLst>
          </p:cNvPr>
          <p:cNvSpPr/>
          <p:nvPr/>
        </p:nvSpPr>
        <p:spPr>
          <a:xfrm>
            <a:off x="1309949" y="1283961"/>
            <a:ext cx="1817563" cy="132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CategoryUI</a:t>
            </a:r>
            <a:endParaRPr lang="ko-KR" altLang="en-US" sz="1600" dirty="0">
              <a:solidFill>
                <a:schemeClr val="tx1"/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CouponUse</a:t>
            </a:r>
            <a:endParaRPr lang="ko-KR" altLang="en-US" sz="1600" dirty="0">
              <a:solidFill>
                <a:schemeClr val="tx1"/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Admin</a:t>
            </a:r>
            <a:endParaRPr lang="ko-KR" altLang="en-US" sz="1600" dirty="0">
              <a:solidFill>
                <a:schemeClr val="tx1"/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grpSp>
        <p:nvGrpSpPr>
          <p:cNvPr id="111" name="Google Shape;4763;p103">
            <a:extLst>
              <a:ext uri="{FF2B5EF4-FFF2-40B4-BE49-F238E27FC236}">
                <a16:creationId xmlns:a16="http://schemas.microsoft.com/office/drawing/2014/main" id="{18458347-1F4E-4889-2F04-6B29D3175C10}"/>
              </a:ext>
            </a:extLst>
          </p:cNvPr>
          <p:cNvGrpSpPr/>
          <p:nvPr/>
        </p:nvGrpSpPr>
        <p:grpSpPr>
          <a:xfrm>
            <a:off x="6327011" y="859963"/>
            <a:ext cx="1817563" cy="331684"/>
            <a:chOff x="4252578" y="2703998"/>
            <a:chExt cx="675032" cy="166597"/>
          </a:xfrm>
          <a:solidFill>
            <a:schemeClr val="lt1"/>
          </a:solidFill>
        </p:grpSpPr>
        <p:sp>
          <p:nvSpPr>
            <p:cNvPr id="112" name="Google Shape;4764;p103">
              <a:extLst>
                <a:ext uri="{FF2B5EF4-FFF2-40B4-BE49-F238E27FC236}">
                  <a16:creationId xmlns:a16="http://schemas.microsoft.com/office/drawing/2014/main" id="{713B1871-256F-BCD6-4470-A2063DE38710}"/>
                </a:ext>
              </a:extLst>
            </p:cNvPr>
            <p:cNvSpPr/>
            <p:nvPr/>
          </p:nvSpPr>
          <p:spPr>
            <a:xfrm>
              <a:off x="4252578" y="2703998"/>
              <a:ext cx="106373" cy="166597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13" name="Google Shape;4765;p103">
              <a:extLst>
                <a:ext uri="{FF2B5EF4-FFF2-40B4-BE49-F238E27FC236}">
                  <a16:creationId xmlns:a16="http://schemas.microsoft.com/office/drawing/2014/main" id="{E1A148B7-EBBB-86F6-9FA4-C32CC08CFCBF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22225" cap="flat" cmpd="sng">
              <a:solidFill>
                <a:srgbClr val="2B21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4766;p103">
              <a:extLst>
                <a:ext uri="{FF2B5EF4-FFF2-40B4-BE49-F238E27FC236}">
                  <a16:creationId xmlns:a16="http://schemas.microsoft.com/office/drawing/2014/main" id="{15F33CD6-7564-6660-25CC-E5D5484680E4}"/>
                </a:ext>
              </a:extLst>
            </p:cNvPr>
            <p:cNvSpPr/>
            <p:nvPr/>
          </p:nvSpPr>
          <p:spPr>
            <a:xfrm>
              <a:off x="4329339" y="2712606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dirty="0">
                  <a:latin typeface="Fira Code SemiBold" panose="020B0809050000020004" pitchFamily="49" charset="0"/>
                  <a:ea typeface="Fira Code SemiBold" panose="020B0809050000020004" pitchFamily="49" charset="0"/>
                  <a:cs typeface="Fira Code SemiBold" panose="020B0809050000020004" pitchFamily="49" charset="0"/>
                </a:rPr>
                <a:t>   </a:t>
              </a:r>
              <a:r>
                <a:rPr lang="en-US" dirty="0" err="1">
                  <a:latin typeface="Fira Code SemiBold" panose="020B0809050000020004" pitchFamily="49" charset="0"/>
                  <a:ea typeface="Fira Code SemiBold" panose="020B0809050000020004" pitchFamily="49" charset="0"/>
                  <a:cs typeface="Fira Code SemiBold" panose="020B0809050000020004" pitchFamily="49" charset="0"/>
                </a:rPr>
                <a:t>DrinkUI</a:t>
              </a:r>
              <a:endParaRPr dirty="0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endParaRPr>
            </a:p>
          </p:txBody>
        </p:sp>
      </p:grp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FA79C92B-887F-2E24-DC32-07EAF5C29B35}"/>
              </a:ext>
            </a:extLst>
          </p:cNvPr>
          <p:cNvSpPr/>
          <p:nvPr/>
        </p:nvSpPr>
        <p:spPr>
          <a:xfrm>
            <a:off x="6359490" y="1283961"/>
            <a:ext cx="1817563" cy="132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Coffee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NonCoffee</a:t>
            </a:r>
            <a:endParaRPr lang="en-US" altLang="ko-KR" dirty="0">
              <a:solidFill>
                <a:schemeClr val="tx1"/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Juice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Smoothie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Tea / Ade</a:t>
            </a:r>
            <a:endParaRPr lang="ko-KR" altLang="en-US" dirty="0">
              <a:solidFill>
                <a:schemeClr val="tx1"/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grpSp>
        <p:nvGrpSpPr>
          <p:cNvPr id="116" name="Google Shape;4763;p103">
            <a:extLst>
              <a:ext uri="{FF2B5EF4-FFF2-40B4-BE49-F238E27FC236}">
                <a16:creationId xmlns:a16="http://schemas.microsoft.com/office/drawing/2014/main" id="{B37285A4-C49E-1012-446C-1003635E7952}"/>
              </a:ext>
            </a:extLst>
          </p:cNvPr>
          <p:cNvGrpSpPr/>
          <p:nvPr/>
        </p:nvGrpSpPr>
        <p:grpSpPr>
          <a:xfrm>
            <a:off x="3786001" y="2912800"/>
            <a:ext cx="1817563" cy="331684"/>
            <a:chOff x="4252578" y="2703998"/>
            <a:chExt cx="675032" cy="166597"/>
          </a:xfrm>
          <a:solidFill>
            <a:schemeClr val="lt1"/>
          </a:solidFill>
        </p:grpSpPr>
        <p:sp>
          <p:nvSpPr>
            <p:cNvPr id="117" name="Google Shape;4764;p103">
              <a:extLst>
                <a:ext uri="{FF2B5EF4-FFF2-40B4-BE49-F238E27FC236}">
                  <a16:creationId xmlns:a16="http://schemas.microsoft.com/office/drawing/2014/main" id="{268E7F33-C09E-02C6-6C46-57D7972E23A5}"/>
                </a:ext>
              </a:extLst>
            </p:cNvPr>
            <p:cNvSpPr/>
            <p:nvPr/>
          </p:nvSpPr>
          <p:spPr>
            <a:xfrm>
              <a:off x="4252578" y="2703998"/>
              <a:ext cx="106373" cy="166597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18" name="Google Shape;4765;p103">
              <a:extLst>
                <a:ext uri="{FF2B5EF4-FFF2-40B4-BE49-F238E27FC236}">
                  <a16:creationId xmlns:a16="http://schemas.microsoft.com/office/drawing/2014/main" id="{CDFAA8DD-C878-5970-5E47-8B3C843017CE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22225" cap="flat" cmpd="sng">
              <a:solidFill>
                <a:srgbClr val="2B21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4766;p103">
              <a:extLst>
                <a:ext uri="{FF2B5EF4-FFF2-40B4-BE49-F238E27FC236}">
                  <a16:creationId xmlns:a16="http://schemas.microsoft.com/office/drawing/2014/main" id="{6E65DC6C-2983-CCDA-CB1E-6455AC3BF8DC}"/>
                </a:ext>
              </a:extLst>
            </p:cNvPr>
            <p:cNvSpPr/>
            <p:nvPr/>
          </p:nvSpPr>
          <p:spPr>
            <a:xfrm>
              <a:off x="4329339" y="2712606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dirty="0">
                  <a:latin typeface="Fira Code SemiBold" panose="020B0809050000020004" pitchFamily="49" charset="0"/>
                  <a:ea typeface="Fira Code SemiBold" panose="020B0809050000020004" pitchFamily="49" charset="0"/>
                  <a:cs typeface="Fira Code SemiBold" panose="020B0809050000020004" pitchFamily="49" charset="0"/>
                </a:rPr>
                <a:t>     Pay</a:t>
              </a:r>
              <a:endParaRPr dirty="0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endParaRPr>
            </a:p>
          </p:txBody>
        </p:sp>
      </p:grp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79D1E44-3B44-9DD4-C312-17F211FD3D6D}"/>
              </a:ext>
            </a:extLst>
          </p:cNvPr>
          <p:cNvSpPr/>
          <p:nvPr/>
        </p:nvSpPr>
        <p:spPr>
          <a:xfrm>
            <a:off x="3818480" y="3336798"/>
            <a:ext cx="1817563" cy="132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PayCard</a:t>
            </a:r>
            <a:endParaRPr lang="en-US" altLang="ko-KR" sz="1600" dirty="0">
              <a:solidFill>
                <a:schemeClr val="tx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PayCash</a:t>
            </a:r>
            <a:endParaRPr lang="ko-KR" altLang="en-US" sz="1600" dirty="0">
              <a:solidFill>
                <a:schemeClr val="tx1"/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grpSp>
        <p:nvGrpSpPr>
          <p:cNvPr id="121" name="Google Shape;4763;p103">
            <a:extLst>
              <a:ext uri="{FF2B5EF4-FFF2-40B4-BE49-F238E27FC236}">
                <a16:creationId xmlns:a16="http://schemas.microsoft.com/office/drawing/2014/main" id="{80361B2D-F958-5135-BD39-7EE72A690405}"/>
              </a:ext>
            </a:extLst>
          </p:cNvPr>
          <p:cNvGrpSpPr/>
          <p:nvPr/>
        </p:nvGrpSpPr>
        <p:grpSpPr>
          <a:xfrm>
            <a:off x="1277470" y="2912800"/>
            <a:ext cx="1817563" cy="331684"/>
            <a:chOff x="4252578" y="2703998"/>
            <a:chExt cx="675032" cy="166597"/>
          </a:xfrm>
          <a:solidFill>
            <a:schemeClr val="lt1"/>
          </a:solidFill>
        </p:grpSpPr>
        <p:sp>
          <p:nvSpPr>
            <p:cNvPr id="122" name="Google Shape;4764;p103">
              <a:extLst>
                <a:ext uri="{FF2B5EF4-FFF2-40B4-BE49-F238E27FC236}">
                  <a16:creationId xmlns:a16="http://schemas.microsoft.com/office/drawing/2014/main" id="{9A38BEB8-6BFE-FC7D-7B99-0171FC91870E}"/>
                </a:ext>
              </a:extLst>
            </p:cNvPr>
            <p:cNvSpPr/>
            <p:nvPr/>
          </p:nvSpPr>
          <p:spPr>
            <a:xfrm>
              <a:off x="4252578" y="2703998"/>
              <a:ext cx="106373" cy="166597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3" name="Google Shape;4765;p103">
              <a:extLst>
                <a:ext uri="{FF2B5EF4-FFF2-40B4-BE49-F238E27FC236}">
                  <a16:creationId xmlns:a16="http://schemas.microsoft.com/office/drawing/2014/main" id="{A392E878-824F-4D11-06E0-D73EA9811666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22225" cap="flat" cmpd="sng">
              <a:solidFill>
                <a:srgbClr val="2B21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4766;p103">
              <a:extLst>
                <a:ext uri="{FF2B5EF4-FFF2-40B4-BE49-F238E27FC236}">
                  <a16:creationId xmlns:a16="http://schemas.microsoft.com/office/drawing/2014/main" id="{2CDF300B-5EE8-E098-4DB1-BF25D79610E7}"/>
                </a:ext>
              </a:extLst>
            </p:cNvPr>
            <p:cNvSpPr/>
            <p:nvPr/>
          </p:nvSpPr>
          <p:spPr>
            <a:xfrm>
              <a:off x="4329339" y="2712606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dirty="0">
                  <a:latin typeface="Fira Code SemiBold" panose="020B0809050000020004" pitchFamily="49" charset="0"/>
                  <a:ea typeface="Fira Code SemiBold" panose="020B0809050000020004" pitchFamily="49" charset="0"/>
                  <a:cs typeface="Fira Code SemiBold" panose="020B0809050000020004" pitchFamily="49" charset="0"/>
                </a:rPr>
                <a:t>    Cart</a:t>
              </a:r>
              <a:endParaRPr dirty="0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endParaRPr>
            </a:p>
          </p:txBody>
        </p:sp>
      </p:grp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F3170B5C-1EF5-0D9A-74D7-7C7C24F6775C}"/>
              </a:ext>
            </a:extLst>
          </p:cNvPr>
          <p:cNvSpPr/>
          <p:nvPr/>
        </p:nvSpPr>
        <p:spPr>
          <a:xfrm>
            <a:off x="1309949" y="3336798"/>
            <a:ext cx="1817563" cy="132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Drink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CouponUse</a:t>
            </a:r>
            <a:endParaRPr lang="en-US" altLang="ko-KR" sz="1600" dirty="0">
              <a:solidFill>
                <a:schemeClr val="tx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Pay</a:t>
            </a:r>
            <a:endParaRPr lang="ko-KR" altLang="en-US" sz="1600" dirty="0">
              <a:solidFill>
                <a:schemeClr val="tx1"/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grpSp>
        <p:nvGrpSpPr>
          <p:cNvPr id="126" name="Google Shape;4763;p103">
            <a:extLst>
              <a:ext uri="{FF2B5EF4-FFF2-40B4-BE49-F238E27FC236}">
                <a16:creationId xmlns:a16="http://schemas.microsoft.com/office/drawing/2014/main" id="{5A61AA67-3FC2-1D42-C533-A15B321A3CAD}"/>
              </a:ext>
            </a:extLst>
          </p:cNvPr>
          <p:cNvGrpSpPr/>
          <p:nvPr/>
        </p:nvGrpSpPr>
        <p:grpSpPr>
          <a:xfrm>
            <a:off x="6327011" y="2912800"/>
            <a:ext cx="1817563" cy="331684"/>
            <a:chOff x="4252578" y="2703998"/>
            <a:chExt cx="675032" cy="166597"/>
          </a:xfrm>
          <a:solidFill>
            <a:schemeClr val="lt1"/>
          </a:solidFill>
        </p:grpSpPr>
        <p:sp>
          <p:nvSpPr>
            <p:cNvPr id="127" name="Google Shape;4764;p103">
              <a:extLst>
                <a:ext uri="{FF2B5EF4-FFF2-40B4-BE49-F238E27FC236}">
                  <a16:creationId xmlns:a16="http://schemas.microsoft.com/office/drawing/2014/main" id="{F4BB4080-63EF-CB01-A797-631ADE4A8AF8}"/>
                </a:ext>
              </a:extLst>
            </p:cNvPr>
            <p:cNvSpPr/>
            <p:nvPr/>
          </p:nvSpPr>
          <p:spPr>
            <a:xfrm>
              <a:off x="4252578" y="2703998"/>
              <a:ext cx="106373" cy="166597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8" name="Google Shape;4765;p103">
              <a:extLst>
                <a:ext uri="{FF2B5EF4-FFF2-40B4-BE49-F238E27FC236}">
                  <a16:creationId xmlns:a16="http://schemas.microsoft.com/office/drawing/2014/main" id="{91D6B7B5-C72F-98FD-03DD-251194DB38DF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22225" cap="flat" cmpd="sng">
              <a:solidFill>
                <a:srgbClr val="2B21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4766;p103">
              <a:extLst>
                <a:ext uri="{FF2B5EF4-FFF2-40B4-BE49-F238E27FC236}">
                  <a16:creationId xmlns:a16="http://schemas.microsoft.com/office/drawing/2014/main" id="{A746C830-FAAF-A286-1FDE-AF0F0AED9B64}"/>
                </a:ext>
              </a:extLst>
            </p:cNvPr>
            <p:cNvSpPr/>
            <p:nvPr/>
          </p:nvSpPr>
          <p:spPr>
            <a:xfrm>
              <a:off x="4329339" y="2712606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dirty="0">
                  <a:latin typeface="Fira Code SemiBold" panose="020B0809050000020004" pitchFamily="49" charset="0"/>
                  <a:ea typeface="Fira Code SemiBold" panose="020B0809050000020004" pitchFamily="49" charset="0"/>
                  <a:cs typeface="Fira Code SemiBold" panose="020B0809050000020004" pitchFamily="49" charset="0"/>
                </a:rPr>
                <a:t>   Receipt</a:t>
              </a:r>
              <a:endParaRPr dirty="0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endParaRPr>
            </a:p>
          </p:txBody>
        </p:sp>
      </p:grp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6EA7AC50-6D02-A667-ECB7-5B7EAE1C5E74}"/>
              </a:ext>
            </a:extLst>
          </p:cNvPr>
          <p:cNvSpPr/>
          <p:nvPr/>
        </p:nvSpPr>
        <p:spPr>
          <a:xfrm>
            <a:off x="6359490" y="3336798"/>
            <a:ext cx="1817563" cy="132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Cart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Sales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ReturnChange</a:t>
            </a:r>
            <a:endParaRPr lang="ko-KR" altLang="en-US" sz="1600" dirty="0">
              <a:solidFill>
                <a:schemeClr val="tx1"/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8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22B0A79-EE72-042C-E590-39EE64A3DDD1}"/>
              </a:ext>
            </a:extLst>
          </p:cNvPr>
          <p:cNvSpPr/>
          <p:nvPr/>
        </p:nvSpPr>
        <p:spPr>
          <a:xfrm>
            <a:off x="663547" y="477430"/>
            <a:ext cx="7978747" cy="4353920"/>
          </a:xfrm>
          <a:prstGeom prst="roundRect">
            <a:avLst/>
          </a:prstGeom>
          <a:solidFill>
            <a:srgbClr val="1E1E2C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DE61EB4-AD49-FB0F-C3BD-4C3D6E40D8DC}"/>
              </a:ext>
            </a:extLst>
          </p:cNvPr>
          <p:cNvSpPr/>
          <p:nvPr/>
        </p:nvSpPr>
        <p:spPr>
          <a:xfrm>
            <a:off x="3205666" y="250271"/>
            <a:ext cx="2825942" cy="428878"/>
          </a:xfrm>
          <a:prstGeom prst="ellipse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RandomCafe</a:t>
            </a:r>
            <a:endParaRPr lang="ko-KR" altLang="en-US" dirty="0">
              <a:solidFill>
                <a:schemeClr val="tx1"/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grpSp>
        <p:nvGrpSpPr>
          <p:cNvPr id="46" name="Google Shape;4763;p103">
            <a:extLst>
              <a:ext uri="{FF2B5EF4-FFF2-40B4-BE49-F238E27FC236}">
                <a16:creationId xmlns:a16="http://schemas.microsoft.com/office/drawing/2014/main" id="{029665F1-75D3-8260-ADC3-727A3862C75C}"/>
              </a:ext>
            </a:extLst>
          </p:cNvPr>
          <p:cNvGrpSpPr/>
          <p:nvPr/>
        </p:nvGrpSpPr>
        <p:grpSpPr>
          <a:xfrm>
            <a:off x="3777909" y="1616250"/>
            <a:ext cx="1817563" cy="331684"/>
            <a:chOff x="4252578" y="2703998"/>
            <a:chExt cx="675032" cy="166597"/>
          </a:xfrm>
          <a:solidFill>
            <a:schemeClr val="lt1"/>
          </a:solidFill>
        </p:grpSpPr>
        <p:sp>
          <p:nvSpPr>
            <p:cNvPr id="47" name="Google Shape;4764;p103">
              <a:extLst>
                <a:ext uri="{FF2B5EF4-FFF2-40B4-BE49-F238E27FC236}">
                  <a16:creationId xmlns:a16="http://schemas.microsoft.com/office/drawing/2014/main" id="{905DBA1B-AF3A-17D0-13BD-BAB9D88D6265}"/>
                </a:ext>
              </a:extLst>
            </p:cNvPr>
            <p:cNvSpPr/>
            <p:nvPr/>
          </p:nvSpPr>
          <p:spPr>
            <a:xfrm>
              <a:off x="4252578" y="2703998"/>
              <a:ext cx="106373" cy="166597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0" name="Google Shape;4765;p103">
              <a:extLst>
                <a:ext uri="{FF2B5EF4-FFF2-40B4-BE49-F238E27FC236}">
                  <a16:creationId xmlns:a16="http://schemas.microsoft.com/office/drawing/2014/main" id="{5CCCFD70-DAA5-9A9C-35B6-EC37922969D7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22225" cap="flat" cmpd="sng">
              <a:solidFill>
                <a:srgbClr val="2B21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4766;p103">
              <a:extLst>
                <a:ext uri="{FF2B5EF4-FFF2-40B4-BE49-F238E27FC236}">
                  <a16:creationId xmlns:a16="http://schemas.microsoft.com/office/drawing/2014/main" id="{DEFF3F45-5671-2DA1-B8AA-CFE7C757650E}"/>
                </a:ext>
              </a:extLst>
            </p:cNvPr>
            <p:cNvSpPr/>
            <p:nvPr/>
          </p:nvSpPr>
          <p:spPr>
            <a:xfrm>
              <a:off x="4329339" y="2712606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dirty="0">
                  <a:latin typeface="Fira Code SemiBold" panose="020B0809050000020004" pitchFamily="49" charset="0"/>
                  <a:ea typeface="Fira Code SemiBold" panose="020B0809050000020004" pitchFamily="49" charset="0"/>
                  <a:cs typeface="Fira Code SemiBold" panose="020B0809050000020004" pitchFamily="49" charset="0"/>
                </a:rPr>
                <a:t>    Admin</a:t>
              </a:r>
              <a:endParaRPr dirty="0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endParaRP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7B7289-8B81-6C4F-717F-3717696D8CEE}"/>
              </a:ext>
            </a:extLst>
          </p:cNvPr>
          <p:cNvSpPr/>
          <p:nvPr/>
        </p:nvSpPr>
        <p:spPr>
          <a:xfrm>
            <a:off x="3810388" y="2040248"/>
            <a:ext cx="1817563" cy="132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AdminLogin</a:t>
            </a:r>
            <a:endParaRPr lang="en-US" altLang="ko-KR" sz="1600" dirty="0">
              <a:solidFill>
                <a:schemeClr val="tx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AdminList</a:t>
            </a:r>
            <a:endParaRPr lang="en-US" altLang="ko-KR" sz="1600" dirty="0">
              <a:solidFill>
                <a:schemeClr val="tx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AdminUI</a:t>
            </a:r>
            <a:endParaRPr lang="ko-KR" altLang="en-US" sz="1600" dirty="0">
              <a:solidFill>
                <a:schemeClr val="tx1"/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grpSp>
        <p:nvGrpSpPr>
          <p:cNvPr id="105" name="Google Shape;4763;p103">
            <a:extLst>
              <a:ext uri="{FF2B5EF4-FFF2-40B4-BE49-F238E27FC236}">
                <a16:creationId xmlns:a16="http://schemas.microsoft.com/office/drawing/2014/main" id="{3EDD781B-21B2-8727-B8D0-71F0E7D7DEF6}"/>
              </a:ext>
            </a:extLst>
          </p:cNvPr>
          <p:cNvGrpSpPr/>
          <p:nvPr/>
        </p:nvGrpSpPr>
        <p:grpSpPr>
          <a:xfrm>
            <a:off x="1269378" y="1616250"/>
            <a:ext cx="1817563" cy="331684"/>
            <a:chOff x="4252578" y="2703998"/>
            <a:chExt cx="675032" cy="166597"/>
          </a:xfrm>
          <a:solidFill>
            <a:schemeClr val="lt1"/>
          </a:solidFill>
        </p:grpSpPr>
        <p:sp>
          <p:nvSpPr>
            <p:cNvPr id="106" name="Google Shape;4764;p103">
              <a:extLst>
                <a:ext uri="{FF2B5EF4-FFF2-40B4-BE49-F238E27FC236}">
                  <a16:creationId xmlns:a16="http://schemas.microsoft.com/office/drawing/2014/main" id="{2CDE3BCE-7A6F-802B-5753-1A14CBBF5FE5}"/>
                </a:ext>
              </a:extLst>
            </p:cNvPr>
            <p:cNvSpPr/>
            <p:nvPr/>
          </p:nvSpPr>
          <p:spPr>
            <a:xfrm>
              <a:off x="4252578" y="2703998"/>
              <a:ext cx="106373" cy="166597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7" name="Google Shape;4765;p103">
              <a:extLst>
                <a:ext uri="{FF2B5EF4-FFF2-40B4-BE49-F238E27FC236}">
                  <a16:creationId xmlns:a16="http://schemas.microsoft.com/office/drawing/2014/main" id="{D43EF83B-81C6-1049-197F-A8A5307D486B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22225" cap="flat" cmpd="sng">
              <a:solidFill>
                <a:srgbClr val="2B21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4766;p103">
              <a:extLst>
                <a:ext uri="{FF2B5EF4-FFF2-40B4-BE49-F238E27FC236}">
                  <a16:creationId xmlns:a16="http://schemas.microsoft.com/office/drawing/2014/main" id="{E0A24D02-3054-4238-8DDC-42EBA1567B9E}"/>
                </a:ext>
              </a:extLst>
            </p:cNvPr>
            <p:cNvSpPr/>
            <p:nvPr/>
          </p:nvSpPr>
          <p:spPr>
            <a:xfrm>
              <a:off x="4329339" y="2712606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dirty="0">
                  <a:latin typeface="Fira Code SemiBold" panose="020B0809050000020004" pitchFamily="49" charset="0"/>
                  <a:ea typeface="Fira Code SemiBold" panose="020B0809050000020004" pitchFamily="49" charset="0"/>
                  <a:cs typeface="Fira Code SemiBold" panose="020B0809050000020004" pitchFamily="49" charset="0"/>
                </a:rPr>
                <a:t>    User</a:t>
              </a:r>
              <a:endParaRPr dirty="0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endParaRP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44F869E9-D2E2-C517-4713-E59BEBBC185B}"/>
              </a:ext>
            </a:extLst>
          </p:cNvPr>
          <p:cNvSpPr/>
          <p:nvPr/>
        </p:nvSpPr>
        <p:spPr>
          <a:xfrm>
            <a:off x="1301857" y="2040248"/>
            <a:ext cx="1817563" cy="132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UserList</a:t>
            </a:r>
            <a:br>
              <a:rPr lang="en-US" altLang="ko-KR" sz="16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Stamp</a:t>
            </a:r>
          </a:p>
          <a:p>
            <a:pPr algn="ctr"/>
            <a:endParaRPr lang="ko-KR" altLang="en-US" sz="1600" dirty="0">
              <a:solidFill>
                <a:schemeClr val="tx1"/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grpSp>
        <p:nvGrpSpPr>
          <p:cNvPr id="111" name="Google Shape;4763;p103">
            <a:extLst>
              <a:ext uri="{FF2B5EF4-FFF2-40B4-BE49-F238E27FC236}">
                <a16:creationId xmlns:a16="http://schemas.microsoft.com/office/drawing/2014/main" id="{18458347-1F4E-4889-2F04-6B29D3175C10}"/>
              </a:ext>
            </a:extLst>
          </p:cNvPr>
          <p:cNvGrpSpPr/>
          <p:nvPr/>
        </p:nvGrpSpPr>
        <p:grpSpPr>
          <a:xfrm>
            <a:off x="6318919" y="1616250"/>
            <a:ext cx="1817563" cy="331684"/>
            <a:chOff x="4252578" y="2703998"/>
            <a:chExt cx="675032" cy="166597"/>
          </a:xfrm>
          <a:solidFill>
            <a:schemeClr val="lt1"/>
          </a:solidFill>
        </p:grpSpPr>
        <p:sp>
          <p:nvSpPr>
            <p:cNvPr id="112" name="Google Shape;4764;p103">
              <a:extLst>
                <a:ext uri="{FF2B5EF4-FFF2-40B4-BE49-F238E27FC236}">
                  <a16:creationId xmlns:a16="http://schemas.microsoft.com/office/drawing/2014/main" id="{713B1871-256F-BCD6-4470-A2063DE38710}"/>
                </a:ext>
              </a:extLst>
            </p:cNvPr>
            <p:cNvSpPr/>
            <p:nvPr/>
          </p:nvSpPr>
          <p:spPr>
            <a:xfrm>
              <a:off x="4252578" y="2703998"/>
              <a:ext cx="106373" cy="166597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13" name="Google Shape;4765;p103">
              <a:extLst>
                <a:ext uri="{FF2B5EF4-FFF2-40B4-BE49-F238E27FC236}">
                  <a16:creationId xmlns:a16="http://schemas.microsoft.com/office/drawing/2014/main" id="{E1A148B7-EBBB-86F6-9FA4-C32CC08CFCBF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22225" cap="flat" cmpd="sng">
              <a:solidFill>
                <a:srgbClr val="2B21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4766;p103">
              <a:extLst>
                <a:ext uri="{FF2B5EF4-FFF2-40B4-BE49-F238E27FC236}">
                  <a16:creationId xmlns:a16="http://schemas.microsoft.com/office/drawing/2014/main" id="{15F33CD6-7564-6660-25CC-E5D5484680E4}"/>
                </a:ext>
              </a:extLst>
            </p:cNvPr>
            <p:cNvSpPr/>
            <p:nvPr/>
          </p:nvSpPr>
          <p:spPr>
            <a:xfrm>
              <a:off x="4329339" y="2712606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25400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dirty="0">
                  <a:latin typeface="Fira Code SemiBold" panose="020B0809050000020004" pitchFamily="49" charset="0"/>
                  <a:ea typeface="Fira Code SemiBold" panose="020B0809050000020004" pitchFamily="49" charset="0"/>
                  <a:cs typeface="Fira Code SemiBold" panose="020B0809050000020004" pitchFamily="49" charset="0"/>
                </a:rPr>
                <a:t>   </a:t>
              </a:r>
              <a:r>
                <a:rPr lang="en-US" dirty="0" err="1">
                  <a:latin typeface="Fira Code SemiBold" panose="020B0809050000020004" pitchFamily="49" charset="0"/>
                  <a:ea typeface="Fira Code SemiBold" panose="020B0809050000020004" pitchFamily="49" charset="0"/>
                  <a:cs typeface="Fira Code SemiBold" panose="020B0809050000020004" pitchFamily="49" charset="0"/>
                </a:rPr>
                <a:t>AdminUI</a:t>
              </a:r>
              <a:endParaRPr dirty="0"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endParaRPr>
            </a:p>
          </p:txBody>
        </p:sp>
      </p:grp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FA79C92B-887F-2E24-DC32-07EAF5C29B35}"/>
              </a:ext>
            </a:extLst>
          </p:cNvPr>
          <p:cNvSpPr/>
          <p:nvPr/>
        </p:nvSpPr>
        <p:spPr>
          <a:xfrm>
            <a:off x="6351398" y="2040248"/>
            <a:ext cx="1817563" cy="132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Sales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ChangeUI</a:t>
            </a:r>
            <a:br>
              <a:rPr lang="en-US" altLang="ko-KR" sz="1600" dirty="0">
                <a:solidFill>
                  <a:schemeClr val="tx1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Fira Code Medium" panose="020B0809050000020004" pitchFamily="49" charset="0"/>
                <a:cs typeface="Fira Code Medium" panose="020B0809050000020004" pitchFamily="49" charset="0"/>
              </a:rPr>
              <a:t>Change</a:t>
            </a:r>
            <a:endParaRPr lang="ko-KR" altLang="en-US" sz="1600" dirty="0">
              <a:solidFill>
                <a:schemeClr val="tx1"/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4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46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04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코드 실행</a:t>
            </a:r>
            <a:endParaRPr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9027;p115">
            <a:extLst>
              <a:ext uri="{FF2B5EF4-FFF2-40B4-BE49-F238E27FC236}">
                <a16:creationId xmlns:a16="http://schemas.microsoft.com/office/drawing/2014/main" id="{E59A4932-17FE-7A60-3B49-B7B342D15F6E}"/>
              </a:ext>
            </a:extLst>
          </p:cNvPr>
          <p:cNvGrpSpPr/>
          <p:nvPr/>
        </p:nvGrpSpPr>
        <p:grpSpPr>
          <a:xfrm>
            <a:off x="3457176" y="1722549"/>
            <a:ext cx="2229647" cy="2232051"/>
            <a:chOff x="6086331" y="2905337"/>
            <a:chExt cx="364441" cy="364834"/>
          </a:xfrm>
        </p:grpSpPr>
        <p:sp>
          <p:nvSpPr>
            <p:cNvPr id="29" name="Google Shape;19028;p115">
              <a:extLst>
                <a:ext uri="{FF2B5EF4-FFF2-40B4-BE49-F238E27FC236}">
                  <a16:creationId xmlns:a16="http://schemas.microsoft.com/office/drawing/2014/main" id="{2D78FBE9-6519-F707-049C-25144D4D1A91}"/>
                </a:ext>
              </a:extLst>
            </p:cNvPr>
            <p:cNvSpPr/>
            <p:nvPr/>
          </p:nvSpPr>
          <p:spPr>
            <a:xfrm>
              <a:off x="6086331" y="2905337"/>
              <a:ext cx="277407" cy="277433"/>
            </a:xfrm>
            <a:custGeom>
              <a:avLst/>
              <a:gdLst/>
              <a:ahLst/>
              <a:cxnLst/>
              <a:rect l="l" t="t" r="r" b="b"/>
              <a:pathLst>
                <a:path w="10582" h="10583" extrusionOk="0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solidFill>
              <a:srgbClr val="C2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029;p115">
              <a:extLst>
                <a:ext uri="{FF2B5EF4-FFF2-40B4-BE49-F238E27FC236}">
                  <a16:creationId xmlns:a16="http://schemas.microsoft.com/office/drawing/2014/main" id="{646A9C03-8E67-C5A0-4128-D128B867A887}"/>
                </a:ext>
              </a:extLst>
            </p:cNvPr>
            <p:cNvSpPr/>
            <p:nvPr/>
          </p:nvSpPr>
          <p:spPr>
            <a:xfrm>
              <a:off x="6143480" y="2983301"/>
              <a:ext cx="142321" cy="121821"/>
            </a:xfrm>
            <a:custGeom>
              <a:avLst/>
              <a:gdLst/>
              <a:ahLst/>
              <a:cxnLst/>
              <a:rect l="l" t="t" r="r" b="b"/>
              <a:pathLst>
                <a:path w="5429" h="4647" extrusionOk="0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solidFill>
              <a:srgbClr val="EB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030;p115">
              <a:extLst>
                <a:ext uri="{FF2B5EF4-FFF2-40B4-BE49-F238E27FC236}">
                  <a16:creationId xmlns:a16="http://schemas.microsoft.com/office/drawing/2014/main" id="{6B925989-AEA1-C579-02A0-5AF66A858DC7}"/>
                </a:ext>
              </a:extLst>
            </p:cNvPr>
            <p:cNvSpPr/>
            <p:nvPr/>
          </p:nvSpPr>
          <p:spPr>
            <a:xfrm>
              <a:off x="6184349" y="3013946"/>
              <a:ext cx="70781" cy="60557"/>
            </a:xfrm>
            <a:custGeom>
              <a:avLst/>
              <a:gdLst/>
              <a:ahLst/>
              <a:cxnLst/>
              <a:rect l="l" t="t" r="r" b="b"/>
              <a:pathLst>
                <a:path w="2700" h="2310" extrusionOk="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031;p115">
              <a:extLst>
                <a:ext uri="{FF2B5EF4-FFF2-40B4-BE49-F238E27FC236}">
                  <a16:creationId xmlns:a16="http://schemas.microsoft.com/office/drawing/2014/main" id="{829000DC-F756-D95C-8C8F-56CB6B2872FD}"/>
                </a:ext>
              </a:extLst>
            </p:cNvPr>
            <p:cNvSpPr/>
            <p:nvPr/>
          </p:nvSpPr>
          <p:spPr>
            <a:xfrm>
              <a:off x="6268368" y="3087374"/>
              <a:ext cx="182404" cy="182797"/>
            </a:xfrm>
            <a:custGeom>
              <a:avLst/>
              <a:gdLst/>
              <a:ahLst/>
              <a:cxnLst/>
              <a:rect l="l" t="t" r="r" b="b"/>
              <a:pathLst>
                <a:path w="6958" h="6973" extrusionOk="0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solidFill>
              <a:srgbClr val="95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032;p115">
              <a:extLst>
                <a:ext uri="{FF2B5EF4-FFF2-40B4-BE49-F238E27FC236}">
                  <a16:creationId xmlns:a16="http://schemas.microsoft.com/office/drawing/2014/main" id="{E33533F1-77B0-FF68-5F4D-7A34B89CA7E9}"/>
                </a:ext>
              </a:extLst>
            </p:cNvPr>
            <p:cNvSpPr/>
            <p:nvPr/>
          </p:nvSpPr>
          <p:spPr>
            <a:xfrm>
              <a:off x="6298620" y="3133172"/>
              <a:ext cx="106747" cy="91412"/>
            </a:xfrm>
            <a:custGeom>
              <a:avLst/>
              <a:gdLst/>
              <a:ahLst/>
              <a:cxnLst/>
              <a:rect l="l" t="t" r="r" b="b"/>
              <a:pathLst>
                <a:path w="4072" h="3487" extrusionOk="0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033;p115">
              <a:extLst>
                <a:ext uri="{FF2B5EF4-FFF2-40B4-BE49-F238E27FC236}">
                  <a16:creationId xmlns:a16="http://schemas.microsoft.com/office/drawing/2014/main" id="{7B666EBB-D5F6-34D4-38F1-3EE03E68BECD}"/>
                </a:ext>
              </a:extLst>
            </p:cNvPr>
            <p:cNvSpPr/>
            <p:nvPr/>
          </p:nvSpPr>
          <p:spPr>
            <a:xfrm>
              <a:off x="6322843" y="3151706"/>
              <a:ext cx="63991" cy="54527"/>
            </a:xfrm>
            <a:custGeom>
              <a:avLst/>
              <a:gdLst/>
              <a:ahLst/>
              <a:cxnLst/>
              <a:rect l="l" t="t" r="r" b="b"/>
              <a:pathLst>
                <a:path w="2441" h="2080" extrusionOk="0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solidFill>
              <a:srgbClr val="95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664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46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문제점 및 개선</a:t>
            </a:r>
            <a:endParaRPr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4612843" y="1369340"/>
            <a:ext cx="4024773" cy="889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쿠폰 적립 오류 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D9554C-4E4F-2CDE-808C-E13A68573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17" y="1369340"/>
            <a:ext cx="3056248" cy="3096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BB8E7A-672A-3E25-D71A-8527F4F5A378}"/>
              </a:ext>
            </a:extLst>
          </p:cNvPr>
          <p:cNvSpPr txBox="1"/>
          <p:nvPr/>
        </p:nvSpPr>
        <p:spPr>
          <a:xfrm>
            <a:off x="4800600" y="2069311"/>
            <a:ext cx="3247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설계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&gt;</a:t>
            </a:r>
          </a:p>
          <a:p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음료 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잔 당 스탬프 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적립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스탬프 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당 쿠폰 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적립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&gt;</a:t>
            </a:r>
          </a:p>
          <a:p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하지만 음료 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잔을 사자마자 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쿠폰도 적립되는 상황 발생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1" name="Google Shape;4897;p103">
            <a:extLst>
              <a:ext uri="{FF2B5EF4-FFF2-40B4-BE49-F238E27FC236}">
                <a16:creationId xmlns:a16="http://schemas.microsoft.com/office/drawing/2014/main" id="{1A82248B-8D8B-E3D6-ED49-905D131C77AB}"/>
              </a:ext>
            </a:extLst>
          </p:cNvPr>
          <p:cNvSpPr/>
          <p:nvPr/>
        </p:nvSpPr>
        <p:spPr>
          <a:xfrm rot="5400000">
            <a:off x="5843951" y="2979150"/>
            <a:ext cx="354117" cy="279287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61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46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문제점 및 개선</a:t>
            </a:r>
            <a:endParaRPr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5615709" y="2343561"/>
            <a:ext cx="2900655" cy="2375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쿠폰을 초기화하는 코드를 수정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get(</a:t>
            </a:r>
            <a:r>
              <a:rPr lang="en-US" altLang="ko-KR" sz="14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  <a:r>
              <a:rPr lang="en-US" altLang="ko-KR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get(</a:t>
            </a:r>
            <a:r>
              <a:rPr lang="en-US" altLang="ko-KR" sz="14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user.size</a:t>
            </a:r>
            <a:r>
              <a:rPr lang="en-US" altLang="ko-KR" sz="1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()-1)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30C4DDE-99F4-9C75-DA2E-A6E9B882CA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350" r="3383" b="8857"/>
          <a:stretch/>
        </p:blipFill>
        <p:spPr>
          <a:xfrm>
            <a:off x="960582" y="1571022"/>
            <a:ext cx="4378036" cy="2755544"/>
          </a:xfrm>
          <a:prstGeom prst="rect">
            <a:avLst/>
          </a:prstGeom>
        </p:spPr>
      </p:pic>
      <p:sp>
        <p:nvSpPr>
          <p:cNvPr id="31" name="Google Shape;481;p32">
            <a:extLst>
              <a:ext uri="{FF2B5EF4-FFF2-40B4-BE49-F238E27FC236}">
                <a16:creationId xmlns:a16="http://schemas.microsoft.com/office/drawing/2014/main" id="{A5E66181-A95F-E5CD-2AF9-11FC34DCFEF9}"/>
              </a:ext>
            </a:extLst>
          </p:cNvPr>
          <p:cNvSpPr txBox="1">
            <a:spLocks/>
          </p:cNvSpPr>
          <p:nvPr/>
        </p:nvSpPr>
        <p:spPr>
          <a:xfrm>
            <a:off x="5615709" y="1325250"/>
            <a:ext cx="4024773" cy="88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Fira Code"/>
              <a:buAutoNum type="arabicPeriod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해결 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Font typeface="Fira Code"/>
              <a:buNone/>
            </a:pP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3" name="Google Shape;4897;p103">
            <a:extLst>
              <a:ext uri="{FF2B5EF4-FFF2-40B4-BE49-F238E27FC236}">
                <a16:creationId xmlns:a16="http://schemas.microsoft.com/office/drawing/2014/main" id="{A2864E99-4C7E-A51A-E582-8FE94AC86B1D}"/>
              </a:ext>
            </a:extLst>
          </p:cNvPr>
          <p:cNvSpPr/>
          <p:nvPr/>
        </p:nvSpPr>
        <p:spPr>
          <a:xfrm rot="5400000">
            <a:off x="5819285" y="3195587"/>
            <a:ext cx="354117" cy="279287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55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46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문제점 및 개선</a:t>
            </a:r>
            <a:endParaRPr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4756728" y="1327933"/>
            <a:ext cx="4024773" cy="889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매출 데이터 오류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8BB8E7A-672A-3E25-D71A-8527F4F5A378}"/>
              </a:ext>
            </a:extLst>
          </p:cNvPr>
          <p:cNvSpPr txBox="1"/>
          <p:nvPr/>
        </p:nvSpPr>
        <p:spPr>
          <a:xfrm>
            <a:off x="4800600" y="2069311"/>
            <a:ext cx="3247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설계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&gt;</a:t>
            </a:r>
          </a:p>
          <a:p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관리자 모드에서 매출 데이터 확인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총매출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금액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무상 판매 금액 등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</a:t>
            </a:r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&gt;</a:t>
            </a:r>
          </a:p>
          <a:p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매출 데이터 반영 과정에서 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적합한 </a:t>
            </a:r>
            <a:r>
              <a:rPr lang="ko-KR" altLang="en-US" dirty="0" err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총매출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금액이 뜨지 않음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C8461A-7213-A212-151D-3D2EEB517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50" y="1295813"/>
            <a:ext cx="3247199" cy="3183312"/>
          </a:xfrm>
          <a:prstGeom prst="rect">
            <a:avLst/>
          </a:prstGeom>
        </p:spPr>
      </p:pic>
      <p:sp>
        <p:nvSpPr>
          <p:cNvPr id="31" name="Google Shape;4897;p103">
            <a:extLst>
              <a:ext uri="{FF2B5EF4-FFF2-40B4-BE49-F238E27FC236}">
                <a16:creationId xmlns:a16="http://schemas.microsoft.com/office/drawing/2014/main" id="{60247D5F-FFC6-E093-E350-8D27B6F6A69D}"/>
              </a:ext>
            </a:extLst>
          </p:cNvPr>
          <p:cNvSpPr/>
          <p:nvPr/>
        </p:nvSpPr>
        <p:spPr>
          <a:xfrm rot="5400000">
            <a:off x="5827377" y="3019282"/>
            <a:ext cx="354117" cy="279287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33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46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문제점 및 개선</a:t>
            </a:r>
            <a:endParaRPr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5523344" y="1950439"/>
            <a:ext cx="2900655" cy="27268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프로그램 진행 순서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Fira Code Medium" panose="020B0809050000020004" pitchFamily="49" charset="0"/>
              </a:rPr>
              <a:t>장바구니</a:t>
            </a:r>
            <a:r>
              <a:rPr lang="en-US" altLang="ko-KR" sz="1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Fira Code Medium" panose="020B0809050000020004" pitchFamily="49" charset="0"/>
              </a:rPr>
              <a:t> </a:t>
            </a:r>
            <a:r>
              <a:rPr lang="ko-KR" altLang="en-US" sz="1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Fira Code Medium" panose="020B0809050000020004" pitchFamily="49" charset="0"/>
              </a:rPr>
              <a:t>→ 결제</a:t>
            </a:r>
            <a:r>
              <a:rPr lang="en-US" altLang="ko-KR" sz="1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Fira Code Medium" panose="020B0809050000020004" pitchFamily="49" charset="0"/>
              </a:rPr>
              <a:t> </a:t>
            </a:r>
            <a:r>
              <a:rPr lang="ko-KR" altLang="en-US" sz="1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Fira Code Medium" panose="020B0809050000020004" pitchFamily="49" charset="0"/>
              </a:rPr>
              <a:t>→ 영수증</a:t>
            </a:r>
            <a:endParaRPr lang="en-US" altLang="ko-KR" sz="1400" b="1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Fira Code Medium" panose="020B080905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Fira Code Medium" panose="020B080905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장바구니 자료구조에 들어가는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인스턴스에 변수 추가 후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매출 관련 데이터가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장바구니가 아닌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영수증 단계에서 반영되도록 수정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81;p32">
            <a:extLst>
              <a:ext uri="{FF2B5EF4-FFF2-40B4-BE49-F238E27FC236}">
                <a16:creationId xmlns:a16="http://schemas.microsoft.com/office/drawing/2014/main" id="{A5E66181-A95F-E5CD-2AF9-11FC34DCFEF9}"/>
              </a:ext>
            </a:extLst>
          </p:cNvPr>
          <p:cNvSpPr txBox="1">
            <a:spLocks/>
          </p:cNvSpPr>
          <p:nvPr/>
        </p:nvSpPr>
        <p:spPr>
          <a:xfrm>
            <a:off x="5708073" y="1325250"/>
            <a:ext cx="4024773" cy="88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Fira Code"/>
              <a:buAutoNum type="arabicPeriod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해결 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Font typeface="Fira Code"/>
              <a:buNone/>
            </a:pP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FBBEC5-8F4B-7B44-8032-A0E3A5F468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51" b="4330"/>
          <a:stretch/>
        </p:blipFill>
        <p:spPr>
          <a:xfrm>
            <a:off x="1148202" y="3518998"/>
            <a:ext cx="3908612" cy="10113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1C1E35-FFA7-0644-A070-1EB8DC988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832" y="1249281"/>
            <a:ext cx="3847353" cy="1644670"/>
          </a:xfrm>
          <a:prstGeom prst="rect">
            <a:avLst/>
          </a:prstGeom>
          <a:effectLst>
            <a:softEdge rad="0"/>
          </a:effectLst>
        </p:spPr>
      </p:pic>
      <p:sp>
        <p:nvSpPr>
          <p:cNvPr id="37" name="Google Shape;481;p32">
            <a:extLst>
              <a:ext uri="{FF2B5EF4-FFF2-40B4-BE49-F238E27FC236}">
                <a16:creationId xmlns:a16="http://schemas.microsoft.com/office/drawing/2014/main" id="{98DDE7FB-824C-C74F-AA9C-A46E8A0F277B}"/>
              </a:ext>
            </a:extLst>
          </p:cNvPr>
          <p:cNvSpPr txBox="1">
            <a:spLocks/>
          </p:cNvSpPr>
          <p:nvPr/>
        </p:nvSpPr>
        <p:spPr>
          <a:xfrm>
            <a:off x="2807418" y="4181923"/>
            <a:ext cx="2900655" cy="310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Fira Code"/>
              <a:buAutoNum type="arabicPeriod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매출반영 메소드</a:t>
            </a:r>
            <a:endParaRPr lang="ko-KR" altLang="en-US" sz="1400" dirty="0">
              <a:solidFill>
                <a:schemeClr val="tx1"/>
              </a:solidFill>
              <a:highlight>
                <a:srgbClr val="FFFF00"/>
              </a:highlight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0" name="Google Shape;481;p32">
            <a:extLst>
              <a:ext uri="{FF2B5EF4-FFF2-40B4-BE49-F238E27FC236}">
                <a16:creationId xmlns:a16="http://schemas.microsoft.com/office/drawing/2014/main" id="{2453F84F-BC2F-494C-9110-D345F7B0E78C}"/>
              </a:ext>
            </a:extLst>
          </p:cNvPr>
          <p:cNvSpPr txBox="1">
            <a:spLocks/>
          </p:cNvSpPr>
          <p:nvPr/>
        </p:nvSpPr>
        <p:spPr>
          <a:xfrm>
            <a:off x="2037462" y="3571540"/>
            <a:ext cx="2900655" cy="310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Fira Code"/>
              <a:buAutoNum type="arabicPeriod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endParaRPr lang="ko-KR" altLang="en-US" sz="1400" dirty="0">
              <a:solidFill>
                <a:srgbClr val="FF0000"/>
              </a:solidFill>
              <a:highlight>
                <a:srgbClr val="FFFF00"/>
              </a:highlight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Fira Code"/>
              <a:buNone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영수증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class&gt;</a:t>
            </a:r>
            <a:endParaRPr lang="ko-KR" altLang="en-US" sz="1400" dirty="0">
              <a:solidFill>
                <a:schemeClr val="tx1"/>
              </a:solidFill>
              <a:highlight>
                <a:srgbClr val="FFFF00"/>
              </a:highlight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Fira Code"/>
              <a:buNone/>
            </a:pPr>
            <a:endParaRPr lang="ko-KR" altLang="en-US" sz="14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4" name="Google Shape;4897;p103">
            <a:extLst>
              <a:ext uri="{FF2B5EF4-FFF2-40B4-BE49-F238E27FC236}">
                <a16:creationId xmlns:a16="http://schemas.microsoft.com/office/drawing/2014/main" id="{D8E94C0B-14C1-B3DD-39AB-CB50A638B611}"/>
              </a:ext>
            </a:extLst>
          </p:cNvPr>
          <p:cNvSpPr/>
          <p:nvPr/>
        </p:nvSpPr>
        <p:spPr>
          <a:xfrm rot="5400000">
            <a:off x="2925449" y="3093102"/>
            <a:ext cx="354117" cy="279287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62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46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문제점 및 개선</a:t>
            </a:r>
            <a:endParaRPr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81;p32">
            <a:extLst>
              <a:ext uri="{FF2B5EF4-FFF2-40B4-BE49-F238E27FC236}">
                <a16:creationId xmlns:a16="http://schemas.microsoft.com/office/drawing/2014/main" id="{A5E66181-A95F-E5CD-2AF9-11FC34DCFEF9}"/>
              </a:ext>
            </a:extLst>
          </p:cNvPr>
          <p:cNvSpPr txBox="1">
            <a:spLocks/>
          </p:cNvSpPr>
          <p:nvPr/>
        </p:nvSpPr>
        <p:spPr>
          <a:xfrm>
            <a:off x="2559613" y="2452759"/>
            <a:ext cx="4024773" cy="88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Fira Code"/>
              <a:buAutoNum type="arabicPeriod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33" name="Google Shape;8740;p107">
            <a:extLst>
              <a:ext uri="{FF2B5EF4-FFF2-40B4-BE49-F238E27FC236}">
                <a16:creationId xmlns:a16="http://schemas.microsoft.com/office/drawing/2014/main" id="{6EA82D7E-A0B0-1C22-A8AD-6593A86A3078}"/>
              </a:ext>
            </a:extLst>
          </p:cNvPr>
          <p:cNvGrpSpPr/>
          <p:nvPr/>
        </p:nvGrpSpPr>
        <p:grpSpPr>
          <a:xfrm>
            <a:off x="2918509" y="2040070"/>
            <a:ext cx="3306980" cy="1099361"/>
            <a:chOff x="246070" y="1983375"/>
            <a:chExt cx="1855347" cy="616849"/>
          </a:xfrm>
        </p:grpSpPr>
        <p:sp>
          <p:nvSpPr>
            <p:cNvPr id="34" name="Google Shape;8741;p107">
              <a:extLst>
                <a:ext uri="{FF2B5EF4-FFF2-40B4-BE49-F238E27FC236}">
                  <a16:creationId xmlns:a16="http://schemas.microsoft.com/office/drawing/2014/main" id="{2CA4AB1F-74DB-CA05-FBE4-323F65FD5AE8}"/>
                </a:ext>
              </a:extLst>
            </p:cNvPr>
            <p:cNvSpPr/>
            <p:nvPr/>
          </p:nvSpPr>
          <p:spPr>
            <a:xfrm>
              <a:off x="1072131" y="1983872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8742;p107">
              <a:extLst>
                <a:ext uri="{FF2B5EF4-FFF2-40B4-BE49-F238E27FC236}">
                  <a16:creationId xmlns:a16="http://schemas.microsoft.com/office/drawing/2014/main" id="{5F151839-9A87-0913-2D69-18F94D26D1C8}"/>
                </a:ext>
              </a:extLst>
            </p:cNvPr>
            <p:cNvSpPr/>
            <p:nvPr/>
          </p:nvSpPr>
          <p:spPr>
            <a:xfrm>
              <a:off x="1430530" y="2193486"/>
              <a:ext cx="46960" cy="46948"/>
            </a:xfrm>
            <a:custGeom>
              <a:avLst/>
              <a:gdLst/>
              <a:ahLst/>
              <a:cxnLst/>
              <a:rect l="l" t="t" r="r" b="b"/>
              <a:pathLst>
                <a:path w="3915" h="3914" extrusionOk="0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8743;p107">
              <a:extLst>
                <a:ext uri="{FF2B5EF4-FFF2-40B4-BE49-F238E27FC236}">
                  <a16:creationId xmlns:a16="http://schemas.microsoft.com/office/drawing/2014/main" id="{EF6BDF97-8495-D868-3F4A-F49D39CCA1F9}"/>
                </a:ext>
              </a:extLst>
            </p:cNvPr>
            <p:cNvSpPr/>
            <p:nvPr/>
          </p:nvSpPr>
          <p:spPr>
            <a:xfrm>
              <a:off x="1277847" y="2191554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8744;p107">
              <a:extLst>
                <a:ext uri="{FF2B5EF4-FFF2-40B4-BE49-F238E27FC236}">
                  <a16:creationId xmlns:a16="http://schemas.microsoft.com/office/drawing/2014/main" id="{295E0014-4D87-ECCE-B090-FA8358FE3E5E}"/>
                </a:ext>
              </a:extLst>
            </p:cNvPr>
            <p:cNvSpPr/>
            <p:nvPr/>
          </p:nvSpPr>
          <p:spPr>
            <a:xfrm>
              <a:off x="1690156" y="2190379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8745;p107">
              <a:extLst>
                <a:ext uri="{FF2B5EF4-FFF2-40B4-BE49-F238E27FC236}">
                  <a16:creationId xmlns:a16="http://schemas.microsoft.com/office/drawing/2014/main" id="{4030F11A-1C65-5732-F671-172A78E6842D}"/>
                </a:ext>
              </a:extLst>
            </p:cNvPr>
            <p:cNvSpPr/>
            <p:nvPr/>
          </p:nvSpPr>
          <p:spPr>
            <a:xfrm>
              <a:off x="1484068" y="1984268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8746;p107">
              <a:extLst>
                <a:ext uri="{FF2B5EF4-FFF2-40B4-BE49-F238E27FC236}">
                  <a16:creationId xmlns:a16="http://schemas.microsoft.com/office/drawing/2014/main" id="{6810CA15-ED0B-B289-F67D-61723FE4BC3C}"/>
                </a:ext>
              </a:extLst>
            </p:cNvPr>
            <p:cNvSpPr/>
            <p:nvPr/>
          </p:nvSpPr>
          <p:spPr>
            <a:xfrm flipH="1">
              <a:off x="865779" y="2190662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8747;p107">
              <a:extLst>
                <a:ext uri="{FF2B5EF4-FFF2-40B4-BE49-F238E27FC236}">
                  <a16:creationId xmlns:a16="http://schemas.microsoft.com/office/drawing/2014/main" id="{16402C74-9E32-563D-2898-0E1213A0E8B9}"/>
                </a:ext>
              </a:extLst>
            </p:cNvPr>
            <p:cNvSpPr/>
            <p:nvPr/>
          </p:nvSpPr>
          <p:spPr>
            <a:xfrm>
              <a:off x="246070" y="1983826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8748;p107">
              <a:extLst>
                <a:ext uri="{FF2B5EF4-FFF2-40B4-BE49-F238E27FC236}">
                  <a16:creationId xmlns:a16="http://schemas.microsoft.com/office/drawing/2014/main" id="{BE10D6F6-9B7F-80EE-B920-ECCD649BC321}"/>
                </a:ext>
              </a:extLst>
            </p:cNvPr>
            <p:cNvSpPr/>
            <p:nvPr/>
          </p:nvSpPr>
          <p:spPr>
            <a:xfrm flipH="1">
              <a:off x="659595" y="1983375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8749;p107">
              <a:extLst>
                <a:ext uri="{FF2B5EF4-FFF2-40B4-BE49-F238E27FC236}">
                  <a16:creationId xmlns:a16="http://schemas.microsoft.com/office/drawing/2014/main" id="{DC371FF8-1D3F-5A13-FAE7-2DBE0246C541}"/>
                </a:ext>
              </a:extLst>
            </p:cNvPr>
            <p:cNvSpPr/>
            <p:nvPr/>
          </p:nvSpPr>
          <p:spPr>
            <a:xfrm flipH="1">
              <a:off x="451107" y="2189486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" name="Google Shape;481;p32">
            <a:extLst>
              <a:ext uri="{FF2B5EF4-FFF2-40B4-BE49-F238E27FC236}">
                <a16:creationId xmlns:a16="http://schemas.microsoft.com/office/drawing/2014/main" id="{7517417C-A2BB-303E-402B-56E80C56644D}"/>
              </a:ext>
            </a:extLst>
          </p:cNvPr>
          <p:cNvSpPr txBox="1">
            <a:spLocks/>
          </p:cNvSpPr>
          <p:nvPr/>
        </p:nvSpPr>
        <p:spPr>
          <a:xfrm>
            <a:off x="2918509" y="3135847"/>
            <a:ext cx="5336155" cy="88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Fira Code"/>
              <a:buAutoNum type="arabicPeriod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이외에도 수많았던 문제들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 )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14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46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역할분담</a:t>
            </a:r>
            <a:endParaRPr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8044;p105">
            <a:extLst>
              <a:ext uri="{FF2B5EF4-FFF2-40B4-BE49-F238E27FC236}">
                <a16:creationId xmlns:a16="http://schemas.microsoft.com/office/drawing/2014/main" id="{14296FC0-802A-6F4F-AC92-0C19BCD6146C}"/>
              </a:ext>
            </a:extLst>
          </p:cNvPr>
          <p:cNvGrpSpPr/>
          <p:nvPr/>
        </p:nvGrpSpPr>
        <p:grpSpPr>
          <a:xfrm>
            <a:off x="1949091" y="2035766"/>
            <a:ext cx="5245818" cy="1723268"/>
            <a:chOff x="6777990" y="3710194"/>
            <a:chExt cx="2062021" cy="677381"/>
          </a:xfrm>
        </p:grpSpPr>
        <p:grpSp>
          <p:nvGrpSpPr>
            <p:cNvPr id="43" name="Google Shape;8045;p105">
              <a:extLst>
                <a:ext uri="{FF2B5EF4-FFF2-40B4-BE49-F238E27FC236}">
                  <a16:creationId xmlns:a16="http://schemas.microsoft.com/office/drawing/2014/main" id="{2BF555E5-492B-934F-5C02-980365AAA0DB}"/>
                </a:ext>
              </a:extLst>
            </p:cNvPr>
            <p:cNvGrpSpPr/>
            <p:nvPr/>
          </p:nvGrpSpPr>
          <p:grpSpPr>
            <a:xfrm>
              <a:off x="6777990" y="3874492"/>
              <a:ext cx="2062021" cy="513083"/>
              <a:chOff x="6777990" y="3874492"/>
              <a:chExt cx="2062021" cy="513083"/>
            </a:xfrm>
          </p:grpSpPr>
          <p:cxnSp>
            <p:nvCxnSpPr>
              <p:cNvPr id="53" name="Google Shape;8046;p105">
                <a:extLst>
                  <a:ext uri="{FF2B5EF4-FFF2-40B4-BE49-F238E27FC236}">
                    <a16:creationId xmlns:a16="http://schemas.microsoft.com/office/drawing/2014/main" id="{AAA5A31D-F6D3-47F9-F0D5-03BD87C6493F}"/>
                  </a:ext>
                </a:extLst>
              </p:cNvPr>
              <p:cNvCxnSpPr/>
              <p:nvPr/>
            </p:nvCxnSpPr>
            <p:spPr>
              <a:xfrm>
                <a:off x="6977019" y="4216875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54" name="Google Shape;8047;p105">
                <a:extLst>
                  <a:ext uri="{FF2B5EF4-FFF2-40B4-BE49-F238E27FC236}">
                    <a16:creationId xmlns:a16="http://schemas.microsoft.com/office/drawing/2014/main" id="{73A7F0F8-615E-B1F9-07D0-AEFF1B944126}"/>
                  </a:ext>
                </a:extLst>
              </p:cNvPr>
              <p:cNvSpPr/>
              <p:nvPr/>
            </p:nvSpPr>
            <p:spPr>
              <a:xfrm>
                <a:off x="6777990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435D74"/>
              </a:solidFill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ko-KR" altLang="en-US" sz="2400" dirty="0">
                    <a:solidFill>
                      <a:schemeClr val="bg1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보영</a:t>
                </a:r>
                <a:endParaRPr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cxnSp>
            <p:nvCxnSpPr>
              <p:cNvPr id="56" name="Google Shape;8046;p105">
                <a:extLst>
                  <a:ext uri="{FF2B5EF4-FFF2-40B4-BE49-F238E27FC236}">
                    <a16:creationId xmlns:a16="http://schemas.microsoft.com/office/drawing/2014/main" id="{CB9925ED-8D3F-C7B3-78E5-F6B83B1DE4AA}"/>
                  </a:ext>
                </a:extLst>
              </p:cNvPr>
              <p:cNvCxnSpPr/>
              <p:nvPr/>
            </p:nvCxnSpPr>
            <p:spPr>
              <a:xfrm>
                <a:off x="8627912" y="4216875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57" name="Google Shape;8047;p105">
                <a:extLst>
                  <a:ext uri="{FF2B5EF4-FFF2-40B4-BE49-F238E27FC236}">
                    <a16:creationId xmlns:a16="http://schemas.microsoft.com/office/drawing/2014/main" id="{A5F4BBD7-DA2A-BADE-8764-AE4A37566926}"/>
                  </a:ext>
                </a:extLst>
              </p:cNvPr>
              <p:cNvSpPr/>
              <p:nvPr/>
            </p:nvSpPr>
            <p:spPr>
              <a:xfrm>
                <a:off x="8428882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435D74"/>
              </a:solidFill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ko-KR" altLang="en-US" sz="2400" dirty="0">
                    <a:solidFill>
                      <a:schemeClr val="bg1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동현</a:t>
                </a:r>
                <a:endParaRPr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</p:grpSp>
        <p:grpSp>
          <p:nvGrpSpPr>
            <p:cNvPr id="44" name="Google Shape;8048;p105">
              <a:extLst>
                <a:ext uri="{FF2B5EF4-FFF2-40B4-BE49-F238E27FC236}">
                  <a16:creationId xmlns:a16="http://schemas.microsoft.com/office/drawing/2014/main" id="{C711E0B9-D6F0-0E3F-6B29-504689E0AEC9}"/>
                </a:ext>
              </a:extLst>
            </p:cNvPr>
            <p:cNvGrpSpPr/>
            <p:nvPr/>
          </p:nvGrpSpPr>
          <p:grpSpPr>
            <a:xfrm>
              <a:off x="7188425" y="3710194"/>
              <a:ext cx="411123" cy="520535"/>
              <a:chOff x="7188425" y="3710194"/>
              <a:chExt cx="411123" cy="520535"/>
            </a:xfrm>
          </p:grpSpPr>
          <p:cxnSp>
            <p:nvCxnSpPr>
              <p:cNvPr id="51" name="Google Shape;8049;p105">
                <a:extLst>
                  <a:ext uri="{FF2B5EF4-FFF2-40B4-BE49-F238E27FC236}">
                    <a16:creationId xmlns:a16="http://schemas.microsoft.com/office/drawing/2014/main" id="{02F52655-1704-3BB2-0BC7-A89EC72B58BE}"/>
                  </a:ext>
                </a:extLst>
              </p:cNvPr>
              <p:cNvCxnSpPr/>
              <p:nvPr/>
            </p:nvCxnSpPr>
            <p:spPr>
              <a:xfrm rot="10800000">
                <a:off x="7393988" y="3710194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52" name="Google Shape;8050;p105">
                <a:extLst>
                  <a:ext uri="{FF2B5EF4-FFF2-40B4-BE49-F238E27FC236}">
                    <a16:creationId xmlns:a16="http://schemas.microsoft.com/office/drawing/2014/main" id="{17E199BD-B0E3-7100-8CCE-E8D8DA02E611}"/>
                  </a:ext>
                </a:extLst>
              </p:cNvPr>
              <p:cNvSpPr/>
              <p:nvPr/>
            </p:nvSpPr>
            <p:spPr>
              <a:xfrm>
                <a:off x="7188425" y="3874492"/>
                <a:ext cx="411123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1" h="60023" extrusionOk="0">
                    <a:moveTo>
                      <a:pt x="17274" y="0"/>
                    </a:moveTo>
                    <a:lnTo>
                      <a:pt x="0" y="30011"/>
                    </a:lnTo>
                    <a:lnTo>
                      <a:pt x="17274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435D74"/>
              </a:solidFill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ko-KR" altLang="en-US" sz="2400" dirty="0">
                    <a:solidFill>
                      <a:schemeClr val="bg1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규희</a:t>
                </a:r>
                <a:endParaRPr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</p:grpSp>
        <p:grpSp>
          <p:nvGrpSpPr>
            <p:cNvPr id="45" name="Google Shape;8051;p105">
              <a:extLst>
                <a:ext uri="{FF2B5EF4-FFF2-40B4-BE49-F238E27FC236}">
                  <a16:creationId xmlns:a16="http://schemas.microsoft.com/office/drawing/2014/main" id="{D06916B5-C247-00F6-18B7-CB76CAA5F729}"/>
                </a:ext>
              </a:extLst>
            </p:cNvPr>
            <p:cNvGrpSpPr/>
            <p:nvPr/>
          </p:nvGrpSpPr>
          <p:grpSpPr>
            <a:xfrm>
              <a:off x="7603341" y="3874492"/>
              <a:ext cx="411474" cy="513083"/>
              <a:chOff x="7603341" y="3874492"/>
              <a:chExt cx="411474" cy="513083"/>
            </a:xfrm>
          </p:grpSpPr>
          <p:cxnSp>
            <p:nvCxnSpPr>
              <p:cNvPr id="49" name="Google Shape;8052;p105">
                <a:extLst>
                  <a:ext uri="{FF2B5EF4-FFF2-40B4-BE49-F238E27FC236}">
                    <a16:creationId xmlns:a16="http://schemas.microsoft.com/office/drawing/2014/main" id="{0633AC89-A312-19E5-F1CC-8A528B8869B8}"/>
                  </a:ext>
                </a:extLst>
              </p:cNvPr>
              <p:cNvCxnSpPr/>
              <p:nvPr/>
            </p:nvCxnSpPr>
            <p:spPr>
              <a:xfrm>
                <a:off x="7809095" y="4216875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50" name="Google Shape;8053;p105">
                <a:extLst>
                  <a:ext uri="{FF2B5EF4-FFF2-40B4-BE49-F238E27FC236}">
                    <a16:creationId xmlns:a16="http://schemas.microsoft.com/office/drawing/2014/main" id="{FC6D9672-63E7-8983-0BD7-835430C2021D}"/>
                  </a:ext>
                </a:extLst>
              </p:cNvPr>
              <p:cNvSpPr/>
              <p:nvPr/>
            </p:nvSpPr>
            <p:spPr>
              <a:xfrm>
                <a:off x="7603341" y="3874492"/>
                <a:ext cx="411474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330" h="60023" extrusionOk="0">
                    <a:moveTo>
                      <a:pt x="17333" y="0"/>
                    </a:moveTo>
                    <a:lnTo>
                      <a:pt x="1" y="30011"/>
                    </a:lnTo>
                    <a:lnTo>
                      <a:pt x="17333" y="60023"/>
                    </a:lnTo>
                    <a:lnTo>
                      <a:pt x="51998" y="60023"/>
                    </a:lnTo>
                    <a:lnTo>
                      <a:pt x="69330" y="30011"/>
                    </a:lnTo>
                    <a:lnTo>
                      <a:pt x="51998" y="0"/>
                    </a:lnTo>
                    <a:close/>
                  </a:path>
                </a:pathLst>
              </a:custGeom>
              <a:solidFill>
                <a:srgbClr val="435D74"/>
              </a:solidFill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ko-KR" altLang="en-US" sz="2400" dirty="0">
                    <a:solidFill>
                      <a:schemeClr val="bg1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영관</a:t>
                </a:r>
                <a:endParaRPr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</p:grpSp>
        <p:grpSp>
          <p:nvGrpSpPr>
            <p:cNvPr id="46" name="Google Shape;8054;p105">
              <a:extLst>
                <a:ext uri="{FF2B5EF4-FFF2-40B4-BE49-F238E27FC236}">
                  <a16:creationId xmlns:a16="http://schemas.microsoft.com/office/drawing/2014/main" id="{DA9DD02E-3ECF-9899-2BB4-337B2C284D79}"/>
                </a:ext>
              </a:extLst>
            </p:cNvPr>
            <p:cNvGrpSpPr/>
            <p:nvPr/>
          </p:nvGrpSpPr>
          <p:grpSpPr>
            <a:xfrm>
              <a:off x="8013776" y="3722847"/>
              <a:ext cx="411129" cy="507881"/>
              <a:chOff x="8013776" y="3722847"/>
              <a:chExt cx="411129" cy="507881"/>
            </a:xfrm>
          </p:grpSpPr>
          <p:cxnSp>
            <p:nvCxnSpPr>
              <p:cNvPr id="47" name="Google Shape;8055;p105">
                <a:extLst>
                  <a:ext uri="{FF2B5EF4-FFF2-40B4-BE49-F238E27FC236}">
                    <a16:creationId xmlns:a16="http://schemas.microsoft.com/office/drawing/2014/main" id="{EDFA1A94-015D-E885-A042-552AA642BCA5}"/>
                  </a:ext>
                </a:extLst>
              </p:cNvPr>
              <p:cNvCxnSpPr/>
              <p:nvPr/>
            </p:nvCxnSpPr>
            <p:spPr>
              <a:xfrm rot="10800000">
                <a:off x="8219339" y="3722847"/>
                <a:ext cx="0" cy="169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48" name="Google Shape;8056;p105">
                <a:extLst>
                  <a:ext uri="{FF2B5EF4-FFF2-40B4-BE49-F238E27FC236}">
                    <a16:creationId xmlns:a16="http://schemas.microsoft.com/office/drawing/2014/main" id="{423734E4-F9E6-A503-8939-C9B8E8313471}"/>
                  </a:ext>
                </a:extLst>
              </p:cNvPr>
              <p:cNvSpPr/>
              <p:nvPr/>
            </p:nvSpPr>
            <p:spPr>
              <a:xfrm>
                <a:off x="8013776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435D74"/>
              </a:solidFill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ko-KR" altLang="en-US" sz="2400" dirty="0">
                    <a:solidFill>
                      <a:schemeClr val="bg1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영준</a:t>
                </a:r>
                <a:endParaRPr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21D992-DC24-A5B7-BD8E-85AA7344E133}"/>
              </a:ext>
            </a:extLst>
          </p:cNvPr>
          <p:cNvSpPr txBox="1"/>
          <p:nvPr/>
        </p:nvSpPr>
        <p:spPr>
          <a:xfrm>
            <a:off x="1862400" y="3897309"/>
            <a:ext cx="22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총괄 및 진행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34E850-7534-6B18-0DF1-AFFD7F17B37A}"/>
              </a:ext>
            </a:extLst>
          </p:cNvPr>
          <p:cNvSpPr txBox="1"/>
          <p:nvPr/>
        </p:nvSpPr>
        <p:spPr>
          <a:xfrm>
            <a:off x="2810999" y="1577894"/>
            <a:ext cx="22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 자료 제작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15D0EF-319B-617E-D16A-0BF15CDF4EBD}"/>
              </a:ext>
            </a:extLst>
          </p:cNvPr>
          <p:cNvSpPr txBox="1"/>
          <p:nvPr/>
        </p:nvSpPr>
        <p:spPr>
          <a:xfrm>
            <a:off x="3676847" y="3899868"/>
            <a:ext cx="22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서기</a:t>
            </a:r>
            <a:r>
              <a:rPr lang="en-US" altLang="ko-KR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회의록 작성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EDF6C8-BAA6-3D18-9472-8348AADD943A}"/>
              </a:ext>
            </a:extLst>
          </p:cNvPr>
          <p:cNvSpPr txBox="1"/>
          <p:nvPr/>
        </p:nvSpPr>
        <p:spPr>
          <a:xfrm>
            <a:off x="5092952" y="1570514"/>
            <a:ext cx="22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 진행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0BA1FC-9AE7-863F-6714-C8C99455FEEF}"/>
              </a:ext>
            </a:extLst>
          </p:cNvPr>
          <p:cNvSpPr txBox="1"/>
          <p:nvPr/>
        </p:nvSpPr>
        <p:spPr>
          <a:xfrm>
            <a:off x="5726371" y="3892488"/>
            <a:ext cx="2469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기획안 및 제출자료 작성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168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2"/>
          <p:cNvGrpSpPr/>
          <p:nvPr/>
        </p:nvGrpSpPr>
        <p:grpSpPr>
          <a:xfrm>
            <a:off x="941621" y="1371220"/>
            <a:ext cx="737100" cy="737100"/>
            <a:chOff x="991075" y="1881675"/>
            <a:chExt cx="737100" cy="737100"/>
          </a:xfrm>
        </p:grpSpPr>
        <p:sp>
          <p:nvSpPr>
            <p:cNvPr id="73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2"/>
          <p:cNvGrpSpPr/>
          <p:nvPr/>
        </p:nvGrpSpPr>
        <p:grpSpPr>
          <a:xfrm>
            <a:off x="3545394" y="1362809"/>
            <a:ext cx="737100" cy="737100"/>
            <a:chOff x="991075" y="1881675"/>
            <a:chExt cx="737100" cy="737100"/>
          </a:xfrm>
        </p:grpSpPr>
        <p:sp>
          <p:nvSpPr>
            <p:cNvPr id="740" name="Google Shape;740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42"/>
          <p:cNvGrpSpPr/>
          <p:nvPr/>
        </p:nvGrpSpPr>
        <p:grpSpPr>
          <a:xfrm>
            <a:off x="6149167" y="1369323"/>
            <a:ext cx="737100" cy="737100"/>
            <a:chOff x="991075" y="1881675"/>
            <a:chExt cx="737100" cy="737100"/>
          </a:xfrm>
        </p:grpSpPr>
        <p:sp>
          <p:nvSpPr>
            <p:cNvPr id="743" name="Google Shape;74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0" name="Google Shape;760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891995" y="2278232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반보영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63" name="Google Shape;763;p42"/>
          <p:cNvSpPr txBox="1">
            <a:spLocks noGrp="1"/>
          </p:cNvSpPr>
          <p:nvPr>
            <p:ph type="subTitle" idx="1"/>
          </p:nvPr>
        </p:nvSpPr>
        <p:spPr>
          <a:xfrm>
            <a:off x="891995" y="2670222"/>
            <a:ext cx="2176200" cy="1653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팀장의 책임감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추후 협업에서는 기획에 더 많은 투자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coding convention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협의 필요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소통을 통한 결과 도출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768" name="Google Shape;768;p42"/>
          <p:cNvGrpSpPr/>
          <p:nvPr/>
        </p:nvGrpSpPr>
        <p:grpSpPr>
          <a:xfrm>
            <a:off x="3709448" y="1553038"/>
            <a:ext cx="409009" cy="356642"/>
            <a:chOff x="4367550" y="2156499"/>
            <a:chExt cx="409009" cy="356642"/>
          </a:xfrm>
        </p:grpSpPr>
        <p:sp>
          <p:nvSpPr>
            <p:cNvPr id="769" name="Google Shape;769;p42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2"/>
          <p:cNvGrpSpPr/>
          <p:nvPr/>
        </p:nvGrpSpPr>
        <p:grpSpPr>
          <a:xfrm>
            <a:off x="6313205" y="1559552"/>
            <a:ext cx="409037" cy="356642"/>
            <a:chOff x="8245271" y="1357987"/>
            <a:chExt cx="409037" cy="356642"/>
          </a:xfrm>
        </p:grpSpPr>
        <p:sp>
          <p:nvSpPr>
            <p:cNvPr id="783" name="Google Shape;783;p42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2"/>
          <p:cNvGrpSpPr/>
          <p:nvPr/>
        </p:nvGrpSpPr>
        <p:grpSpPr>
          <a:xfrm>
            <a:off x="1105669" y="1564430"/>
            <a:ext cx="408999" cy="350681"/>
            <a:chOff x="3159447" y="1439568"/>
            <a:chExt cx="385957" cy="330924"/>
          </a:xfrm>
        </p:grpSpPr>
        <p:sp>
          <p:nvSpPr>
            <p:cNvPr id="794" name="Google Shape;794;p42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480;p32">
            <a:extLst>
              <a:ext uri="{FF2B5EF4-FFF2-40B4-BE49-F238E27FC236}">
                <a16:creationId xmlns:a16="http://schemas.microsoft.com/office/drawing/2014/main" id="{7C999469-C2FB-0E09-C6FF-E8AC572A6AA5}"/>
              </a:ext>
            </a:extLst>
          </p:cNvPr>
          <p:cNvSpPr txBox="1">
            <a:spLocks/>
          </p:cNvSpPr>
          <p:nvPr/>
        </p:nvSpPr>
        <p:spPr>
          <a:xfrm>
            <a:off x="720000" y="46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ko-KR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/06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프로젝트 소감</a:t>
            </a:r>
          </a:p>
        </p:txBody>
      </p:sp>
      <p:sp>
        <p:nvSpPr>
          <p:cNvPr id="101" name="Google Shape;762;p42">
            <a:extLst>
              <a:ext uri="{FF2B5EF4-FFF2-40B4-BE49-F238E27FC236}">
                <a16:creationId xmlns:a16="http://schemas.microsoft.com/office/drawing/2014/main" id="{0B0C00B1-AAF7-B6A9-26F9-B4C5D519FCF5}"/>
              </a:ext>
            </a:extLst>
          </p:cNvPr>
          <p:cNvSpPr txBox="1">
            <a:spLocks/>
          </p:cNvSpPr>
          <p:nvPr/>
        </p:nvSpPr>
        <p:spPr>
          <a:xfrm>
            <a:off x="3483900" y="2278232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도규희</a:t>
            </a:r>
          </a:p>
        </p:txBody>
      </p:sp>
      <p:sp>
        <p:nvSpPr>
          <p:cNvPr id="102" name="Google Shape;763;p42">
            <a:extLst>
              <a:ext uri="{FF2B5EF4-FFF2-40B4-BE49-F238E27FC236}">
                <a16:creationId xmlns:a16="http://schemas.microsoft.com/office/drawing/2014/main" id="{4D6342AE-11FE-9CBC-2893-23F9853549AA}"/>
              </a:ext>
            </a:extLst>
          </p:cNvPr>
          <p:cNvSpPr txBox="1">
            <a:spLocks/>
          </p:cNvSpPr>
          <p:nvPr/>
        </p:nvSpPr>
        <p:spPr>
          <a:xfrm>
            <a:off x="3483900" y="2748664"/>
            <a:ext cx="2176200" cy="1653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 &amp; </a:t>
            </a:r>
            <a:r>
              <a:rPr 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GitKraken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유용성 체감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배운 개념을 실제로 활용하며 이해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코딩에 대한 성찰 기회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기획의 중요성 체감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/>
            <a:endParaRPr 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5" name="Google Shape;762;p42">
            <a:extLst>
              <a:ext uri="{FF2B5EF4-FFF2-40B4-BE49-F238E27FC236}">
                <a16:creationId xmlns:a16="http://schemas.microsoft.com/office/drawing/2014/main" id="{4CA460F0-6B89-2E4A-7177-26C6D8B96792}"/>
              </a:ext>
            </a:extLst>
          </p:cNvPr>
          <p:cNvSpPr txBox="1">
            <a:spLocks/>
          </p:cNvSpPr>
          <p:nvPr/>
        </p:nvSpPr>
        <p:spPr>
          <a:xfrm>
            <a:off x="6075805" y="2267177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조영관</a:t>
            </a:r>
          </a:p>
        </p:txBody>
      </p:sp>
      <p:sp>
        <p:nvSpPr>
          <p:cNvPr id="106" name="Google Shape;763;p42">
            <a:extLst>
              <a:ext uri="{FF2B5EF4-FFF2-40B4-BE49-F238E27FC236}">
                <a16:creationId xmlns:a16="http://schemas.microsoft.com/office/drawing/2014/main" id="{6E4CE5BA-40B2-5457-A64E-DEF3A37F7FD6}"/>
              </a:ext>
            </a:extLst>
          </p:cNvPr>
          <p:cNvSpPr txBox="1">
            <a:spLocks/>
          </p:cNvSpPr>
          <p:nvPr/>
        </p:nvSpPr>
        <p:spPr>
          <a:xfrm>
            <a:off x="6075805" y="2670222"/>
            <a:ext cx="2176200" cy="1653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&amp;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기획의 중요성</a:t>
            </a:r>
            <a:endParaRPr 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GitKraken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활용한 협업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Pair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프로그래밍을 통한 실수 방지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많이 해보는 것이 답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50"/>
          <p:cNvGrpSpPr/>
          <p:nvPr/>
        </p:nvGrpSpPr>
        <p:grpSpPr>
          <a:xfrm>
            <a:off x="1013060" y="1414663"/>
            <a:ext cx="737100" cy="737100"/>
            <a:chOff x="991075" y="1881675"/>
            <a:chExt cx="737100" cy="737100"/>
          </a:xfrm>
        </p:grpSpPr>
        <p:sp>
          <p:nvSpPr>
            <p:cNvPr id="935" name="Google Shape;935;p5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39" name="Google Shape;939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2" name="Google Shape;942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43" name="Google Shape;943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45" name="Google Shape;945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6" name="Google Shape;946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47" name="Google Shape;947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49" name="Google Shape;949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50" name="Google Shape;950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2" name="Google Shape;952;p5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>
                <a:solidFill>
                  <a:schemeClr val="dk2"/>
                </a:solidFill>
              </a:rPr>
              <a:t> </a:t>
            </a:r>
            <a:endParaRPr sz="1000" b="0" dirty="0">
              <a:solidFill>
                <a:schemeClr val="dk2"/>
              </a:solidFill>
            </a:endParaRPr>
          </a:p>
        </p:txBody>
      </p:sp>
      <p:grpSp>
        <p:nvGrpSpPr>
          <p:cNvPr id="957" name="Google Shape;957;p50"/>
          <p:cNvGrpSpPr/>
          <p:nvPr/>
        </p:nvGrpSpPr>
        <p:grpSpPr>
          <a:xfrm>
            <a:off x="1177109" y="1578714"/>
            <a:ext cx="409009" cy="409016"/>
            <a:chOff x="3075107" y="3758147"/>
            <a:chExt cx="409009" cy="409016"/>
          </a:xfrm>
        </p:grpSpPr>
        <p:sp>
          <p:nvSpPr>
            <p:cNvPr id="958" name="Google Shape;958;p50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50"/>
          <p:cNvGrpSpPr/>
          <p:nvPr/>
        </p:nvGrpSpPr>
        <p:grpSpPr>
          <a:xfrm>
            <a:off x="4886262" y="1406500"/>
            <a:ext cx="737100" cy="737100"/>
            <a:chOff x="991075" y="1881675"/>
            <a:chExt cx="737100" cy="737100"/>
          </a:xfrm>
        </p:grpSpPr>
        <p:sp>
          <p:nvSpPr>
            <p:cNvPr id="963" name="Google Shape;963;p5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50"/>
          <p:cNvGrpSpPr/>
          <p:nvPr/>
        </p:nvGrpSpPr>
        <p:grpSpPr>
          <a:xfrm>
            <a:off x="5050295" y="1589775"/>
            <a:ext cx="409009" cy="370569"/>
            <a:chOff x="1351729" y="2565031"/>
            <a:chExt cx="409009" cy="370569"/>
          </a:xfrm>
        </p:grpSpPr>
        <p:sp>
          <p:nvSpPr>
            <p:cNvPr id="966" name="Google Shape;966;p50"/>
            <p:cNvSpPr/>
            <p:nvPr/>
          </p:nvSpPr>
          <p:spPr>
            <a:xfrm>
              <a:off x="1545275" y="2565031"/>
              <a:ext cx="123963" cy="190922"/>
            </a:xfrm>
            <a:custGeom>
              <a:avLst/>
              <a:gdLst/>
              <a:ahLst/>
              <a:cxnLst/>
              <a:rect l="l" t="t" r="r" b="b"/>
              <a:pathLst>
                <a:path w="4334" h="6675" extrusionOk="0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1539297" y="2730749"/>
              <a:ext cx="221441" cy="204851"/>
            </a:xfrm>
            <a:custGeom>
              <a:avLst/>
              <a:gdLst/>
              <a:ahLst/>
              <a:cxnLst/>
              <a:rect l="l" t="t" r="r" b="b"/>
              <a:pathLst>
                <a:path w="7742" h="716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1351729" y="2730749"/>
              <a:ext cx="204165" cy="204851"/>
            </a:xfrm>
            <a:custGeom>
              <a:avLst/>
              <a:gdLst/>
              <a:ahLst/>
              <a:cxnLst/>
              <a:rect l="l" t="t" r="r" b="b"/>
              <a:pathLst>
                <a:path w="7138" h="7162" extrusionOk="0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1390169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144253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149224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1541957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1594984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1644693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1694402" y="2769848"/>
              <a:ext cx="27201" cy="24541"/>
            </a:xfrm>
            <a:custGeom>
              <a:avLst/>
              <a:gdLst/>
              <a:ahLst/>
              <a:cxnLst/>
              <a:rect l="l" t="t" r="r" b="b"/>
              <a:pathLst>
                <a:path w="951" h="858" extrusionOk="0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1390169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144253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149224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1541957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1594984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1644693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694402" y="2822217"/>
              <a:ext cx="27201" cy="21910"/>
            </a:xfrm>
            <a:custGeom>
              <a:avLst/>
              <a:gdLst/>
              <a:ahLst/>
              <a:cxnLst/>
              <a:rect l="l" t="t" r="r" b="b"/>
              <a:pathLst>
                <a:path w="951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1390169" y="2871927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1442538" y="2871927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1644693" y="2871927"/>
              <a:ext cx="76912" cy="24541"/>
            </a:xfrm>
            <a:custGeom>
              <a:avLst/>
              <a:gdLst/>
              <a:ahLst/>
              <a:cxnLst/>
              <a:rect l="l" t="t" r="r" b="b"/>
              <a:pathLst>
                <a:path w="2689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547906" y="2871927"/>
              <a:ext cx="71621" cy="24541"/>
            </a:xfrm>
            <a:custGeom>
              <a:avLst/>
              <a:gdLst/>
              <a:ahLst/>
              <a:cxnLst/>
              <a:rect l="l" t="t" r="r" b="b"/>
              <a:pathLst>
                <a:path w="2504" h="858" extrusionOk="0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1492248" y="2871927"/>
              <a:ext cx="63641" cy="24541"/>
            </a:xfrm>
            <a:custGeom>
              <a:avLst/>
              <a:gdLst/>
              <a:ahLst/>
              <a:cxnLst/>
              <a:rect l="l" t="t" r="r" b="b"/>
              <a:pathLst>
                <a:path w="2225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5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5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93" name="Google Shape;993;p5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5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953;p50">
            <a:extLst>
              <a:ext uri="{FF2B5EF4-FFF2-40B4-BE49-F238E27FC236}">
                <a16:creationId xmlns:a16="http://schemas.microsoft.com/office/drawing/2014/main" id="{B081658C-2BFC-6D23-021D-30C0880583BC}"/>
              </a:ext>
            </a:extLst>
          </p:cNvPr>
          <p:cNvSpPr txBox="1">
            <a:spLocks/>
          </p:cNvSpPr>
          <p:nvPr/>
        </p:nvSpPr>
        <p:spPr>
          <a:xfrm>
            <a:off x="4876920" y="2759868"/>
            <a:ext cx="3244679" cy="152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작성 단계 보다 기획 단계에 더 많은 시간을 할애할 것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협업의 중요성과 어려움을 체감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오류는 예측불가 할지라도</a:t>
            </a:r>
            <a:b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어떻게든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방법을 찾아낼 것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베이스 필요성 절감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0" name="Google Shape;954;p50">
            <a:extLst>
              <a:ext uri="{FF2B5EF4-FFF2-40B4-BE49-F238E27FC236}">
                <a16:creationId xmlns:a16="http://schemas.microsoft.com/office/drawing/2014/main" id="{9041FF03-7D1E-F0BE-ECC8-8B8589DB0F02}"/>
              </a:ext>
            </a:extLst>
          </p:cNvPr>
          <p:cNvSpPr txBox="1">
            <a:spLocks/>
          </p:cNvSpPr>
          <p:nvPr/>
        </p:nvSpPr>
        <p:spPr>
          <a:xfrm>
            <a:off x="4886262" y="2297868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최동현</a:t>
            </a:r>
          </a:p>
        </p:txBody>
      </p:sp>
      <p:sp>
        <p:nvSpPr>
          <p:cNvPr id="75" name="Google Shape;953;p50">
            <a:extLst>
              <a:ext uri="{FF2B5EF4-FFF2-40B4-BE49-F238E27FC236}">
                <a16:creationId xmlns:a16="http://schemas.microsoft.com/office/drawing/2014/main" id="{A628FED7-1593-90F2-6D21-377AFE40D951}"/>
              </a:ext>
            </a:extLst>
          </p:cNvPr>
          <p:cNvSpPr txBox="1">
            <a:spLocks/>
          </p:cNvSpPr>
          <p:nvPr/>
        </p:nvSpPr>
        <p:spPr>
          <a:xfrm>
            <a:off x="1013059" y="2759868"/>
            <a:ext cx="3244679" cy="152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 &amp; </a:t>
            </a:r>
            <a:r>
              <a:rPr 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GitKraken</a:t>
            </a:r>
            <a:r>
              <a:rPr 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경험한 기쁨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혼자 하는 코딩보다 </a:t>
            </a:r>
            <a:b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함께 하는 코딩의 어려움을 이해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여러 사람이 작업한 결과물이 </a:t>
            </a:r>
            <a:b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하나로 합쳐져 동작할 때의 감동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데이터베이스 학습에 대한 욕심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6" name="Google Shape;954;p50">
            <a:extLst>
              <a:ext uri="{FF2B5EF4-FFF2-40B4-BE49-F238E27FC236}">
                <a16:creationId xmlns:a16="http://schemas.microsoft.com/office/drawing/2014/main" id="{975B8B34-8A2F-F8F3-455E-D5BF08C57B4D}"/>
              </a:ext>
            </a:extLst>
          </p:cNvPr>
          <p:cNvSpPr txBox="1">
            <a:spLocks/>
          </p:cNvSpPr>
          <p:nvPr/>
        </p:nvSpPr>
        <p:spPr>
          <a:xfrm>
            <a:off x="1013060" y="2297868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정영준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9" name="Google Shape;480;p32">
            <a:extLst>
              <a:ext uri="{FF2B5EF4-FFF2-40B4-BE49-F238E27FC236}">
                <a16:creationId xmlns:a16="http://schemas.microsoft.com/office/drawing/2014/main" id="{31C1AF0B-51EE-3E03-4DD1-2E4718408A05}"/>
              </a:ext>
            </a:extLst>
          </p:cNvPr>
          <p:cNvSpPr txBox="1">
            <a:spLocks/>
          </p:cNvSpPr>
          <p:nvPr/>
        </p:nvSpPr>
        <p:spPr>
          <a:xfrm>
            <a:off x="720000" y="46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ko-KR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/06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프로젝트 소감</a:t>
            </a:r>
          </a:p>
        </p:txBody>
      </p:sp>
    </p:spTree>
    <p:extLst>
      <p:ext uri="{BB962C8B-B14F-4D97-AF65-F5344CB8AC3E}">
        <p14:creationId xmlns:p14="http://schemas.microsoft.com/office/powerpoint/2010/main" val="9808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46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/* Q&amp;A</a:t>
            </a:r>
            <a:endParaRPr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4448;p112">
            <a:extLst>
              <a:ext uri="{FF2B5EF4-FFF2-40B4-BE49-F238E27FC236}">
                <a16:creationId xmlns:a16="http://schemas.microsoft.com/office/drawing/2014/main" id="{B7518698-AD96-1382-6EA1-2A2DCC5EF01B}"/>
              </a:ext>
            </a:extLst>
          </p:cNvPr>
          <p:cNvGrpSpPr/>
          <p:nvPr/>
        </p:nvGrpSpPr>
        <p:grpSpPr>
          <a:xfrm>
            <a:off x="3447207" y="1409321"/>
            <a:ext cx="2976201" cy="2723878"/>
            <a:chOff x="3973186" y="3353231"/>
            <a:chExt cx="378661" cy="346558"/>
          </a:xfrm>
        </p:grpSpPr>
        <p:sp>
          <p:nvSpPr>
            <p:cNvPr id="29" name="Google Shape;14449;p112">
              <a:extLst>
                <a:ext uri="{FF2B5EF4-FFF2-40B4-BE49-F238E27FC236}">
                  <a16:creationId xmlns:a16="http://schemas.microsoft.com/office/drawing/2014/main" id="{C082E772-FF82-80C3-5871-796AC41B0CC6}"/>
                </a:ext>
              </a:extLst>
            </p:cNvPr>
            <p:cNvSpPr/>
            <p:nvPr/>
          </p:nvSpPr>
          <p:spPr>
            <a:xfrm>
              <a:off x="4033882" y="3477190"/>
              <a:ext cx="34486" cy="34512"/>
            </a:xfrm>
            <a:custGeom>
              <a:avLst/>
              <a:gdLst/>
              <a:ahLst/>
              <a:cxnLst/>
              <a:rect l="l" t="t" r="r" b="b"/>
              <a:pathLst>
                <a:path w="1317" h="1318" extrusionOk="0">
                  <a:moveTo>
                    <a:pt x="659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9" y="1317"/>
                  </a:cubicBezTo>
                  <a:cubicBezTo>
                    <a:pt x="1021" y="1317"/>
                    <a:pt x="1317" y="1022"/>
                    <a:pt x="1317" y="659"/>
                  </a:cubicBezTo>
                  <a:cubicBezTo>
                    <a:pt x="1317" y="297"/>
                    <a:pt x="1021" y="1"/>
                    <a:pt x="659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450;p112">
              <a:extLst>
                <a:ext uri="{FF2B5EF4-FFF2-40B4-BE49-F238E27FC236}">
                  <a16:creationId xmlns:a16="http://schemas.microsoft.com/office/drawing/2014/main" id="{62A62FF5-5161-4912-E148-E6375443C030}"/>
                </a:ext>
              </a:extLst>
            </p:cNvPr>
            <p:cNvSpPr/>
            <p:nvPr/>
          </p:nvSpPr>
          <p:spPr>
            <a:xfrm>
              <a:off x="4144278" y="3477190"/>
              <a:ext cx="34512" cy="34512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659" y="1"/>
                  </a:moveTo>
                  <a:cubicBezTo>
                    <a:pt x="297" y="1"/>
                    <a:pt x="1" y="297"/>
                    <a:pt x="1" y="659"/>
                  </a:cubicBezTo>
                  <a:cubicBezTo>
                    <a:pt x="1" y="1022"/>
                    <a:pt x="297" y="1317"/>
                    <a:pt x="659" y="1317"/>
                  </a:cubicBezTo>
                  <a:cubicBezTo>
                    <a:pt x="1022" y="1317"/>
                    <a:pt x="1317" y="1022"/>
                    <a:pt x="1317" y="659"/>
                  </a:cubicBezTo>
                  <a:cubicBezTo>
                    <a:pt x="1317" y="297"/>
                    <a:pt x="1022" y="1"/>
                    <a:pt x="659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451;p112">
              <a:extLst>
                <a:ext uri="{FF2B5EF4-FFF2-40B4-BE49-F238E27FC236}">
                  <a16:creationId xmlns:a16="http://schemas.microsoft.com/office/drawing/2014/main" id="{C5F3BF25-8B94-099B-C698-1E199DE121DD}"/>
                </a:ext>
              </a:extLst>
            </p:cNvPr>
            <p:cNvSpPr/>
            <p:nvPr/>
          </p:nvSpPr>
          <p:spPr>
            <a:xfrm>
              <a:off x="4172768" y="3353231"/>
              <a:ext cx="179079" cy="150852"/>
            </a:xfrm>
            <a:custGeom>
              <a:avLst/>
              <a:gdLst/>
              <a:ahLst/>
              <a:cxnLst/>
              <a:rect l="l" t="t" r="r" b="b"/>
              <a:pathLst>
                <a:path w="6839" h="5761" extrusionOk="0">
                  <a:moveTo>
                    <a:pt x="3442" y="1"/>
                  </a:moveTo>
                  <a:cubicBezTo>
                    <a:pt x="3405" y="1"/>
                    <a:pt x="3368" y="1"/>
                    <a:pt x="3330" y="3"/>
                  </a:cubicBezTo>
                  <a:cubicBezTo>
                    <a:pt x="1155" y="98"/>
                    <a:pt x="1" y="2617"/>
                    <a:pt x="1355" y="4325"/>
                  </a:cubicBezTo>
                  <a:lnTo>
                    <a:pt x="1298" y="5527"/>
                  </a:lnTo>
                  <a:cubicBezTo>
                    <a:pt x="1290" y="5661"/>
                    <a:pt x="1394" y="5761"/>
                    <a:pt x="1513" y="5761"/>
                  </a:cubicBezTo>
                  <a:cubicBezTo>
                    <a:pt x="1546" y="5761"/>
                    <a:pt x="1580" y="5753"/>
                    <a:pt x="1613" y="5736"/>
                  </a:cubicBezTo>
                  <a:lnTo>
                    <a:pt x="2710" y="5231"/>
                  </a:lnTo>
                  <a:cubicBezTo>
                    <a:pt x="2949" y="5299"/>
                    <a:pt x="3192" y="5332"/>
                    <a:pt x="3432" y="5332"/>
                  </a:cubicBezTo>
                  <a:cubicBezTo>
                    <a:pt x="4306" y="5332"/>
                    <a:pt x="5147" y="4899"/>
                    <a:pt x="5648" y="4143"/>
                  </a:cubicBezTo>
                  <a:cubicBezTo>
                    <a:pt x="6839" y="2371"/>
                    <a:pt x="5551" y="1"/>
                    <a:pt x="3442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452;p112">
              <a:extLst>
                <a:ext uri="{FF2B5EF4-FFF2-40B4-BE49-F238E27FC236}">
                  <a16:creationId xmlns:a16="http://schemas.microsoft.com/office/drawing/2014/main" id="{960B0915-7FFF-42CA-25ED-2E6D081016BF}"/>
                </a:ext>
              </a:extLst>
            </p:cNvPr>
            <p:cNvSpPr/>
            <p:nvPr/>
          </p:nvSpPr>
          <p:spPr>
            <a:xfrm>
              <a:off x="4080335" y="3527649"/>
              <a:ext cx="52003" cy="93952"/>
            </a:xfrm>
            <a:custGeom>
              <a:avLst/>
              <a:gdLst/>
              <a:ahLst/>
              <a:cxnLst/>
              <a:rect l="l" t="t" r="r" b="b"/>
              <a:pathLst>
                <a:path w="1986" h="3588" extrusionOk="0">
                  <a:moveTo>
                    <a:pt x="1" y="1"/>
                  </a:moveTo>
                  <a:lnTo>
                    <a:pt x="1" y="2729"/>
                  </a:lnTo>
                  <a:lnTo>
                    <a:pt x="993" y="3588"/>
                  </a:lnTo>
                  <a:lnTo>
                    <a:pt x="1985" y="2729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453;p112">
              <a:extLst>
                <a:ext uri="{FF2B5EF4-FFF2-40B4-BE49-F238E27FC236}">
                  <a16:creationId xmlns:a16="http://schemas.microsoft.com/office/drawing/2014/main" id="{3F12DFB2-DCB0-C9C9-5A98-4DD3AAE4AE44}"/>
                </a:ext>
              </a:extLst>
            </p:cNvPr>
            <p:cNvSpPr/>
            <p:nvPr/>
          </p:nvSpPr>
          <p:spPr>
            <a:xfrm>
              <a:off x="3973186" y="3585858"/>
              <a:ext cx="265804" cy="113695"/>
            </a:xfrm>
            <a:custGeom>
              <a:avLst/>
              <a:gdLst/>
              <a:ahLst/>
              <a:cxnLst/>
              <a:rect l="l" t="t" r="r" b="b"/>
              <a:pathLst>
                <a:path w="10151" h="4342" extrusionOk="0">
                  <a:moveTo>
                    <a:pt x="4083" y="1"/>
                  </a:moveTo>
                  <a:lnTo>
                    <a:pt x="1822" y="726"/>
                  </a:lnTo>
                  <a:cubicBezTo>
                    <a:pt x="735" y="1069"/>
                    <a:pt x="0" y="2080"/>
                    <a:pt x="0" y="3216"/>
                  </a:cubicBezTo>
                  <a:lnTo>
                    <a:pt x="0" y="4122"/>
                  </a:lnTo>
                  <a:cubicBezTo>
                    <a:pt x="0" y="4236"/>
                    <a:pt x="95" y="4341"/>
                    <a:pt x="220" y="4341"/>
                  </a:cubicBezTo>
                  <a:lnTo>
                    <a:pt x="9931" y="4341"/>
                  </a:lnTo>
                  <a:cubicBezTo>
                    <a:pt x="10046" y="4341"/>
                    <a:pt x="10151" y="4236"/>
                    <a:pt x="10151" y="4122"/>
                  </a:cubicBezTo>
                  <a:lnTo>
                    <a:pt x="10151" y="3216"/>
                  </a:lnTo>
                  <a:cubicBezTo>
                    <a:pt x="10151" y="2080"/>
                    <a:pt x="9416" y="1079"/>
                    <a:pt x="8338" y="726"/>
                  </a:cubicBezTo>
                  <a:lnTo>
                    <a:pt x="6077" y="1"/>
                  </a:lnTo>
                  <a:lnTo>
                    <a:pt x="5085" y="697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454;p112">
              <a:extLst>
                <a:ext uri="{FF2B5EF4-FFF2-40B4-BE49-F238E27FC236}">
                  <a16:creationId xmlns:a16="http://schemas.microsoft.com/office/drawing/2014/main" id="{098FCA34-681F-61B8-966F-4D42989F9D6C}"/>
                </a:ext>
              </a:extLst>
            </p:cNvPr>
            <p:cNvSpPr/>
            <p:nvPr/>
          </p:nvSpPr>
          <p:spPr>
            <a:xfrm>
              <a:off x="4051112" y="3405260"/>
              <a:ext cx="110448" cy="151768"/>
            </a:xfrm>
            <a:custGeom>
              <a:avLst/>
              <a:gdLst/>
              <a:ahLst/>
              <a:cxnLst/>
              <a:rect l="l" t="t" r="r" b="b"/>
              <a:pathLst>
                <a:path w="4218" h="5796" extrusionOk="0">
                  <a:moveTo>
                    <a:pt x="1651" y="0"/>
                  </a:moveTo>
                  <a:cubicBezTo>
                    <a:pt x="1584" y="0"/>
                    <a:pt x="1517" y="0"/>
                    <a:pt x="1460" y="10"/>
                  </a:cubicBezTo>
                  <a:cubicBezTo>
                    <a:pt x="630" y="105"/>
                    <a:pt x="1" y="811"/>
                    <a:pt x="1" y="1641"/>
                  </a:cubicBezTo>
                  <a:lnTo>
                    <a:pt x="1" y="3320"/>
                  </a:lnTo>
                  <a:cubicBezTo>
                    <a:pt x="1" y="4198"/>
                    <a:pt x="468" y="5009"/>
                    <a:pt x="1222" y="5457"/>
                  </a:cubicBezTo>
                  <a:lnTo>
                    <a:pt x="1527" y="5638"/>
                  </a:lnTo>
                  <a:cubicBezTo>
                    <a:pt x="1708" y="5743"/>
                    <a:pt x="1909" y="5796"/>
                    <a:pt x="2109" y="5796"/>
                  </a:cubicBezTo>
                  <a:cubicBezTo>
                    <a:pt x="2309" y="5796"/>
                    <a:pt x="2510" y="5743"/>
                    <a:pt x="2691" y="5638"/>
                  </a:cubicBezTo>
                  <a:lnTo>
                    <a:pt x="2996" y="5457"/>
                  </a:lnTo>
                  <a:cubicBezTo>
                    <a:pt x="3750" y="5009"/>
                    <a:pt x="4217" y="4198"/>
                    <a:pt x="4217" y="3320"/>
                  </a:cubicBezTo>
                  <a:lnTo>
                    <a:pt x="4217" y="1641"/>
                  </a:lnTo>
                  <a:cubicBezTo>
                    <a:pt x="4217" y="735"/>
                    <a:pt x="3483" y="0"/>
                    <a:pt x="2576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455;p112">
              <a:extLst>
                <a:ext uri="{FF2B5EF4-FFF2-40B4-BE49-F238E27FC236}">
                  <a16:creationId xmlns:a16="http://schemas.microsoft.com/office/drawing/2014/main" id="{DC6BAD6A-E4E7-7288-90CB-473B13497AD0}"/>
                </a:ext>
              </a:extLst>
            </p:cNvPr>
            <p:cNvSpPr/>
            <p:nvPr/>
          </p:nvSpPr>
          <p:spPr>
            <a:xfrm>
              <a:off x="4051112" y="3405496"/>
              <a:ext cx="37994" cy="49987"/>
            </a:xfrm>
            <a:custGeom>
              <a:avLst/>
              <a:gdLst/>
              <a:ahLst/>
              <a:cxnLst/>
              <a:rect l="l" t="t" r="r" b="b"/>
              <a:pathLst>
                <a:path w="1451" h="1909" extrusionOk="0">
                  <a:moveTo>
                    <a:pt x="1451" y="1"/>
                  </a:moveTo>
                  <a:lnTo>
                    <a:pt x="1451" y="1"/>
                  </a:lnTo>
                  <a:cubicBezTo>
                    <a:pt x="621" y="96"/>
                    <a:pt x="1" y="802"/>
                    <a:pt x="1" y="1642"/>
                  </a:cubicBezTo>
                  <a:lnTo>
                    <a:pt x="1" y="1909"/>
                  </a:lnTo>
                  <a:cubicBezTo>
                    <a:pt x="1" y="1909"/>
                    <a:pt x="1069" y="1584"/>
                    <a:pt x="1451" y="1"/>
                  </a:cubicBez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456;p112">
              <a:extLst>
                <a:ext uri="{FF2B5EF4-FFF2-40B4-BE49-F238E27FC236}">
                  <a16:creationId xmlns:a16="http://schemas.microsoft.com/office/drawing/2014/main" id="{4113EE69-1649-1640-5A5D-5A368292AA3F}"/>
                </a:ext>
              </a:extLst>
            </p:cNvPr>
            <p:cNvSpPr/>
            <p:nvPr/>
          </p:nvSpPr>
          <p:spPr>
            <a:xfrm>
              <a:off x="4089080" y="3405260"/>
              <a:ext cx="72480" cy="71956"/>
            </a:xfrm>
            <a:custGeom>
              <a:avLst/>
              <a:gdLst/>
              <a:ahLst/>
              <a:cxnLst/>
              <a:rect l="l" t="t" r="r" b="b"/>
              <a:pathLst>
                <a:path w="2768" h="2748" extrusionOk="0">
                  <a:moveTo>
                    <a:pt x="191" y="0"/>
                  </a:moveTo>
                  <a:cubicBezTo>
                    <a:pt x="134" y="0"/>
                    <a:pt x="67" y="0"/>
                    <a:pt x="1" y="10"/>
                  </a:cubicBezTo>
                  <a:cubicBezTo>
                    <a:pt x="1" y="10"/>
                    <a:pt x="296" y="2748"/>
                    <a:pt x="2767" y="2748"/>
                  </a:cubicBezTo>
                  <a:lnTo>
                    <a:pt x="2767" y="1641"/>
                  </a:lnTo>
                  <a:cubicBezTo>
                    <a:pt x="2767" y="735"/>
                    <a:pt x="2033" y="0"/>
                    <a:pt x="1126" y="0"/>
                  </a:cubicBez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457;p112">
              <a:extLst>
                <a:ext uri="{FF2B5EF4-FFF2-40B4-BE49-F238E27FC236}">
                  <a16:creationId xmlns:a16="http://schemas.microsoft.com/office/drawing/2014/main" id="{E3E3D113-4CA8-0728-3780-1C2B82370EDA}"/>
                </a:ext>
              </a:extLst>
            </p:cNvPr>
            <p:cNvSpPr/>
            <p:nvPr/>
          </p:nvSpPr>
          <p:spPr>
            <a:xfrm>
              <a:off x="4094317" y="3475384"/>
              <a:ext cx="24012" cy="37811"/>
            </a:xfrm>
            <a:custGeom>
              <a:avLst/>
              <a:gdLst/>
              <a:ahLst/>
              <a:cxnLst/>
              <a:rect l="l" t="t" r="r" b="b"/>
              <a:pathLst>
                <a:path w="917" h="1444" extrusionOk="0">
                  <a:moveTo>
                    <a:pt x="219" y="1"/>
                  </a:moveTo>
                  <a:cubicBezTo>
                    <a:pt x="111" y="1"/>
                    <a:pt x="1" y="75"/>
                    <a:pt x="11" y="222"/>
                  </a:cubicBezTo>
                  <a:lnTo>
                    <a:pt x="11" y="1234"/>
                  </a:lnTo>
                  <a:cubicBezTo>
                    <a:pt x="11" y="1348"/>
                    <a:pt x="106" y="1444"/>
                    <a:pt x="220" y="1444"/>
                  </a:cubicBezTo>
                  <a:lnTo>
                    <a:pt x="659" y="1444"/>
                  </a:lnTo>
                  <a:cubicBezTo>
                    <a:pt x="917" y="1424"/>
                    <a:pt x="917" y="1043"/>
                    <a:pt x="659" y="1024"/>
                  </a:cubicBezTo>
                  <a:lnTo>
                    <a:pt x="421" y="1024"/>
                  </a:lnTo>
                  <a:lnTo>
                    <a:pt x="421" y="222"/>
                  </a:lnTo>
                  <a:cubicBezTo>
                    <a:pt x="435" y="75"/>
                    <a:pt x="328" y="1"/>
                    <a:pt x="219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458;p112">
              <a:extLst>
                <a:ext uri="{FF2B5EF4-FFF2-40B4-BE49-F238E27FC236}">
                  <a16:creationId xmlns:a16="http://schemas.microsoft.com/office/drawing/2014/main" id="{80B9241F-846D-407F-744C-439989E3F39D}"/>
                </a:ext>
              </a:extLst>
            </p:cNvPr>
            <p:cNvSpPr/>
            <p:nvPr/>
          </p:nvSpPr>
          <p:spPr>
            <a:xfrm>
              <a:off x="4087823" y="3604345"/>
              <a:ext cx="36999" cy="95209"/>
            </a:xfrm>
            <a:custGeom>
              <a:avLst/>
              <a:gdLst/>
              <a:ahLst/>
              <a:cxnLst/>
              <a:rect l="l" t="t" r="r" b="b"/>
              <a:pathLst>
                <a:path w="1413" h="3636" extrusionOk="0">
                  <a:moveTo>
                    <a:pt x="1" y="1"/>
                  </a:moveTo>
                  <a:lnTo>
                    <a:pt x="1" y="859"/>
                  </a:lnTo>
                  <a:lnTo>
                    <a:pt x="230" y="1222"/>
                  </a:lnTo>
                  <a:lnTo>
                    <a:pt x="1" y="3635"/>
                  </a:lnTo>
                  <a:lnTo>
                    <a:pt x="1413" y="3635"/>
                  </a:lnTo>
                  <a:lnTo>
                    <a:pt x="1193" y="1222"/>
                  </a:lnTo>
                  <a:lnTo>
                    <a:pt x="1413" y="859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459;p112">
              <a:extLst>
                <a:ext uri="{FF2B5EF4-FFF2-40B4-BE49-F238E27FC236}">
                  <a16:creationId xmlns:a16="http://schemas.microsoft.com/office/drawing/2014/main" id="{A74F1DC0-EE57-6AB7-82E3-53F967E27830}"/>
                </a:ext>
              </a:extLst>
            </p:cNvPr>
            <p:cNvSpPr/>
            <p:nvPr/>
          </p:nvSpPr>
          <p:spPr>
            <a:xfrm>
              <a:off x="4080335" y="3586120"/>
              <a:ext cx="26002" cy="38963"/>
            </a:xfrm>
            <a:custGeom>
              <a:avLst/>
              <a:gdLst/>
              <a:ahLst/>
              <a:cxnLst/>
              <a:rect l="l" t="t" r="r" b="b"/>
              <a:pathLst>
                <a:path w="993" h="1488" extrusionOk="0">
                  <a:moveTo>
                    <a:pt x="1" y="0"/>
                  </a:moveTo>
                  <a:lnTo>
                    <a:pt x="1" y="1269"/>
                  </a:lnTo>
                  <a:cubicBezTo>
                    <a:pt x="1" y="1401"/>
                    <a:pt x="112" y="1487"/>
                    <a:pt x="227" y="1487"/>
                  </a:cubicBezTo>
                  <a:cubicBezTo>
                    <a:pt x="286" y="1487"/>
                    <a:pt x="346" y="1464"/>
                    <a:pt x="392" y="1412"/>
                  </a:cubicBezTo>
                  <a:lnTo>
                    <a:pt x="993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460;p112">
              <a:extLst>
                <a:ext uri="{FF2B5EF4-FFF2-40B4-BE49-F238E27FC236}">
                  <a16:creationId xmlns:a16="http://schemas.microsoft.com/office/drawing/2014/main" id="{D4125937-1C2F-9DB3-C3E2-D0045648ED71}"/>
                </a:ext>
              </a:extLst>
            </p:cNvPr>
            <p:cNvSpPr/>
            <p:nvPr/>
          </p:nvSpPr>
          <p:spPr>
            <a:xfrm>
              <a:off x="4106310" y="3586120"/>
              <a:ext cx="26028" cy="38963"/>
            </a:xfrm>
            <a:custGeom>
              <a:avLst/>
              <a:gdLst/>
              <a:ahLst/>
              <a:cxnLst/>
              <a:rect l="l" t="t" r="r" b="b"/>
              <a:pathLst>
                <a:path w="994" h="1488" extrusionOk="0">
                  <a:moveTo>
                    <a:pt x="993" y="0"/>
                  </a:moveTo>
                  <a:lnTo>
                    <a:pt x="1" y="697"/>
                  </a:lnTo>
                  <a:lnTo>
                    <a:pt x="611" y="1412"/>
                  </a:lnTo>
                  <a:cubicBezTo>
                    <a:pt x="657" y="1464"/>
                    <a:pt x="716" y="1487"/>
                    <a:pt x="774" y="1487"/>
                  </a:cubicBezTo>
                  <a:cubicBezTo>
                    <a:pt x="885" y="1487"/>
                    <a:pt x="993" y="1401"/>
                    <a:pt x="993" y="126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461;p112">
              <a:extLst>
                <a:ext uri="{FF2B5EF4-FFF2-40B4-BE49-F238E27FC236}">
                  <a16:creationId xmlns:a16="http://schemas.microsoft.com/office/drawing/2014/main" id="{90E12540-7242-7FA6-64A8-A2FD60E13F75}"/>
                </a:ext>
              </a:extLst>
            </p:cNvPr>
            <p:cNvSpPr/>
            <p:nvPr/>
          </p:nvSpPr>
          <p:spPr>
            <a:xfrm>
              <a:off x="3973421" y="3586120"/>
              <a:ext cx="106940" cy="113669"/>
            </a:xfrm>
            <a:custGeom>
              <a:avLst/>
              <a:gdLst/>
              <a:ahLst/>
              <a:cxnLst/>
              <a:rect l="l" t="t" r="r" b="b"/>
              <a:pathLst>
                <a:path w="4084" h="4341" extrusionOk="0">
                  <a:moveTo>
                    <a:pt x="4084" y="0"/>
                  </a:moveTo>
                  <a:lnTo>
                    <a:pt x="1823" y="716"/>
                  </a:lnTo>
                  <a:cubicBezTo>
                    <a:pt x="735" y="1069"/>
                    <a:pt x="1" y="2080"/>
                    <a:pt x="1" y="3215"/>
                  </a:cubicBezTo>
                  <a:lnTo>
                    <a:pt x="1" y="4121"/>
                  </a:lnTo>
                  <a:cubicBezTo>
                    <a:pt x="1" y="4236"/>
                    <a:pt x="106" y="4341"/>
                    <a:pt x="220" y="4341"/>
                  </a:cubicBezTo>
                  <a:lnTo>
                    <a:pt x="4084" y="4341"/>
                  </a:lnTo>
                  <a:lnTo>
                    <a:pt x="4084" y="0"/>
                  </a:ln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462;p112">
              <a:extLst>
                <a:ext uri="{FF2B5EF4-FFF2-40B4-BE49-F238E27FC236}">
                  <a16:creationId xmlns:a16="http://schemas.microsoft.com/office/drawing/2014/main" id="{65240C24-029F-78D3-6143-BF05C47FE0CD}"/>
                </a:ext>
              </a:extLst>
            </p:cNvPr>
            <p:cNvSpPr/>
            <p:nvPr/>
          </p:nvSpPr>
          <p:spPr>
            <a:xfrm>
              <a:off x="4132312" y="3586120"/>
              <a:ext cx="106940" cy="113433"/>
            </a:xfrm>
            <a:custGeom>
              <a:avLst/>
              <a:gdLst/>
              <a:ahLst/>
              <a:cxnLst/>
              <a:rect l="l" t="t" r="r" b="b"/>
              <a:pathLst>
                <a:path w="4084" h="4332" extrusionOk="0">
                  <a:moveTo>
                    <a:pt x="0" y="0"/>
                  </a:moveTo>
                  <a:lnTo>
                    <a:pt x="0" y="4331"/>
                  </a:lnTo>
                  <a:lnTo>
                    <a:pt x="3864" y="4331"/>
                  </a:lnTo>
                  <a:cubicBezTo>
                    <a:pt x="3988" y="4331"/>
                    <a:pt x="4083" y="4236"/>
                    <a:pt x="4083" y="4112"/>
                  </a:cubicBezTo>
                  <a:lnTo>
                    <a:pt x="4083" y="3215"/>
                  </a:lnTo>
                  <a:cubicBezTo>
                    <a:pt x="4083" y="2080"/>
                    <a:pt x="3349" y="1069"/>
                    <a:pt x="2271" y="7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463;p112">
              <a:extLst>
                <a:ext uri="{FF2B5EF4-FFF2-40B4-BE49-F238E27FC236}">
                  <a16:creationId xmlns:a16="http://schemas.microsoft.com/office/drawing/2014/main" id="{3EF6C2FF-FA6D-8084-5694-E66934B4C751}"/>
                </a:ext>
              </a:extLst>
            </p:cNvPr>
            <p:cNvSpPr/>
            <p:nvPr/>
          </p:nvSpPr>
          <p:spPr>
            <a:xfrm>
              <a:off x="3973421" y="3598610"/>
              <a:ext cx="67714" cy="100943"/>
            </a:xfrm>
            <a:custGeom>
              <a:avLst/>
              <a:gdLst/>
              <a:ahLst/>
              <a:cxnLst/>
              <a:rect l="l" t="t" r="r" b="b"/>
              <a:pathLst>
                <a:path w="2586" h="3855" extrusionOk="0">
                  <a:moveTo>
                    <a:pt x="2586" y="0"/>
                  </a:moveTo>
                  <a:lnTo>
                    <a:pt x="1823" y="239"/>
                  </a:lnTo>
                  <a:cubicBezTo>
                    <a:pt x="735" y="582"/>
                    <a:pt x="1" y="1593"/>
                    <a:pt x="1" y="2738"/>
                  </a:cubicBezTo>
                  <a:lnTo>
                    <a:pt x="1" y="3635"/>
                  </a:lnTo>
                  <a:cubicBezTo>
                    <a:pt x="1" y="3759"/>
                    <a:pt x="106" y="3854"/>
                    <a:pt x="220" y="3854"/>
                  </a:cubicBezTo>
                  <a:lnTo>
                    <a:pt x="602" y="3854"/>
                  </a:lnTo>
                  <a:lnTo>
                    <a:pt x="602" y="2738"/>
                  </a:lnTo>
                  <a:cubicBezTo>
                    <a:pt x="602" y="1603"/>
                    <a:pt x="1165" y="592"/>
                    <a:pt x="1994" y="248"/>
                  </a:cubicBezTo>
                  <a:lnTo>
                    <a:pt x="2586" y="0"/>
                  </a:ln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464;p112">
              <a:extLst>
                <a:ext uri="{FF2B5EF4-FFF2-40B4-BE49-F238E27FC236}">
                  <a16:creationId xmlns:a16="http://schemas.microsoft.com/office/drawing/2014/main" id="{4E34E492-4157-5E1D-51D3-5F120791FBD8}"/>
                </a:ext>
              </a:extLst>
            </p:cNvPr>
            <p:cNvSpPr/>
            <p:nvPr/>
          </p:nvSpPr>
          <p:spPr>
            <a:xfrm>
              <a:off x="4171773" y="3598610"/>
              <a:ext cx="67479" cy="100943"/>
            </a:xfrm>
            <a:custGeom>
              <a:avLst/>
              <a:gdLst/>
              <a:ahLst/>
              <a:cxnLst/>
              <a:rect l="l" t="t" r="r" b="b"/>
              <a:pathLst>
                <a:path w="2577" h="3855" extrusionOk="0">
                  <a:moveTo>
                    <a:pt x="0" y="0"/>
                  </a:moveTo>
                  <a:lnTo>
                    <a:pt x="582" y="239"/>
                  </a:lnTo>
                  <a:cubicBezTo>
                    <a:pt x="1412" y="592"/>
                    <a:pt x="1975" y="1593"/>
                    <a:pt x="1975" y="2738"/>
                  </a:cubicBezTo>
                  <a:lnTo>
                    <a:pt x="1975" y="3854"/>
                  </a:lnTo>
                  <a:lnTo>
                    <a:pt x="2357" y="3854"/>
                  </a:lnTo>
                  <a:cubicBezTo>
                    <a:pt x="2481" y="3854"/>
                    <a:pt x="2576" y="3759"/>
                    <a:pt x="2576" y="3635"/>
                  </a:cubicBezTo>
                  <a:lnTo>
                    <a:pt x="2576" y="2738"/>
                  </a:lnTo>
                  <a:cubicBezTo>
                    <a:pt x="2576" y="1593"/>
                    <a:pt x="1842" y="582"/>
                    <a:pt x="754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465;p112">
              <a:extLst>
                <a:ext uri="{FF2B5EF4-FFF2-40B4-BE49-F238E27FC236}">
                  <a16:creationId xmlns:a16="http://schemas.microsoft.com/office/drawing/2014/main" id="{1CAB8CC8-2780-DC1A-AE45-6BF33C6BC93F}"/>
                </a:ext>
              </a:extLst>
            </p:cNvPr>
            <p:cNvSpPr/>
            <p:nvPr/>
          </p:nvSpPr>
          <p:spPr>
            <a:xfrm>
              <a:off x="4241320" y="3379232"/>
              <a:ext cx="45379" cy="65017"/>
            </a:xfrm>
            <a:custGeom>
              <a:avLst/>
              <a:gdLst/>
              <a:ahLst/>
              <a:cxnLst/>
              <a:rect l="l" t="t" r="r" b="b"/>
              <a:pathLst>
                <a:path w="1733" h="2483" extrusionOk="0">
                  <a:moveTo>
                    <a:pt x="839" y="1"/>
                  </a:moveTo>
                  <a:cubicBezTo>
                    <a:pt x="529" y="1"/>
                    <a:pt x="218" y="161"/>
                    <a:pt x="63" y="508"/>
                  </a:cubicBezTo>
                  <a:cubicBezTo>
                    <a:pt x="0" y="665"/>
                    <a:pt x="133" y="790"/>
                    <a:pt x="266" y="790"/>
                  </a:cubicBezTo>
                  <a:cubicBezTo>
                    <a:pt x="334" y="790"/>
                    <a:pt x="403" y="757"/>
                    <a:pt x="445" y="679"/>
                  </a:cubicBezTo>
                  <a:cubicBezTo>
                    <a:pt x="517" y="501"/>
                    <a:pt x="681" y="404"/>
                    <a:pt x="849" y="404"/>
                  </a:cubicBezTo>
                  <a:cubicBezTo>
                    <a:pt x="968" y="404"/>
                    <a:pt x="1088" y="453"/>
                    <a:pt x="1179" y="555"/>
                  </a:cubicBezTo>
                  <a:cubicBezTo>
                    <a:pt x="1389" y="794"/>
                    <a:pt x="1284" y="1176"/>
                    <a:pt x="979" y="1271"/>
                  </a:cubicBezTo>
                  <a:cubicBezTo>
                    <a:pt x="683" y="1366"/>
                    <a:pt x="502" y="1462"/>
                    <a:pt x="502" y="1643"/>
                  </a:cubicBezTo>
                  <a:lnTo>
                    <a:pt x="502" y="2282"/>
                  </a:lnTo>
                  <a:cubicBezTo>
                    <a:pt x="502" y="2397"/>
                    <a:pt x="588" y="2483"/>
                    <a:pt x="712" y="2483"/>
                  </a:cubicBezTo>
                  <a:cubicBezTo>
                    <a:pt x="817" y="2483"/>
                    <a:pt x="912" y="2397"/>
                    <a:pt x="912" y="2282"/>
                  </a:cubicBezTo>
                  <a:lnTo>
                    <a:pt x="912" y="1738"/>
                  </a:lnTo>
                  <a:cubicBezTo>
                    <a:pt x="979" y="1710"/>
                    <a:pt x="1036" y="1691"/>
                    <a:pt x="1103" y="1672"/>
                  </a:cubicBezTo>
                  <a:cubicBezTo>
                    <a:pt x="1485" y="1557"/>
                    <a:pt x="1733" y="1185"/>
                    <a:pt x="1704" y="794"/>
                  </a:cubicBezTo>
                  <a:cubicBezTo>
                    <a:pt x="1666" y="286"/>
                    <a:pt x="1253" y="1"/>
                    <a:pt x="839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466;p112">
              <a:extLst>
                <a:ext uri="{FF2B5EF4-FFF2-40B4-BE49-F238E27FC236}">
                  <a16:creationId xmlns:a16="http://schemas.microsoft.com/office/drawing/2014/main" id="{6359CC67-2054-323B-A881-7035D5140BD9}"/>
                </a:ext>
              </a:extLst>
            </p:cNvPr>
            <p:cNvSpPr/>
            <p:nvPr/>
          </p:nvSpPr>
          <p:spPr>
            <a:xfrm>
              <a:off x="4250458" y="3449644"/>
              <a:ext cx="17020" cy="14349"/>
            </a:xfrm>
            <a:custGeom>
              <a:avLst/>
              <a:gdLst/>
              <a:ahLst/>
              <a:cxnLst/>
              <a:rect l="l" t="t" r="r" b="b"/>
              <a:pathLst>
                <a:path w="650" h="548" extrusionOk="0">
                  <a:moveTo>
                    <a:pt x="368" y="0"/>
                  </a:moveTo>
                  <a:cubicBezTo>
                    <a:pt x="300" y="0"/>
                    <a:pt x="230" y="25"/>
                    <a:pt x="172" y="80"/>
                  </a:cubicBezTo>
                  <a:cubicBezTo>
                    <a:pt x="0" y="251"/>
                    <a:pt x="124" y="547"/>
                    <a:pt x="372" y="547"/>
                  </a:cubicBezTo>
                  <a:cubicBezTo>
                    <a:pt x="525" y="547"/>
                    <a:pt x="649" y="423"/>
                    <a:pt x="649" y="280"/>
                  </a:cubicBezTo>
                  <a:cubicBezTo>
                    <a:pt x="649" y="111"/>
                    <a:pt x="512" y="0"/>
                    <a:pt x="368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633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DFCB679-3964-6F5C-6A78-D96ED624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250" y="1920300"/>
            <a:ext cx="5551500" cy="1302900"/>
          </a:xfrm>
        </p:spPr>
        <p:txBody>
          <a:bodyPr/>
          <a:lstStyle/>
          <a:p>
            <a:r>
              <a:rPr lang="en-US" altLang="ko-KR" sz="5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 </a:t>
            </a:r>
          </a:p>
        </p:txBody>
      </p:sp>
    </p:spTree>
    <p:extLst>
      <p:ext uri="{BB962C8B-B14F-4D97-AF65-F5344CB8AC3E}">
        <p14:creationId xmlns:p14="http://schemas.microsoft.com/office/powerpoint/2010/main" val="371035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1889757" y="1622377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 및 기획의도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053357" y="162236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/01</a:t>
            </a:r>
            <a:endParaRPr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1053357" y="2680547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053357" y="3763650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/03</a:t>
            </a:r>
            <a:endParaRPr dirty="0"/>
          </a:p>
        </p:txBody>
      </p:sp>
      <p:sp>
        <p:nvSpPr>
          <p:cNvPr id="548" name="Google Shape;548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" name="Google Shape;563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64" name="Google Shape;564;p3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9" name="Google Shape;569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80;p32">
            <a:extLst>
              <a:ext uri="{FF2B5EF4-FFF2-40B4-BE49-F238E27FC236}">
                <a16:creationId xmlns:a16="http://schemas.microsoft.com/office/drawing/2014/main" id="{F80BB763-E0B1-BD25-F6F7-B43DBC816A65}"/>
              </a:ext>
            </a:extLst>
          </p:cNvPr>
          <p:cNvSpPr txBox="1">
            <a:spLocks/>
          </p:cNvSpPr>
          <p:nvPr/>
        </p:nvSpPr>
        <p:spPr>
          <a:xfrm>
            <a:off x="719999" y="46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ko-KR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sp>
        <p:nvSpPr>
          <p:cNvPr id="59" name="Google Shape;535;p35">
            <a:extLst>
              <a:ext uri="{FF2B5EF4-FFF2-40B4-BE49-F238E27FC236}">
                <a16:creationId xmlns:a16="http://schemas.microsoft.com/office/drawing/2014/main" id="{D19BDBB8-87BA-0F13-F0A2-03A6CFDD09A4}"/>
              </a:ext>
            </a:extLst>
          </p:cNvPr>
          <p:cNvSpPr txBox="1">
            <a:spLocks/>
          </p:cNvSpPr>
          <p:nvPr/>
        </p:nvSpPr>
        <p:spPr>
          <a:xfrm>
            <a:off x="1889757" y="269243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 과정</a:t>
            </a:r>
          </a:p>
        </p:txBody>
      </p:sp>
      <p:sp>
        <p:nvSpPr>
          <p:cNvPr id="60" name="Google Shape;535;p35">
            <a:extLst>
              <a:ext uri="{FF2B5EF4-FFF2-40B4-BE49-F238E27FC236}">
                <a16:creationId xmlns:a16="http://schemas.microsoft.com/office/drawing/2014/main" id="{D5BCD908-70FC-1381-1CC3-2952B1BB265C}"/>
              </a:ext>
            </a:extLst>
          </p:cNvPr>
          <p:cNvSpPr txBox="1">
            <a:spLocks/>
          </p:cNvSpPr>
          <p:nvPr/>
        </p:nvSpPr>
        <p:spPr>
          <a:xfrm>
            <a:off x="1889757" y="3758813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코드 구성 </a:t>
            </a:r>
          </a:p>
        </p:txBody>
      </p:sp>
      <p:sp>
        <p:nvSpPr>
          <p:cNvPr id="70" name="Google Shape;535;p35">
            <a:extLst>
              <a:ext uri="{FF2B5EF4-FFF2-40B4-BE49-F238E27FC236}">
                <a16:creationId xmlns:a16="http://schemas.microsoft.com/office/drawing/2014/main" id="{6B0D2F7B-BC8A-E6A9-A283-DF461F036DC0}"/>
              </a:ext>
            </a:extLst>
          </p:cNvPr>
          <p:cNvSpPr txBox="1">
            <a:spLocks/>
          </p:cNvSpPr>
          <p:nvPr/>
        </p:nvSpPr>
        <p:spPr>
          <a:xfrm>
            <a:off x="5408400" y="162236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코드 실행 </a:t>
            </a:r>
          </a:p>
        </p:txBody>
      </p:sp>
      <p:sp>
        <p:nvSpPr>
          <p:cNvPr id="71" name="Google Shape;536;p35">
            <a:extLst>
              <a:ext uri="{FF2B5EF4-FFF2-40B4-BE49-F238E27FC236}">
                <a16:creationId xmlns:a16="http://schemas.microsoft.com/office/drawing/2014/main" id="{18DF413E-7A74-AD46-0302-0076F28BEBCF}"/>
              </a:ext>
            </a:extLst>
          </p:cNvPr>
          <p:cNvSpPr txBox="1">
            <a:spLocks/>
          </p:cNvSpPr>
          <p:nvPr/>
        </p:nvSpPr>
        <p:spPr>
          <a:xfrm>
            <a:off x="4572000" y="162235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rgbClr val="24BFEB"/>
                </a:solidFill>
              </a:rPr>
              <a:t>/04</a:t>
            </a:r>
          </a:p>
        </p:txBody>
      </p:sp>
      <p:sp>
        <p:nvSpPr>
          <p:cNvPr id="72" name="Google Shape;539;p35">
            <a:extLst>
              <a:ext uri="{FF2B5EF4-FFF2-40B4-BE49-F238E27FC236}">
                <a16:creationId xmlns:a16="http://schemas.microsoft.com/office/drawing/2014/main" id="{6D6650F7-E0B4-9C37-9AD5-EBC655AD6C99}"/>
              </a:ext>
            </a:extLst>
          </p:cNvPr>
          <p:cNvSpPr txBox="1">
            <a:spLocks/>
          </p:cNvSpPr>
          <p:nvPr/>
        </p:nvSpPr>
        <p:spPr>
          <a:xfrm>
            <a:off x="4572000" y="268053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rgbClr val="0887F2"/>
                </a:solidFill>
              </a:rPr>
              <a:t>/05</a:t>
            </a:r>
          </a:p>
        </p:txBody>
      </p:sp>
      <p:sp>
        <p:nvSpPr>
          <p:cNvPr id="73" name="Google Shape;542;p35">
            <a:extLst>
              <a:ext uri="{FF2B5EF4-FFF2-40B4-BE49-F238E27FC236}">
                <a16:creationId xmlns:a16="http://schemas.microsoft.com/office/drawing/2014/main" id="{8FB42756-33D3-ABCB-84CC-6C255B36D412}"/>
              </a:ext>
            </a:extLst>
          </p:cNvPr>
          <p:cNvSpPr txBox="1">
            <a:spLocks/>
          </p:cNvSpPr>
          <p:nvPr/>
        </p:nvSpPr>
        <p:spPr>
          <a:xfrm>
            <a:off x="4572000" y="3763638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rgbClr val="382BB7"/>
                </a:solidFill>
              </a:rPr>
              <a:t>/06</a:t>
            </a:r>
          </a:p>
        </p:txBody>
      </p:sp>
      <p:sp>
        <p:nvSpPr>
          <p:cNvPr id="74" name="Google Shape;535;p35">
            <a:extLst>
              <a:ext uri="{FF2B5EF4-FFF2-40B4-BE49-F238E27FC236}">
                <a16:creationId xmlns:a16="http://schemas.microsoft.com/office/drawing/2014/main" id="{247BA26D-B1B0-8809-D397-9713413782B9}"/>
              </a:ext>
            </a:extLst>
          </p:cNvPr>
          <p:cNvSpPr txBox="1">
            <a:spLocks/>
          </p:cNvSpPr>
          <p:nvPr/>
        </p:nvSpPr>
        <p:spPr>
          <a:xfrm>
            <a:off x="5408400" y="2692423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문제점 및 개선</a:t>
            </a:r>
          </a:p>
        </p:txBody>
      </p:sp>
      <p:sp>
        <p:nvSpPr>
          <p:cNvPr id="75" name="Google Shape;535;p35">
            <a:extLst>
              <a:ext uri="{FF2B5EF4-FFF2-40B4-BE49-F238E27FC236}">
                <a16:creationId xmlns:a16="http://schemas.microsoft.com/office/drawing/2014/main" id="{C2E3B1D0-8EB2-E08A-6958-6DF2539CD717}"/>
              </a:ext>
            </a:extLst>
          </p:cNvPr>
          <p:cNvSpPr txBox="1">
            <a:spLocks/>
          </p:cNvSpPr>
          <p:nvPr/>
        </p:nvSpPr>
        <p:spPr>
          <a:xfrm>
            <a:off x="5408400" y="3758801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소감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DFCB679-3964-6F5C-6A78-D96ED624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337" y="1920300"/>
            <a:ext cx="5551500" cy="1302900"/>
          </a:xfrm>
        </p:spPr>
        <p:txBody>
          <a:bodyPr/>
          <a:lstStyle/>
          <a:p>
            <a:r>
              <a:rPr lang="en-US" altLang="ko-KR" sz="45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</a:t>
            </a:r>
            <a:r>
              <a:rPr lang="ko-KR" altLang="en-US" sz="45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45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Cafe</a:t>
            </a:r>
            <a:endParaRPr lang="ko-KR" altLang="en-US" sz="4500" dirty="0"/>
          </a:p>
        </p:txBody>
      </p:sp>
      <p:grpSp>
        <p:nvGrpSpPr>
          <p:cNvPr id="42" name="Google Shape;9345;p109">
            <a:extLst>
              <a:ext uri="{FF2B5EF4-FFF2-40B4-BE49-F238E27FC236}">
                <a16:creationId xmlns:a16="http://schemas.microsoft.com/office/drawing/2014/main" id="{9554978F-8FB1-62AE-3826-79EE6612FBD3}"/>
              </a:ext>
            </a:extLst>
          </p:cNvPr>
          <p:cNvGrpSpPr/>
          <p:nvPr/>
        </p:nvGrpSpPr>
        <p:grpSpPr>
          <a:xfrm flipH="1">
            <a:off x="6574564" y="2057865"/>
            <a:ext cx="740099" cy="782440"/>
            <a:chOff x="1884401" y="4141593"/>
            <a:chExt cx="410613" cy="372229"/>
          </a:xfrm>
        </p:grpSpPr>
        <p:sp>
          <p:nvSpPr>
            <p:cNvPr id="43" name="Google Shape;9346;p109">
              <a:extLst>
                <a:ext uri="{FF2B5EF4-FFF2-40B4-BE49-F238E27FC236}">
                  <a16:creationId xmlns:a16="http://schemas.microsoft.com/office/drawing/2014/main" id="{12356FAA-2980-D214-CAF1-F2E64F02C947}"/>
                </a:ext>
              </a:extLst>
            </p:cNvPr>
            <p:cNvSpPr/>
            <p:nvPr/>
          </p:nvSpPr>
          <p:spPr>
            <a:xfrm>
              <a:off x="1934529" y="4484476"/>
              <a:ext cx="343697" cy="29346"/>
            </a:xfrm>
            <a:custGeom>
              <a:avLst/>
              <a:gdLst/>
              <a:ahLst/>
              <a:cxnLst/>
              <a:rect l="l" t="t" r="r" b="b"/>
              <a:pathLst>
                <a:path w="13082" h="1117" extrusionOk="0">
                  <a:moveTo>
                    <a:pt x="0" y="0"/>
                  </a:moveTo>
                  <a:lnTo>
                    <a:pt x="188" y="659"/>
                  </a:lnTo>
                  <a:cubicBezTo>
                    <a:pt x="271" y="923"/>
                    <a:pt x="514" y="1103"/>
                    <a:pt x="791" y="1117"/>
                  </a:cubicBezTo>
                  <a:lnTo>
                    <a:pt x="12284" y="1117"/>
                  </a:lnTo>
                  <a:cubicBezTo>
                    <a:pt x="12562" y="1103"/>
                    <a:pt x="12804" y="923"/>
                    <a:pt x="12895" y="659"/>
                  </a:cubicBezTo>
                  <a:lnTo>
                    <a:pt x="13082" y="0"/>
                  </a:lnTo>
                  <a:close/>
                </a:path>
              </a:pathLst>
            </a:custGeom>
            <a:solidFill>
              <a:srgbClr val="D1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347;p109">
              <a:extLst>
                <a:ext uri="{FF2B5EF4-FFF2-40B4-BE49-F238E27FC236}">
                  <a16:creationId xmlns:a16="http://schemas.microsoft.com/office/drawing/2014/main" id="{A1748591-1490-DED2-13FF-E62E690918F8}"/>
                </a:ext>
              </a:extLst>
            </p:cNvPr>
            <p:cNvSpPr/>
            <p:nvPr/>
          </p:nvSpPr>
          <p:spPr>
            <a:xfrm>
              <a:off x="1884401" y="4269619"/>
              <a:ext cx="345720" cy="189635"/>
            </a:xfrm>
            <a:custGeom>
              <a:avLst/>
              <a:gdLst/>
              <a:ahLst/>
              <a:cxnLst/>
              <a:rect l="l" t="t" r="r" b="b"/>
              <a:pathLst>
                <a:path w="13159" h="7218" extrusionOk="0">
                  <a:moveTo>
                    <a:pt x="3739" y="957"/>
                  </a:moveTo>
                  <a:lnTo>
                    <a:pt x="3739" y="2511"/>
                  </a:lnTo>
                  <a:cubicBezTo>
                    <a:pt x="3732" y="2802"/>
                    <a:pt x="3760" y="3094"/>
                    <a:pt x="3816" y="3378"/>
                  </a:cubicBezTo>
                  <a:lnTo>
                    <a:pt x="3517" y="3378"/>
                  </a:lnTo>
                  <a:cubicBezTo>
                    <a:pt x="2262" y="3378"/>
                    <a:pt x="1409" y="2116"/>
                    <a:pt x="1867" y="957"/>
                  </a:cubicBezTo>
                  <a:close/>
                  <a:moveTo>
                    <a:pt x="1312" y="0"/>
                  </a:moveTo>
                  <a:cubicBezTo>
                    <a:pt x="1" y="1804"/>
                    <a:pt x="1291" y="4328"/>
                    <a:pt x="3517" y="4335"/>
                  </a:cubicBezTo>
                  <a:lnTo>
                    <a:pt x="4107" y="4335"/>
                  </a:lnTo>
                  <a:cubicBezTo>
                    <a:pt x="4851" y="6108"/>
                    <a:pt x="6579" y="7217"/>
                    <a:pt x="8443" y="7217"/>
                  </a:cubicBezTo>
                  <a:cubicBezTo>
                    <a:pt x="8752" y="7217"/>
                    <a:pt x="9065" y="7187"/>
                    <a:pt x="9379" y="7124"/>
                  </a:cubicBezTo>
                  <a:cubicBezTo>
                    <a:pt x="11577" y="6687"/>
                    <a:pt x="13159" y="4752"/>
                    <a:pt x="13159" y="2511"/>
                  </a:cubicBezTo>
                  <a:lnTo>
                    <a:pt x="13159" y="0"/>
                  </a:lnTo>
                  <a:lnTo>
                    <a:pt x="12118" y="0"/>
                  </a:lnTo>
                  <a:lnTo>
                    <a:pt x="11876" y="319"/>
                  </a:lnTo>
                  <a:lnTo>
                    <a:pt x="11640" y="0"/>
                  </a:lnTo>
                  <a:close/>
                </a:path>
              </a:pathLst>
            </a:custGeom>
            <a:solidFill>
              <a:srgbClr val="D1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48;p109">
              <a:extLst>
                <a:ext uri="{FF2B5EF4-FFF2-40B4-BE49-F238E27FC236}">
                  <a16:creationId xmlns:a16="http://schemas.microsoft.com/office/drawing/2014/main" id="{2B1A2E17-C4FC-6615-03EA-A8652504F591}"/>
                </a:ext>
              </a:extLst>
            </p:cNvPr>
            <p:cNvSpPr/>
            <p:nvPr/>
          </p:nvSpPr>
          <p:spPr>
            <a:xfrm>
              <a:off x="2097970" y="4322006"/>
              <a:ext cx="104827" cy="110003"/>
            </a:xfrm>
            <a:custGeom>
              <a:avLst/>
              <a:gdLst/>
              <a:ahLst/>
              <a:cxnLst/>
              <a:rect l="l" t="t" r="r" b="b"/>
              <a:pathLst>
                <a:path w="3990" h="4187" extrusionOk="0">
                  <a:moveTo>
                    <a:pt x="3750" y="0"/>
                  </a:moveTo>
                  <a:cubicBezTo>
                    <a:pt x="3630" y="0"/>
                    <a:pt x="3511" y="80"/>
                    <a:pt x="3511" y="240"/>
                  </a:cubicBezTo>
                  <a:lnTo>
                    <a:pt x="3511" y="517"/>
                  </a:lnTo>
                  <a:cubicBezTo>
                    <a:pt x="3504" y="2279"/>
                    <a:pt x="2082" y="3708"/>
                    <a:pt x="320" y="3708"/>
                  </a:cubicBezTo>
                  <a:cubicBezTo>
                    <a:pt x="1" y="3708"/>
                    <a:pt x="1" y="4186"/>
                    <a:pt x="320" y="4186"/>
                  </a:cubicBezTo>
                  <a:cubicBezTo>
                    <a:pt x="2345" y="4186"/>
                    <a:pt x="3982" y="2543"/>
                    <a:pt x="3989" y="517"/>
                  </a:cubicBezTo>
                  <a:lnTo>
                    <a:pt x="3989" y="240"/>
                  </a:lnTo>
                  <a:cubicBezTo>
                    <a:pt x="3989" y="80"/>
                    <a:pt x="3870" y="0"/>
                    <a:pt x="37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49;p109">
              <a:extLst>
                <a:ext uri="{FF2B5EF4-FFF2-40B4-BE49-F238E27FC236}">
                  <a16:creationId xmlns:a16="http://schemas.microsoft.com/office/drawing/2014/main" id="{D4CA5150-DFD2-9CFC-E071-4E2ECA8E0D98}"/>
                </a:ext>
              </a:extLst>
            </p:cNvPr>
            <p:cNvSpPr/>
            <p:nvPr/>
          </p:nvSpPr>
          <p:spPr>
            <a:xfrm>
              <a:off x="2190187" y="4269619"/>
              <a:ext cx="12611" cy="39829"/>
            </a:xfrm>
            <a:custGeom>
              <a:avLst/>
              <a:gdLst/>
              <a:ahLst/>
              <a:cxnLst/>
              <a:rect l="l" t="t" r="r" b="b"/>
              <a:pathLst>
                <a:path w="480" h="1516" extrusionOk="0">
                  <a:moveTo>
                    <a:pt x="1" y="0"/>
                  </a:moveTo>
                  <a:lnTo>
                    <a:pt x="1" y="1277"/>
                  </a:lnTo>
                  <a:cubicBezTo>
                    <a:pt x="1" y="1436"/>
                    <a:pt x="120" y="1516"/>
                    <a:pt x="240" y="1516"/>
                  </a:cubicBezTo>
                  <a:cubicBezTo>
                    <a:pt x="360" y="1516"/>
                    <a:pt x="479" y="1436"/>
                    <a:pt x="479" y="1277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50;p109">
              <a:extLst>
                <a:ext uri="{FF2B5EF4-FFF2-40B4-BE49-F238E27FC236}">
                  <a16:creationId xmlns:a16="http://schemas.microsoft.com/office/drawing/2014/main" id="{BB92CF9A-921D-1046-FB14-C7E393AA92C5}"/>
                </a:ext>
              </a:extLst>
            </p:cNvPr>
            <p:cNvSpPr/>
            <p:nvPr/>
          </p:nvSpPr>
          <p:spPr>
            <a:xfrm>
              <a:off x="2069018" y="4141593"/>
              <a:ext cx="24250" cy="109083"/>
            </a:xfrm>
            <a:custGeom>
              <a:avLst/>
              <a:gdLst/>
              <a:ahLst/>
              <a:cxnLst/>
              <a:rect l="l" t="t" r="r" b="b"/>
              <a:pathLst>
                <a:path w="923" h="4152" extrusionOk="0">
                  <a:moveTo>
                    <a:pt x="621" y="1"/>
                  </a:moveTo>
                  <a:cubicBezTo>
                    <a:pt x="501" y="1"/>
                    <a:pt x="382" y="80"/>
                    <a:pt x="382" y="240"/>
                  </a:cubicBezTo>
                  <a:cubicBezTo>
                    <a:pt x="382" y="420"/>
                    <a:pt x="340" y="594"/>
                    <a:pt x="250" y="739"/>
                  </a:cubicBezTo>
                  <a:cubicBezTo>
                    <a:pt x="0" y="1190"/>
                    <a:pt x="0" y="1738"/>
                    <a:pt x="250" y="2189"/>
                  </a:cubicBezTo>
                  <a:cubicBezTo>
                    <a:pt x="423" y="2501"/>
                    <a:pt x="423" y="2876"/>
                    <a:pt x="250" y="3188"/>
                  </a:cubicBezTo>
                  <a:cubicBezTo>
                    <a:pt x="118" y="3410"/>
                    <a:pt x="56" y="3659"/>
                    <a:pt x="63" y="3909"/>
                  </a:cubicBezTo>
                  <a:cubicBezTo>
                    <a:pt x="63" y="4041"/>
                    <a:pt x="167" y="4152"/>
                    <a:pt x="298" y="4152"/>
                  </a:cubicBezTo>
                  <a:cubicBezTo>
                    <a:pt x="430" y="4152"/>
                    <a:pt x="541" y="4041"/>
                    <a:pt x="541" y="3909"/>
                  </a:cubicBezTo>
                  <a:cubicBezTo>
                    <a:pt x="534" y="3736"/>
                    <a:pt x="583" y="3562"/>
                    <a:pt x="673" y="3410"/>
                  </a:cubicBezTo>
                  <a:cubicBezTo>
                    <a:pt x="923" y="2959"/>
                    <a:pt x="923" y="2418"/>
                    <a:pt x="673" y="1967"/>
                  </a:cubicBezTo>
                  <a:cubicBezTo>
                    <a:pt x="493" y="1655"/>
                    <a:pt x="493" y="1273"/>
                    <a:pt x="673" y="961"/>
                  </a:cubicBezTo>
                  <a:cubicBezTo>
                    <a:pt x="798" y="746"/>
                    <a:pt x="867" y="497"/>
                    <a:pt x="860" y="240"/>
                  </a:cubicBezTo>
                  <a:cubicBezTo>
                    <a:pt x="860" y="80"/>
                    <a:pt x="741" y="1"/>
                    <a:pt x="621" y="1"/>
                  </a:cubicBezTo>
                  <a:close/>
                </a:path>
              </a:pathLst>
            </a:custGeom>
            <a:solidFill>
              <a:srgbClr val="ED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51;p109">
              <a:extLst>
                <a:ext uri="{FF2B5EF4-FFF2-40B4-BE49-F238E27FC236}">
                  <a16:creationId xmlns:a16="http://schemas.microsoft.com/office/drawing/2014/main" id="{CE091D69-E878-F50F-62DF-9534221069C3}"/>
                </a:ext>
              </a:extLst>
            </p:cNvPr>
            <p:cNvSpPr/>
            <p:nvPr/>
          </p:nvSpPr>
          <p:spPr>
            <a:xfrm>
              <a:off x="2119303" y="4141593"/>
              <a:ext cx="24276" cy="109083"/>
            </a:xfrm>
            <a:custGeom>
              <a:avLst/>
              <a:gdLst/>
              <a:ahLst/>
              <a:cxnLst/>
              <a:rect l="l" t="t" r="r" b="b"/>
              <a:pathLst>
                <a:path w="924" h="4152" extrusionOk="0">
                  <a:moveTo>
                    <a:pt x="621" y="1"/>
                  </a:moveTo>
                  <a:cubicBezTo>
                    <a:pt x="502" y="1"/>
                    <a:pt x="382" y="80"/>
                    <a:pt x="382" y="240"/>
                  </a:cubicBezTo>
                  <a:cubicBezTo>
                    <a:pt x="389" y="420"/>
                    <a:pt x="340" y="594"/>
                    <a:pt x="250" y="739"/>
                  </a:cubicBezTo>
                  <a:cubicBezTo>
                    <a:pt x="1" y="1190"/>
                    <a:pt x="1" y="1738"/>
                    <a:pt x="250" y="2189"/>
                  </a:cubicBezTo>
                  <a:cubicBezTo>
                    <a:pt x="424" y="2501"/>
                    <a:pt x="424" y="2876"/>
                    <a:pt x="250" y="3188"/>
                  </a:cubicBezTo>
                  <a:cubicBezTo>
                    <a:pt x="118" y="3410"/>
                    <a:pt x="56" y="3659"/>
                    <a:pt x="63" y="3909"/>
                  </a:cubicBezTo>
                  <a:cubicBezTo>
                    <a:pt x="63" y="4041"/>
                    <a:pt x="167" y="4152"/>
                    <a:pt x="299" y="4152"/>
                  </a:cubicBezTo>
                  <a:cubicBezTo>
                    <a:pt x="431" y="4152"/>
                    <a:pt x="542" y="4041"/>
                    <a:pt x="542" y="3909"/>
                  </a:cubicBezTo>
                  <a:cubicBezTo>
                    <a:pt x="535" y="3736"/>
                    <a:pt x="583" y="3562"/>
                    <a:pt x="673" y="3410"/>
                  </a:cubicBezTo>
                  <a:cubicBezTo>
                    <a:pt x="923" y="2959"/>
                    <a:pt x="923" y="2418"/>
                    <a:pt x="673" y="1967"/>
                  </a:cubicBezTo>
                  <a:cubicBezTo>
                    <a:pt x="500" y="1655"/>
                    <a:pt x="500" y="1273"/>
                    <a:pt x="673" y="961"/>
                  </a:cubicBezTo>
                  <a:cubicBezTo>
                    <a:pt x="798" y="746"/>
                    <a:pt x="868" y="497"/>
                    <a:pt x="861" y="240"/>
                  </a:cubicBezTo>
                  <a:cubicBezTo>
                    <a:pt x="861" y="80"/>
                    <a:pt x="741" y="1"/>
                    <a:pt x="621" y="1"/>
                  </a:cubicBezTo>
                  <a:close/>
                </a:path>
              </a:pathLst>
            </a:custGeom>
            <a:solidFill>
              <a:srgbClr val="ED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52;p109">
              <a:extLst>
                <a:ext uri="{FF2B5EF4-FFF2-40B4-BE49-F238E27FC236}">
                  <a16:creationId xmlns:a16="http://schemas.microsoft.com/office/drawing/2014/main" id="{29E1B0F6-A8B2-F959-0BC4-5C3F09F3BF42}"/>
                </a:ext>
              </a:extLst>
            </p:cNvPr>
            <p:cNvSpPr/>
            <p:nvPr/>
          </p:nvSpPr>
          <p:spPr>
            <a:xfrm>
              <a:off x="1917583" y="4478091"/>
              <a:ext cx="377431" cy="12585"/>
            </a:xfrm>
            <a:custGeom>
              <a:avLst/>
              <a:gdLst/>
              <a:ahLst/>
              <a:cxnLst/>
              <a:rect l="l" t="t" r="r" b="b"/>
              <a:pathLst>
                <a:path w="14366" h="479" extrusionOk="0">
                  <a:moveTo>
                    <a:pt x="319" y="0"/>
                  </a:moveTo>
                  <a:cubicBezTo>
                    <a:pt x="0" y="0"/>
                    <a:pt x="0" y="479"/>
                    <a:pt x="319" y="479"/>
                  </a:cubicBezTo>
                  <a:lnTo>
                    <a:pt x="14046" y="479"/>
                  </a:lnTo>
                  <a:cubicBezTo>
                    <a:pt x="14365" y="479"/>
                    <a:pt x="14365" y="0"/>
                    <a:pt x="14046" y="0"/>
                  </a:cubicBezTo>
                  <a:close/>
                </a:path>
              </a:pathLst>
            </a:custGeom>
            <a:solidFill>
              <a:srgbClr val="A5AF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39" name="Google Shape;939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2" name="Google Shape;942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43" name="Google Shape;943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45" name="Google Shape;945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6" name="Google Shape;946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47" name="Google Shape;947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49" name="Google Shape;949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50" name="Google Shape;950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2" name="Google Shape;952;p5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>
                <a:solidFill>
                  <a:schemeClr val="dk2"/>
                </a:solidFill>
              </a:rPr>
              <a:t> </a:t>
            </a:r>
            <a:endParaRPr sz="1000" b="0" dirty="0">
              <a:solidFill>
                <a:schemeClr val="dk2"/>
              </a:solidFill>
            </a:endParaRPr>
          </a:p>
        </p:txBody>
      </p:sp>
      <p:sp>
        <p:nvSpPr>
          <p:cNvPr id="988" name="Google Shape;988;p5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5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93" name="Google Shape;993;p5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5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480;p32">
            <a:extLst>
              <a:ext uri="{FF2B5EF4-FFF2-40B4-BE49-F238E27FC236}">
                <a16:creationId xmlns:a16="http://schemas.microsoft.com/office/drawing/2014/main" id="{1425C5E8-A209-A388-2871-ABB35A364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/01 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주제 및 기획의도</a:t>
            </a:r>
            <a:endParaRPr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E53D8B-E8A3-E410-88A1-0E89585E74AD}"/>
              </a:ext>
            </a:extLst>
          </p:cNvPr>
          <p:cNvSpPr txBox="1"/>
          <p:nvPr/>
        </p:nvSpPr>
        <p:spPr>
          <a:xfrm>
            <a:off x="1017273" y="165292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</a:t>
            </a:r>
          </a:p>
        </p:txBody>
      </p:sp>
      <p:sp>
        <p:nvSpPr>
          <p:cNvPr id="71" name="Google Shape;1229;p59">
            <a:extLst>
              <a:ext uri="{FF2B5EF4-FFF2-40B4-BE49-F238E27FC236}">
                <a16:creationId xmlns:a16="http://schemas.microsoft.com/office/drawing/2014/main" id="{4F7740D8-7459-28B0-C3AC-08EA66A789A5}"/>
              </a:ext>
            </a:extLst>
          </p:cNvPr>
          <p:cNvSpPr txBox="1">
            <a:spLocks/>
          </p:cNvSpPr>
          <p:nvPr/>
        </p:nvSpPr>
        <p:spPr>
          <a:xfrm>
            <a:off x="1017273" y="1965532"/>
            <a:ext cx="3154218" cy="164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기존 음료 구매 키오스크에 랜덤 기능을 추가한 프로그램 구현</a:t>
            </a:r>
            <a:endParaRPr lang="en-US" altLang="ko-KR" sz="1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E3D0BA-33AF-A79C-8219-1ECBA1ECBC7C}"/>
              </a:ext>
            </a:extLst>
          </p:cNvPr>
          <p:cNvSpPr txBox="1"/>
          <p:nvPr/>
        </p:nvSpPr>
        <p:spPr>
          <a:xfrm>
            <a:off x="4967381" y="165292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기획의도</a:t>
            </a:r>
          </a:p>
        </p:txBody>
      </p:sp>
      <p:sp>
        <p:nvSpPr>
          <p:cNvPr id="73" name="Google Shape;1229;p59">
            <a:extLst>
              <a:ext uri="{FF2B5EF4-FFF2-40B4-BE49-F238E27FC236}">
                <a16:creationId xmlns:a16="http://schemas.microsoft.com/office/drawing/2014/main" id="{75982839-867C-EAEC-E96F-FB9F7136E9F0}"/>
              </a:ext>
            </a:extLst>
          </p:cNvPr>
          <p:cNvSpPr txBox="1">
            <a:spLocks/>
          </p:cNvSpPr>
          <p:nvPr/>
        </p:nvSpPr>
        <p:spPr>
          <a:xfrm>
            <a:off x="4967381" y="2451368"/>
            <a:ext cx="3154218" cy="164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일상적으로 접하는 카페 키오스크에 재미 요소를 더해 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차별화된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키오스크를 구현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‘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랜덤으로 음료를 골라주는 기능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’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사용자의 흥미를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매출 및 재구매율 제고로 이어짐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58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46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진행 과정</a:t>
            </a:r>
            <a:endParaRPr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B64F6E6-760D-2C08-64D4-D62AF3024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491" y="1378225"/>
            <a:ext cx="2293424" cy="238010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B8C5367-0FED-06A6-0C67-AAD1928500E4}"/>
              </a:ext>
            </a:extLst>
          </p:cNvPr>
          <p:cNvSpPr/>
          <p:nvPr/>
        </p:nvSpPr>
        <p:spPr>
          <a:xfrm>
            <a:off x="1697450" y="1674524"/>
            <a:ext cx="1959820" cy="18875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D4DEB0-8AAC-CEEA-758A-BCD98836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0085" y="1514702"/>
            <a:ext cx="2114096" cy="211409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CAE642-911B-6C6B-2B25-9F2DBE9722A7}"/>
              </a:ext>
            </a:extLst>
          </p:cNvPr>
          <p:cNvSpPr txBox="1"/>
          <p:nvPr/>
        </p:nvSpPr>
        <p:spPr>
          <a:xfrm>
            <a:off x="1751410" y="3782267"/>
            <a:ext cx="271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rPr>
              <a:t>Git/GitHub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3800A8-E114-D350-F34B-212913E28F44}"/>
              </a:ext>
            </a:extLst>
          </p:cNvPr>
          <p:cNvSpPr txBox="1"/>
          <p:nvPr/>
        </p:nvSpPr>
        <p:spPr>
          <a:xfrm>
            <a:off x="5305733" y="3758329"/>
            <a:ext cx="248173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00" dirty="0" err="1">
                <a:solidFill>
                  <a:schemeClr val="bg1"/>
                </a:solidFill>
                <a:latin typeface="Fira Code SemiBold" panose="020B0809050000020004" pitchFamily="49" charset="0"/>
                <a:ea typeface="Fira Code SemiBold" panose="020B0809050000020004" pitchFamily="49" charset="0"/>
                <a:cs typeface="Fira Code SemiBold" panose="020B0809050000020004" pitchFamily="49" charset="0"/>
              </a:rPr>
              <a:t>GitKraken</a:t>
            </a:r>
            <a:endParaRPr lang="en-US" altLang="ko-KR" sz="2900" dirty="0">
              <a:solidFill>
                <a:schemeClr val="bg1"/>
              </a:solidFill>
              <a:latin typeface="Fira Code SemiBold" panose="020B0809050000020004" pitchFamily="49" charset="0"/>
              <a:ea typeface="Fira Code SemiBold" panose="020B0809050000020004" pitchFamily="49" charset="0"/>
              <a:cs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5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46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진행 과정</a:t>
            </a:r>
            <a:endParaRPr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D5C1E63-C731-9F93-8BF6-4E2F51203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655" y="1434001"/>
            <a:ext cx="6574689" cy="29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46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진행 과정</a:t>
            </a:r>
            <a:endParaRPr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DA7F514-7A17-FCF7-67D9-79F3160B00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20"/>
          <a:stretch/>
        </p:blipFill>
        <p:spPr>
          <a:xfrm>
            <a:off x="1122000" y="1378206"/>
            <a:ext cx="6899999" cy="30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3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59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11" name="Google Shape;1211;p5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12" name="Google Shape;1212;p5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3" name="Google Shape;1213;p5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4" name="Google Shape;1214;p5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5" name="Google Shape;1215;p5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16" name="Google Shape;1216;p5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7" name="Google Shape;1217;p5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18" name="Google Shape;1218;p5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9" name="Google Shape;1219;p5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20" name="Google Shape;1220;p5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1" name="Google Shape;1221;p5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22" name="Google Shape;1222;p5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23" name="Google Shape;1223;p5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5" name="Google Shape;1225;p5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6" name="Google Shape;1226;p59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카페 오픈</a:t>
            </a:r>
            <a:endParaRPr sz="2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27" name="Google Shape;1227;p59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관리자 모드 실행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잔돈 추가 후 오픈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28" name="Google Shape;1228;p59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메뉴 선택</a:t>
            </a:r>
            <a:endParaRPr sz="2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29" name="Google Shape;1229;p59"/>
          <p:cNvSpPr txBox="1">
            <a:spLocks noGrp="1"/>
          </p:cNvSpPr>
          <p:nvPr>
            <p:ph type="subTitle" idx="3"/>
          </p:nvPr>
        </p:nvSpPr>
        <p:spPr>
          <a:xfrm>
            <a:off x="3755775" y="2022162"/>
            <a:ext cx="18303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카테고리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중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뉴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중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메뉴   당  옵션 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30" name="Google Shape;1230;p59"/>
          <p:cNvSpPr txBox="1">
            <a:spLocks noGrp="1"/>
          </p:cNvSpPr>
          <p:nvPr>
            <p:ph type="title" idx="4"/>
          </p:nvPr>
        </p:nvSpPr>
        <p:spPr>
          <a:xfrm>
            <a:off x="1257513" y="3007713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결제</a:t>
            </a:r>
            <a:endParaRPr sz="2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31" name="Google Shape;1231;p59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카드 결제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현금 결제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32" name="Google Shape;1232;p59"/>
          <p:cNvSpPr txBox="1">
            <a:spLocks noGrp="1"/>
          </p:cNvSpPr>
          <p:nvPr>
            <p:ph type="title" idx="6"/>
          </p:nvPr>
        </p:nvSpPr>
        <p:spPr>
          <a:xfrm>
            <a:off x="3755775" y="3005187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적립</a:t>
            </a:r>
            <a:r>
              <a:rPr lang="en-US" altLang="ko-KR" b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영수증</a:t>
            </a:r>
            <a:endParaRPr sz="2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33" name="Google Shape;1233;p59"/>
          <p:cNvSpPr txBox="1">
            <a:spLocks noGrp="1"/>
          </p:cNvSpPr>
          <p:nvPr>
            <p:ph type="subTitle" idx="7"/>
          </p:nvPr>
        </p:nvSpPr>
        <p:spPr>
          <a:xfrm>
            <a:off x="3755775" y="3729463"/>
            <a:ext cx="18303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휴대폰 번호로 인식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음료 당 스탬프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영수증 발행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34" name="Google Shape;1234;p59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</a:t>
            </a:r>
            <a:endParaRPr sz="2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35" name="Google Shape;1235;p59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 메뉴 삭제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수정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36" name="Google Shape;1236;p59"/>
          <p:cNvSpPr txBox="1">
            <a:spLocks noGrp="1"/>
          </p:cNvSpPr>
          <p:nvPr>
            <p:ph type="title" idx="13"/>
          </p:nvPr>
        </p:nvSpPr>
        <p:spPr>
          <a:xfrm>
            <a:off x="6291299" y="3007713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카페 마감</a:t>
            </a:r>
            <a:endParaRPr sz="2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37" name="Google Shape;1237;p59"/>
          <p:cNvSpPr txBox="1">
            <a:spLocks noGrp="1"/>
          </p:cNvSpPr>
          <p:nvPr>
            <p:ph type="subTitle" idx="14"/>
          </p:nvPr>
        </p:nvSpPr>
        <p:spPr>
          <a:xfrm>
            <a:off x="6254037" y="3668099"/>
            <a:ext cx="18303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관리자 모드 실행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마감 선택 시 종료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39" name="Google Shape;1239;p59"/>
          <p:cNvSpPr/>
          <p:nvPr/>
        </p:nvSpPr>
        <p:spPr>
          <a:xfrm>
            <a:off x="1028946" y="230203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0" name="Google Shape;1240;p59"/>
          <p:cNvSpPr/>
          <p:nvPr/>
        </p:nvSpPr>
        <p:spPr>
          <a:xfrm>
            <a:off x="1028946" y="380856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1" name="Google Shape;1241;p59"/>
          <p:cNvSpPr/>
          <p:nvPr/>
        </p:nvSpPr>
        <p:spPr>
          <a:xfrm>
            <a:off x="3527046" y="230203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2" name="Google Shape;1242;p59"/>
          <p:cNvSpPr/>
          <p:nvPr/>
        </p:nvSpPr>
        <p:spPr>
          <a:xfrm>
            <a:off x="3517873" y="3808560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3" name="Google Shape;1243;p59"/>
          <p:cNvSpPr/>
          <p:nvPr/>
        </p:nvSpPr>
        <p:spPr>
          <a:xfrm>
            <a:off x="6025321" y="230203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4" name="Google Shape;1244;p59"/>
          <p:cNvSpPr/>
          <p:nvPr/>
        </p:nvSpPr>
        <p:spPr>
          <a:xfrm>
            <a:off x="6044053" y="3808559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5" name="Google Shape;1245;p59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59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5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5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5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50" name="Google Shape;1250;p5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80;p32">
            <a:extLst>
              <a:ext uri="{FF2B5EF4-FFF2-40B4-BE49-F238E27FC236}">
                <a16:creationId xmlns:a16="http://schemas.microsoft.com/office/drawing/2014/main" id="{101D7ED9-6FE6-1EAE-BB6E-B3CF0FCFCE4B}"/>
              </a:ext>
            </a:extLst>
          </p:cNvPr>
          <p:cNvSpPr txBox="1">
            <a:spLocks/>
          </p:cNvSpPr>
          <p:nvPr/>
        </p:nvSpPr>
        <p:spPr>
          <a:xfrm>
            <a:off x="720000" y="46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ko-KR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/03 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구성</a:t>
            </a:r>
          </a:p>
        </p:txBody>
      </p:sp>
    </p:spTree>
    <p:extLst>
      <p:ext uri="{BB962C8B-B14F-4D97-AF65-F5344CB8AC3E}">
        <p14:creationId xmlns:p14="http://schemas.microsoft.com/office/powerpoint/2010/main" val="1979196985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616</Words>
  <Application>Microsoft Office PowerPoint</Application>
  <PresentationFormat>화면 슬라이드 쇼(16:9)</PresentationFormat>
  <Paragraphs>251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G마켓 산스 TTF Bold</vt:lpstr>
      <vt:lpstr>Fira Code Medium</vt:lpstr>
      <vt:lpstr>G마켓 산스 TTF Light</vt:lpstr>
      <vt:lpstr>Fira Code</vt:lpstr>
      <vt:lpstr>Roboto Condensed Light</vt:lpstr>
      <vt:lpstr>Bebas Neue</vt:lpstr>
      <vt:lpstr>Oswald</vt:lpstr>
      <vt:lpstr>Arial</vt:lpstr>
      <vt:lpstr>Fira Code SemiBold</vt:lpstr>
      <vt:lpstr>G마켓 산스 TTF Medium</vt:lpstr>
      <vt:lpstr>Fira Code Light</vt:lpstr>
      <vt:lpstr>How to Code Workshop by Slidesgo</vt:lpstr>
      <vt:lpstr>2조 JAVA  Semi Project</vt:lpstr>
      <vt:lpstr>/역할분담</vt:lpstr>
      <vt:lpstr>주제 및 기획의도</vt:lpstr>
      <vt:lpstr>Random Cafe</vt:lpstr>
      <vt:lpstr>/01 주제 및 기획의도</vt:lpstr>
      <vt:lpstr>/02 진행 과정</vt:lpstr>
      <vt:lpstr>/02 진행 과정</vt:lpstr>
      <vt:lpstr>/02 진행 과정</vt:lpstr>
      <vt:lpstr>카페 오픈</vt:lpstr>
      <vt:lpstr>/Flowchart</vt:lpstr>
      <vt:lpstr>/Flowchart</vt:lpstr>
      <vt:lpstr>PowerPoint 프레젠테이션</vt:lpstr>
      <vt:lpstr>PowerPoint 프레젠테이션</vt:lpstr>
      <vt:lpstr>/04 코드 실행</vt:lpstr>
      <vt:lpstr>/05 문제점 및 개선</vt:lpstr>
      <vt:lpstr>/05 문제점 및 개선</vt:lpstr>
      <vt:lpstr>/05 문제점 및 개선</vt:lpstr>
      <vt:lpstr>/05 문제점 및 개선</vt:lpstr>
      <vt:lpstr>/05 문제점 및 개선</vt:lpstr>
      <vt:lpstr>/반보영</vt:lpstr>
      <vt:lpstr>PowerPoint 프레젠테이션</vt:lpstr>
      <vt:lpstr>/* Q&amp;A</vt:lpstr>
      <vt:lpstr> 감사합니다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/HOW TO CODE WORKSHOP</dc:title>
  <dc:creator>도규희</dc:creator>
  <cp:lastModifiedBy>도 규희</cp:lastModifiedBy>
  <cp:revision>56</cp:revision>
  <dcterms:modified xsi:type="dcterms:W3CDTF">2022-08-08T14:51:13Z</dcterms:modified>
</cp:coreProperties>
</file>