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94660"/>
  </p:normalViewPr>
  <p:slideViewPr>
    <p:cSldViewPr>
      <p:cViewPr varScale="1">
        <p:scale>
          <a:sx n="62" d="100"/>
          <a:sy n="6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2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FF1-2DCC-4C3E-9D13-6E98EF5063C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Decision Trees pseudo-codes for kernel functions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3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09417" cy="60932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# Let dataset be composed of a large number of rows, each corresponding 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# one data sample, and a few columns which represent the features which we # call </a:t>
            </a:r>
            <a:r>
              <a:rPr lang="en-IN" sz="2000" i="1" dirty="0" err="1" smtClean="0">
                <a:latin typeface="Trebuchet MS" panose="020B0603020202020204" pitchFamily="34" charset="0"/>
              </a:rPr>
              <a:t>f_index</a:t>
            </a:r>
            <a:r>
              <a:rPr lang="en-IN" sz="2000" dirty="0" smtClean="0">
                <a:latin typeface="Trebuchet MS" panose="020B0603020202020204" pitchFamily="34" charset="0"/>
              </a:rPr>
              <a:t> except the last column which we call </a:t>
            </a:r>
            <a:r>
              <a:rPr lang="en-IN" sz="2000" i="1" dirty="0" smtClean="0">
                <a:latin typeface="Trebuchet MS" panose="020B0603020202020204" pitchFamily="34" charset="0"/>
              </a:rPr>
              <a:t>classes</a:t>
            </a:r>
            <a:r>
              <a:rPr lang="en-IN" sz="2000" dirty="0" smtClean="0">
                <a:latin typeface="Trebuchet MS" panose="020B0603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endParaRPr lang="en-IN" sz="20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# For this algorithm written in the form of a pseudo-code, we first define a   # few functions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endParaRPr lang="en-IN" sz="20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err="1" smtClean="0">
                <a:latin typeface="Trebuchet MS" panose="020B0603020202020204" pitchFamily="34" charset="0"/>
              </a:rPr>
              <a:t>func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IN" sz="2000" dirty="0" err="1" smtClean="0">
                <a:latin typeface="Trebuchet MS" panose="020B0603020202020204" pitchFamily="34" charset="0"/>
              </a:rPr>
              <a:t>test_split</a:t>
            </a:r>
            <a:r>
              <a:rPr lang="en-IN" sz="2000" dirty="0" smtClean="0">
                <a:latin typeface="Trebuchet MS" panose="020B0603020202020204" pitchFamily="34" charset="0"/>
              </a:rPr>
              <a:t> (dataset, </a:t>
            </a:r>
            <a:r>
              <a:rPr lang="en-IN" sz="2000" dirty="0" err="1" smtClean="0">
                <a:latin typeface="Trebuchet MS" panose="020B0603020202020204" pitchFamily="34" charset="0"/>
              </a:rPr>
              <a:t>f_index</a:t>
            </a:r>
            <a:r>
              <a:rPr lang="en-IN" sz="2000" dirty="0" smtClean="0">
                <a:latin typeface="Trebuchet MS" panose="020B0603020202020204" pitchFamily="34" charset="0"/>
              </a:rPr>
              <a:t>, value)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# to split dataset based on less / </a:t>
            </a:r>
            <a:r>
              <a:rPr lang="en-IN" sz="2000" dirty="0" smtClean="0">
                <a:latin typeface="Trebuchet MS" panose="020B0603020202020204" pitchFamily="34" charset="0"/>
              </a:rPr>
              <a:t>declare empty lists left, right		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#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more than </a:t>
            </a:r>
            <a:r>
              <a:rPr lang="en-IN" sz="2000" i="1" dirty="0">
                <a:solidFill>
                  <a:srgbClr val="C00000"/>
                </a:solidFill>
                <a:latin typeface="Trebuchet MS" panose="020B0603020202020204" pitchFamily="34" charset="0"/>
              </a:rPr>
              <a:t>value 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of the </a:t>
            </a:r>
            <a:r>
              <a:rPr lang="en-IN" sz="2000" i="1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f_index</a:t>
            </a:r>
            <a:endParaRPr lang="en-IN" sz="2000" dirty="0" smtClean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	for each row in dataset			</a:t>
            </a:r>
            <a:endParaRPr lang="en-IN" sz="2000" i="1" dirty="0" smtClean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if dataset[row][ </a:t>
            </a:r>
            <a:r>
              <a:rPr lang="en-IN" sz="2000" dirty="0" err="1" smtClean="0">
                <a:latin typeface="Trebuchet MS" panose="020B0603020202020204" pitchFamily="34" charset="0"/>
              </a:rPr>
              <a:t>f_index</a:t>
            </a:r>
            <a:r>
              <a:rPr lang="en-IN" sz="2000" dirty="0" smtClean="0">
                <a:latin typeface="Trebuchet MS" panose="020B0603020202020204" pitchFamily="34" charset="0"/>
              </a:rPr>
              <a:t>] &gt; value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	append right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else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	append left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end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return left, right</a:t>
            </a:r>
          </a:p>
        </p:txBody>
      </p:sp>
    </p:spTree>
    <p:extLst>
      <p:ext uri="{BB962C8B-B14F-4D97-AF65-F5344CB8AC3E}">
        <p14:creationId xmlns:p14="http://schemas.microsoft.com/office/powerpoint/2010/main" val="11929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09417" cy="60932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endParaRPr lang="en-IN" sz="2000" dirty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err="1" smtClean="0">
                <a:latin typeface="Trebuchet MS" panose="020B0603020202020204" pitchFamily="34" charset="0"/>
              </a:rPr>
              <a:t>func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IN" sz="2000" dirty="0" err="1" smtClean="0">
                <a:latin typeface="Trebuchet MS" panose="020B0603020202020204" pitchFamily="34" charset="0"/>
              </a:rPr>
              <a:t>get_entropy_of_split</a:t>
            </a:r>
            <a:r>
              <a:rPr lang="en-IN" sz="2000" dirty="0" smtClean="0">
                <a:latin typeface="Trebuchet MS" panose="020B0603020202020204" pitchFamily="34" charset="0"/>
              </a:rPr>
              <a:t> (groups, classes)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# </a:t>
            </a:r>
            <a:r>
              <a:rPr lang="en-IN" sz="20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groups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 combines </a:t>
            </a:r>
            <a:r>
              <a:rPr lang="en-IN" sz="20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left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, </a:t>
            </a:r>
            <a:r>
              <a:rPr lang="en-IN" sz="20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right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endParaRPr lang="en-IN" sz="2000" dirty="0" smtClean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entropy = 0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									    # obtained from splitting </a:t>
            </a:r>
            <a:r>
              <a:rPr lang="en-IN" sz="20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dataset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for each group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		compute </a:t>
            </a:r>
            <a:r>
              <a:rPr lang="en-IN" sz="2000" dirty="0" err="1" smtClean="0">
                <a:latin typeface="Trebuchet MS" panose="020B0603020202020204" pitchFamily="34" charset="0"/>
              </a:rPr>
              <a:t>normalzd_group</a:t>
            </a:r>
            <a:r>
              <a:rPr lang="en-IN" sz="2000" dirty="0" err="1">
                <a:latin typeface="Trebuchet MS" panose="020B0603020202020204" pitchFamily="34" charset="0"/>
              </a:rPr>
              <a:t>_</a:t>
            </a:r>
            <a:r>
              <a:rPr lang="en-IN" sz="2000" dirty="0" err="1" smtClean="0">
                <a:latin typeface="Trebuchet MS" panose="020B0603020202020204" pitchFamily="34" charset="0"/>
              </a:rPr>
              <a:t>size</a:t>
            </a:r>
            <a:r>
              <a:rPr lang="en-IN" sz="2000" dirty="0" smtClean="0">
                <a:latin typeface="Trebuchet MS" panose="020B0603020202020204" pitchFamily="34" charset="0"/>
              </a:rPr>
              <a:t>  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# </a:t>
            </a:r>
            <a:r>
              <a:rPr lang="en-IN" sz="2000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sampls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. in group /</a:t>
            </a:r>
            <a:r>
              <a:rPr lang="en-IN" sz="2000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sampls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. in dataset 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err="1" smtClean="0">
                <a:latin typeface="Trebuchet MS" panose="020B0603020202020204" pitchFamily="34" charset="0"/>
              </a:rPr>
              <a:t>group_sum</a:t>
            </a:r>
            <a:r>
              <a:rPr lang="en-IN" sz="2000" dirty="0" smtClean="0">
                <a:latin typeface="Trebuchet MS" panose="020B0603020202020204" pitchFamily="34" charset="0"/>
              </a:rPr>
              <a:t> = 0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		for each class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	</a:t>
            </a:r>
            <a:r>
              <a:rPr lang="en-IN" sz="1950" dirty="0" err="1" smtClean="0">
                <a:latin typeface="Trebuchet MS" panose="020B0603020202020204" pitchFamily="34" charset="0"/>
              </a:rPr>
              <a:t>group_sum</a:t>
            </a:r>
            <a:r>
              <a:rPr lang="en-IN" sz="1950" dirty="0" smtClean="0">
                <a:latin typeface="Trebuchet MS" panose="020B0603020202020204" pitchFamily="34" charset="0"/>
              </a:rPr>
              <a:t> -= </a:t>
            </a:r>
            <a:r>
              <a:rPr lang="en-IN" sz="1950" dirty="0" err="1" smtClean="0">
                <a:latin typeface="Trebuchet MS" panose="020B0603020202020204" pitchFamily="34" charset="0"/>
              </a:rPr>
              <a:t>prob_of_class_in_group</a:t>
            </a:r>
            <a:r>
              <a:rPr lang="en-IN" sz="1950" dirty="0" smtClean="0">
                <a:latin typeface="Trebuchet MS" panose="020B0603020202020204" pitchFamily="34" charset="0"/>
              </a:rPr>
              <a:t> x log</a:t>
            </a:r>
            <a:r>
              <a:rPr lang="en-IN" sz="1950" baseline="-25000" dirty="0" smtClean="0">
                <a:latin typeface="Trebuchet MS" panose="020B0603020202020204" pitchFamily="34" charset="0"/>
              </a:rPr>
              <a:t>2</a:t>
            </a:r>
            <a:r>
              <a:rPr lang="en-IN" sz="1950" dirty="0" smtClean="0">
                <a:latin typeface="Trebuchet MS" panose="020B0603020202020204" pitchFamily="34" charset="0"/>
              </a:rPr>
              <a:t>(</a:t>
            </a:r>
            <a:r>
              <a:rPr lang="en-IN" sz="1950" dirty="0" err="1" smtClean="0">
                <a:latin typeface="Trebuchet MS" panose="020B0603020202020204" pitchFamily="34" charset="0"/>
              </a:rPr>
              <a:t>prob_of_class</a:t>
            </a:r>
            <a:r>
              <a:rPr lang="en-IN" sz="1950" dirty="0" err="1">
                <a:latin typeface="Trebuchet MS" panose="020B0603020202020204" pitchFamily="34" charset="0"/>
              </a:rPr>
              <a:t>_in_group</a:t>
            </a:r>
            <a:r>
              <a:rPr lang="en-IN" sz="1950" dirty="0" smtClean="0">
                <a:latin typeface="Trebuchet MS" panose="020B0603020202020204" pitchFamily="34" charset="0"/>
              </a:rPr>
              <a:t>)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1950" dirty="0">
                <a:latin typeface="Trebuchet MS" panose="020B0603020202020204" pitchFamily="34" charset="0"/>
              </a:rPr>
              <a:t>	</a:t>
            </a:r>
            <a:r>
              <a:rPr lang="en-IN" sz="1950" dirty="0" smtClean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end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entropy += </a:t>
            </a:r>
            <a:r>
              <a:rPr lang="en-IN" sz="2000" dirty="0" err="1" smtClean="0">
                <a:latin typeface="Trebuchet MS" panose="020B0603020202020204" pitchFamily="34" charset="0"/>
              </a:rPr>
              <a:t>normalzd_group_size</a:t>
            </a:r>
            <a:r>
              <a:rPr lang="en-IN" sz="2000" dirty="0" smtClean="0">
                <a:latin typeface="Trebuchet MS" panose="020B0603020202020204" pitchFamily="34" charset="0"/>
              </a:rPr>
              <a:t> x </a:t>
            </a:r>
            <a:r>
              <a:rPr lang="en-IN" sz="2000" dirty="0" err="1" smtClean="0">
                <a:latin typeface="Trebuchet MS" panose="020B0603020202020204" pitchFamily="34" charset="0"/>
              </a:rPr>
              <a:t>group_sum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end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return entropy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28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144" y="21000"/>
            <a:ext cx="9109417" cy="6837000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err="1" smtClean="0">
                <a:latin typeface="Trebuchet MS" panose="020B0603020202020204" pitchFamily="34" charset="0"/>
              </a:rPr>
              <a:t>func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IN" sz="2000" dirty="0" err="1" smtClean="0">
                <a:latin typeface="Trebuchet MS" panose="020B0603020202020204" pitchFamily="34" charset="0"/>
              </a:rPr>
              <a:t>get_best_split</a:t>
            </a:r>
            <a:r>
              <a:rPr lang="en-IN" sz="2000" dirty="0" smtClean="0">
                <a:latin typeface="Trebuchet MS" panose="020B0603020202020204" pitchFamily="34" charset="0"/>
              </a:rPr>
              <a:t> (dataset)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# 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iteratively evaluates best split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endParaRPr lang="en-IN" sz="2000" dirty="0" smtClean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entropy = 0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	for </a:t>
            </a:r>
            <a:r>
              <a:rPr lang="en-IN" sz="2000" dirty="0">
                <a:latin typeface="Trebuchet MS" panose="020B0603020202020204" pitchFamily="34" charset="0"/>
              </a:rPr>
              <a:t>each class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	</a:t>
            </a:r>
            <a:r>
              <a:rPr lang="en-IN" sz="2000" dirty="0" smtClean="0">
                <a:latin typeface="Trebuchet MS" panose="020B0603020202020204" pitchFamily="34" charset="0"/>
              </a:rPr>
              <a:t>entropy </a:t>
            </a:r>
            <a:r>
              <a:rPr lang="en-IN" sz="2000" dirty="0">
                <a:latin typeface="Trebuchet MS" panose="020B0603020202020204" pitchFamily="34" charset="0"/>
              </a:rPr>
              <a:t>-= </a:t>
            </a:r>
            <a:r>
              <a:rPr lang="en-IN" sz="2000" dirty="0" err="1" smtClean="0">
                <a:latin typeface="Trebuchet MS" panose="020B0603020202020204" pitchFamily="34" charset="0"/>
              </a:rPr>
              <a:t>prob_of_class_in_dataset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IN" sz="2000" dirty="0">
                <a:latin typeface="Trebuchet MS" panose="020B0603020202020204" pitchFamily="34" charset="0"/>
              </a:rPr>
              <a:t>x </a:t>
            </a:r>
            <a:r>
              <a:rPr lang="en-IN" sz="2000" dirty="0" smtClean="0">
                <a:latin typeface="Trebuchet MS" panose="020B0603020202020204" pitchFamily="34" charset="0"/>
              </a:rPr>
              <a:t>log</a:t>
            </a:r>
            <a:r>
              <a:rPr lang="en-IN" sz="2000" baseline="-25000" dirty="0" smtClean="0">
                <a:latin typeface="Trebuchet MS" panose="020B0603020202020204" pitchFamily="34" charset="0"/>
              </a:rPr>
              <a:t>2</a:t>
            </a:r>
            <a:r>
              <a:rPr lang="en-IN" sz="2000" dirty="0" smtClean="0">
                <a:latin typeface="Trebuchet MS" panose="020B0603020202020204" pitchFamily="34" charset="0"/>
              </a:rPr>
              <a:t>(</a:t>
            </a:r>
            <a:r>
              <a:rPr lang="en-IN" sz="2000" dirty="0" err="1" smtClean="0">
                <a:latin typeface="Trebuchet MS" panose="020B0603020202020204" pitchFamily="34" charset="0"/>
              </a:rPr>
              <a:t>prob_of_class_in_dataset</a:t>
            </a:r>
            <a:r>
              <a:rPr lang="en-IN" sz="2000" dirty="0" smtClean="0">
                <a:latin typeface="Trebuchet MS" panose="020B0603020202020204" pitchFamily="34" charset="0"/>
              </a:rPr>
              <a:t>)</a:t>
            </a:r>
            <a:endParaRPr lang="en-IN" sz="2000" dirty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end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define </a:t>
            </a:r>
            <a:r>
              <a:rPr lang="en-IN" sz="2000" dirty="0" err="1" smtClean="0">
                <a:latin typeface="Trebuchet MS" panose="020B0603020202020204" pitchFamily="34" charset="0"/>
              </a:rPr>
              <a:t>best_information_gain</a:t>
            </a:r>
            <a:endParaRPr lang="en-IN" sz="2000" dirty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for all values of </a:t>
            </a:r>
            <a:r>
              <a:rPr lang="en-IN" sz="2000" dirty="0" err="1" smtClean="0">
                <a:latin typeface="Trebuchet MS" panose="020B0603020202020204" pitchFamily="34" charset="0"/>
              </a:rPr>
              <a:t>f_index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for every value over range of </a:t>
            </a:r>
            <a:r>
              <a:rPr lang="en-IN" sz="2000" dirty="0" err="1" smtClean="0">
                <a:latin typeface="Trebuchet MS" panose="020B0603020202020204" pitchFamily="34" charset="0"/>
              </a:rPr>
              <a:t>f_index</a:t>
            </a:r>
            <a:r>
              <a:rPr lang="en-IN" sz="2000" dirty="0" smtClean="0">
                <a:latin typeface="Trebuchet MS" panose="020B0603020202020204" pitchFamily="34" charset="0"/>
              </a:rPr>
              <a:t>   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# discretization fineness?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		</a:t>
            </a:r>
            <a:r>
              <a:rPr lang="en-IN" sz="2000" dirty="0" smtClean="0">
                <a:latin typeface="Trebuchet MS" panose="020B0603020202020204" pitchFamily="34" charset="0"/>
              </a:rPr>
              <a:t>groups = </a:t>
            </a:r>
            <a:r>
              <a:rPr lang="en-IN" sz="2000" dirty="0" err="1" smtClean="0">
                <a:latin typeface="Trebuchet MS" panose="020B0603020202020204" pitchFamily="34" charset="0"/>
              </a:rPr>
              <a:t>test_split</a:t>
            </a:r>
            <a:r>
              <a:rPr lang="en-IN" sz="2000" dirty="0" smtClean="0">
                <a:latin typeface="Trebuchet MS" panose="020B0603020202020204" pitchFamily="34" charset="0"/>
              </a:rPr>
              <a:t>(dataset, </a:t>
            </a:r>
            <a:r>
              <a:rPr lang="en-IN" sz="2000" dirty="0" err="1" smtClean="0">
                <a:latin typeface="Trebuchet MS" panose="020B0603020202020204" pitchFamily="34" charset="0"/>
              </a:rPr>
              <a:t>f_index</a:t>
            </a:r>
            <a:r>
              <a:rPr lang="en-IN" sz="2000" dirty="0" smtClean="0">
                <a:latin typeface="Trebuchet MS" panose="020B0603020202020204" pitchFamily="34" charset="0"/>
              </a:rPr>
              <a:t>, value)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	</a:t>
            </a:r>
            <a:r>
              <a:rPr lang="en-IN" sz="2000" dirty="0" err="1" smtClean="0">
                <a:latin typeface="Trebuchet MS" panose="020B0603020202020204" pitchFamily="34" charset="0"/>
              </a:rPr>
              <a:t>entropy_of_split</a:t>
            </a:r>
            <a:r>
              <a:rPr lang="en-IN" sz="2000" dirty="0" smtClean="0">
                <a:latin typeface="Trebuchet MS" panose="020B0603020202020204" pitchFamily="34" charset="0"/>
              </a:rPr>
              <a:t> = </a:t>
            </a:r>
            <a:r>
              <a:rPr lang="en-IN" sz="2000" dirty="0" err="1">
                <a:latin typeface="Trebuchet MS" panose="020B0603020202020204" pitchFamily="34" charset="0"/>
              </a:rPr>
              <a:t>get_entropy_of_split</a:t>
            </a:r>
            <a:r>
              <a:rPr lang="en-IN" sz="2000" dirty="0">
                <a:latin typeface="Trebuchet MS" panose="020B0603020202020204" pitchFamily="34" charset="0"/>
              </a:rPr>
              <a:t> (groups, classes) 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			</a:t>
            </a:r>
            <a:r>
              <a:rPr lang="en-IN" sz="2000" dirty="0" err="1" smtClean="0">
                <a:latin typeface="Trebuchet MS" panose="020B0603020202020204" pitchFamily="34" charset="0"/>
              </a:rPr>
              <a:t>information_gain</a:t>
            </a:r>
            <a:r>
              <a:rPr lang="en-IN" sz="2000" dirty="0" smtClean="0">
                <a:latin typeface="Trebuchet MS" panose="020B0603020202020204" pitchFamily="34" charset="0"/>
              </a:rPr>
              <a:t> = entropy – </a:t>
            </a:r>
            <a:r>
              <a:rPr lang="en-IN" sz="2000" dirty="0" err="1" smtClean="0">
                <a:latin typeface="Trebuchet MS" panose="020B0603020202020204" pitchFamily="34" charset="0"/>
              </a:rPr>
              <a:t>entropy_of_split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		</a:t>
            </a:r>
            <a:r>
              <a:rPr lang="en-IN" sz="2000" dirty="0" smtClean="0">
                <a:latin typeface="Trebuchet MS" panose="020B0603020202020204" pitchFamily="34" charset="0"/>
              </a:rPr>
              <a:t>if (</a:t>
            </a:r>
            <a:r>
              <a:rPr lang="en-IN" sz="2000" dirty="0" err="1" smtClean="0">
                <a:latin typeface="Trebuchet MS" panose="020B0603020202020204" pitchFamily="34" charset="0"/>
              </a:rPr>
              <a:t>information_gain</a:t>
            </a:r>
            <a:r>
              <a:rPr lang="en-IN" sz="2000" dirty="0" smtClean="0">
                <a:latin typeface="Trebuchet MS" panose="020B0603020202020204" pitchFamily="34" charset="0"/>
              </a:rPr>
              <a:t> &gt; </a:t>
            </a:r>
            <a:r>
              <a:rPr lang="en-IN" sz="2000" dirty="0" err="1" smtClean="0">
                <a:latin typeface="Trebuchet MS" panose="020B0603020202020204" pitchFamily="34" charset="0"/>
              </a:rPr>
              <a:t>best_information_gain</a:t>
            </a:r>
            <a:r>
              <a:rPr lang="en-IN" sz="2000" dirty="0" smtClean="0">
                <a:latin typeface="Trebuchet MS" panose="020B0603020202020204" pitchFamily="34" charset="0"/>
              </a:rPr>
              <a:t>)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				</a:t>
            </a:r>
            <a:r>
              <a:rPr lang="en-IN" sz="2000" dirty="0" err="1" smtClean="0">
                <a:latin typeface="Trebuchet MS" panose="020B0603020202020204" pitchFamily="34" charset="0"/>
              </a:rPr>
              <a:t>best_information_gain</a:t>
            </a:r>
            <a:r>
              <a:rPr lang="en-IN" sz="2000" dirty="0" smtClean="0">
                <a:latin typeface="Trebuchet MS" panose="020B0603020202020204" pitchFamily="34" charset="0"/>
              </a:rPr>
              <a:t> = </a:t>
            </a:r>
            <a:r>
              <a:rPr lang="en-IN" sz="2000" dirty="0" err="1" smtClean="0">
                <a:latin typeface="Trebuchet MS" panose="020B0603020202020204" pitchFamily="34" charset="0"/>
              </a:rPr>
              <a:t>information_gain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				</a:t>
            </a:r>
            <a:r>
              <a:rPr lang="en-IN" sz="2000" dirty="0" err="1" smtClean="0">
                <a:latin typeface="Trebuchet MS" panose="020B0603020202020204" pitchFamily="34" charset="0"/>
              </a:rPr>
              <a:t>best_f_index</a:t>
            </a:r>
            <a:r>
              <a:rPr lang="en-IN" sz="2000" dirty="0" smtClean="0">
                <a:latin typeface="Trebuchet MS" panose="020B0603020202020204" pitchFamily="34" charset="0"/>
              </a:rPr>
              <a:t> = </a:t>
            </a:r>
            <a:r>
              <a:rPr lang="en-IN" sz="2000" dirty="0" err="1" smtClean="0">
                <a:latin typeface="Trebuchet MS" panose="020B0603020202020204" pitchFamily="34" charset="0"/>
              </a:rPr>
              <a:t>f_index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		</a:t>
            </a:r>
            <a:r>
              <a:rPr lang="en-IN" sz="2000" dirty="0" err="1" smtClean="0">
                <a:latin typeface="Trebuchet MS" panose="020B0603020202020204" pitchFamily="34" charset="0"/>
              </a:rPr>
              <a:t>best_value</a:t>
            </a:r>
            <a:r>
              <a:rPr lang="en-IN" sz="2000" dirty="0" smtClean="0">
                <a:latin typeface="Trebuchet MS" panose="020B0603020202020204" pitchFamily="34" charset="0"/>
              </a:rPr>
              <a:t> = value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		</a:t>
            </a:r>
            <a:r>
              <a:rPr lang="en-IN" sz="2000" dirty="0" err="1" smtClean="0">
                <a:latin typeface="Trebuchet MS" panose="020B0603020202020204" pitchFamily="34" charset="0"/>
              </a:rPr>
              <a:t>best_groups</a:t>
            </a:r>
            <a:r>
              <a:rPr lang="en-IN" sz="2000" dirty="0" smtClean="0">
                <a:latin typeface="Trebuchet MS" panose="020B0603020202020204" pitchFamily="34" charset="0"/>
              </a:rPr>
              <a:t> = groups</a:t>
            </a:r>
            <a:r>
              <a:rPr lang="en-IN" sz="2000" dirty="0">
                <a:latin typeface="Trebuchet MS" panose="020B0603020202020204" pitchFamily="34" charset="0"/>
              </a:rPr>
              <a:t>	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end  </a:t>
            </a:r>
            <a:r>
              <a:rPr lang="en-IN" sz="18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# Note that instead of calculating entropy at a node and then evaluating </a:t>
            </a:r>
            <a:endParaRPr lang="en-IN" sz="1800" dirty="0" smtClean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end       </a:t>
            </a:r>
            <a:r>
              <a:rPr lang="en-IN" sz="18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# information gain for each split to find the best split, one may </a:t>
            </a:r>
            <a:r>
              <a:rPr lang="en-IN" sz="1800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alterna</a:t>
            </a:r>
            <a:r>
              <a:rPr lang="en-IN" sz="18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-</a:t>
            </a:r>
            <a:endParaRPr lang="en-IN" sz="1800" dirty="0" smtClean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latin typeface="Trebuchet MS" panose="020B0603020202020204" pitchFamily="34" charset="0"/>
              </a:rPr>
              <a:t>	</a:t>
            </a:r>
            <a:r>
              <a:rPr lang="en-IN" sz="2000" dirty="0" smtClean="0">
                <a:latin typeface="Trebuchet MS" panose="020B0603020202020204" pitchFamily="34" charset="0"/>
              </a:rPr>
              <a:t>return </a:t>
            </a:r>
            <a:r>
              <a:rPr lang="en-IN" sz="2000" dirty="0" err="1" smtClean="0">
                <a:latin typeface="Trebuchet MS" panose="020B0603020202020204" pitchFamily="34" charset="0"/>
              </a:rPr>
              <a:t>best_value_set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IN" sz="18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# </a:t>
            </a:r>
            <a:r>
              <a:rPr lang="en-IN" sz="1800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tively</a:t>
            </a:r>
            <a:r>
              <a:rPr lang="en-IN" sz="18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 simply select the split with min </a:t>
            </a:r>
            <a:r>
              <a:rPr lang="en-IN" sz="1800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entropy_of</a:t>
            </a:r>
            <a:r>
              <a:rPr lang="en-IN" sz="1800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_split</a:t>
            </a:r>
            <a:r>
              <a:rPr lang="en-IN" sz="18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.</a:t>
            </a:r>
            <a:r>
              <a:rPr lang="en-IN" sz="2000" dirty="0" smtClean="0">
                <a:latin typeface="Trebuchet MS" panose="020B0603020202020204" pitchFamily="34" charset="0"/>
              </a:rPr>
              <a:t>			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	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		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293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IN" i="1" dirty="0" smtClean="0"/>
              <a:t>THANK YOU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939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115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Decision Trees pseudo-codes for kernel functions</vt:lpstr>
      <vt:lpstr>PowerPoint Presentation</vt:lpstr>
      <vt:lpstr>PowerPoint Presentation</vt:lpstr>
      <vt:lpstr>PowerPoint Presentation</vt:lpstr>
      <vt:lpstr>THANK YOU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Implementation of a Fuzzy System</dc:title>
  <dc:creator>Arya</dc:creator>
  <cp:lastModifiedBy>Arya</cp:lastModifiedBy>
  <cp:revision>66</cp:revision>
  <dcterms:created xsi:type="dcterms:W3CDTF">2017-08-16T11:53:19Z</dcterms:created>
  <dcterms:modified xsi:type="dcterms:W3CDTF">2018-02-04T12:27:26Z</dcterms:modified>
</cp:coreProperties>
</file>