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9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94660"/>
  </p:normalViewPr>
  <p:slideViewPr>
    <p:cSldViewPr>
      <p:cViewPr varScale="1">
        <p:scale>
          <a:sx n="62" d="100"/>
          <a:sy n="6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82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41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86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9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5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02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39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5FF1-2DCC-4C3E-9D13-6E98EF5063CB}" type="datetimeFigureOut">
              <a:rPr lang="en-IN" smtClean="0"/>
              <a:t>08-09-2017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14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From Decision Trees to Random Forests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83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52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From Decision Trees to Random Forests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" y="764704"/>
            <a:ext cx="9109417" cy="609329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The starting point here is the assumption that </a:t>
            </a:r>
            <a:r>
              <a:rPr lang="en-IN" sz="2200" i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Decision </a:t>
            </a:r>
            <a:r>
              <a:rPr lang="en-IN" sz="2200" i="1" dirty="0">
                <a:solidFill>
                  <a:srgbClr val="C00000"/>
                </a:solidFill>
                <a:latin typeface="Trebuchet MS" panose="020B0603020202020204" pitchFamily="34" charset="0"/>
              </a:rPr>
              <a:t>T</a:t>
            </a:r>
            <a:r>
              <a:rPr lang="en-IN" sz="2200" i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rees </a:t>
            </a:r>
            <a:r>
              <a:rPr lang="en-IN" sz="2200" dirty="0" smtClean="0">
                <a:latin typeface="Trebuchet MS" panose="020B0603020202020204" pitchFamily="34" charset="0"/>
              </a:rPr>
              <a:t>are known and understood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One of the major shortcomings of </a:t>
            </a:r>
            <a:r>
              <a:rPr lang="en-IN" sz="2200" i="1" dirty="0" smtClean="0">
                <a:latin typeface="Trebuchet MS" panose="020B0603020202020204" pitchFamily="34" charset="0"/>
              </a:rPr>
              <a:t>Decision Trees </a:t>
            </a:r>
            <a:r>
              <a:rPr lang="en-IN" sz="2200" dirty="0" smtClean="0">
                <a:latin typeface="Trebuchet MS" panose="020B0603020202020204" pitchFamily="34" charset="0"/>
              </a:rPr>
              <a:t>is that they are easily susceptible to overfitting, i.e. growing nodes and branches reflecting noise in the given training data rather than general characteristics of the process under consideration 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A simple way to overcome this is by </a:t>
            </a:r>
            <a:r>
              <a:rPr lang="en-IN" sz="2200" i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bagging</a:t>
            </a:r>
            <a:r>
              <a:rPr lang="en-IN" sz="2200" dirty="0" smtClean="0">
                <a:latin typeface="Trebuchet MS" panose="020B0603020202020204" pitchFamily="34" charset="0"/>
              </a:rPr>
              <a:t> i.e. creating an </a:t>
            </a:r>
            <a:r>
              <a:rPr lang="en-IN" sz="2200" i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ensemble</a:t>
            </a:r>
            <a:r>
              <a:rPr lang="en-IN" sz="2200" dirty="0" smtClean="0">
                <a:latin typeface="Trebuchet MS" panose="020B0603020202020204" pitchFamily="34" charset="0"/>
              </a:rPr>
              <a:t> of bagged trees each of which is used to generate a class for the unseen data and then selecting the </a:t>
            </a:r>
            <a:r>
              <a:rPr lang="en-IN" sz="2200" i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mode</a:t>
            </a:r>
            <a:r>
              <a:rPr lang="en-IN" sz="2200" dirty="0" smtClean="0">
                <a:latin typeface="Trebuchet MS" panose="020B0603020202020204" pitchFamily="34" charset="0"/>
              </a:rPr>
              <a:t> as the final class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For creating bagged trees, the original training data set is split into a number – say B - of overlapping sets which are used to generate B trees which differ from one another primarily in noise content. </a:t>
            </a:r>
          </a:p>
        </p:txBody>
      </p:sp>
    </p:spTree>
    <p:extLst>
      <p:ext uri="{BB962C8B-B14F-4D97-AF65-F5344CB8AC3E}">
        <p14:creationId xmlns:p14="http://schemas.microsoft.com/office/powerpoint/2010/main" val="119296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52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From Decision Trees to Random Forests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" y="703744"/>
            <a:ext cx="9109417" cy="609329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From </a:t>
            </a:r>
            <a:r>
              <a:rPr lang="en-IN" sz="2200" i="1" dirty="0" smtClean="0">
                <a:latin typeface="Trebuchet MS" panose="020B0603020202020204" pitchFamily="34" charset="0"/>
              </a:rPr>
              <a:t>Bagged Trees </a:t>
            </a:r>
            <a:r>
              <a:rPr lang="en-IN" sz="2200" dirty="0" smtClean="0">
                <a:latin typeface="Trebuchet MS" panose="020B0603020202020204" pitchFamily="34" charset="0"/>
              </a:rPr>
              <a:t>to </a:t>
            </a:r>
            <a:r>
              <a:rPr lang="en-IN" sz="2200" i="1" dirty="0" smtClean="0">
                <a:latin typeface="Trebuchet MS" panose="020B0603020202020204" pitchFamily="34" charset="0"/>
              </a:rPr>
              <a:t>Random Forests </a:t>
            </a:r>
            <a:r>
              <a:rPr lang="en-IN" sz="2200" dirty="0" smtClean="0">
                <a:latin typeface="Trebuchet MS" panose="020B0603020202020204" pitchFamily="34" charset="0"/>
              </a:rPr>
              <a:t>there is yet another level of Randomization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This is in “Feature (Attribute) Bagging”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In Decision Trees the feature for splitting at a particular node is selected on the basis of maximizing information gain – which is deterministic for given data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In Random Forests, Randomness is inserted into feature selection by randomly selecting among the top few valid features for splitting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Thus the bagging is implemented not only by deliberate data splitting, but also by deliberate feature-randomizing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There is a third level of randomness sometimes introduced to create Extremely </a:t>
            </a:r>
            <a:r>
              <a:rPr lang="en-IN" sz="2200" dirty="0">
                <a:latin typeface="Trebuchet MS" panose="020B0603020202020204" pitchFamily="34" charset="0"/>
              </a:rPr>
              <a:t>R</a:t>
            </a:r>
            <a:r>
              <a:rPr lang="en-IN" sz="2200" dirty="0" smtClean="0">
                <a:latin typeface="Trebuchet MS" panose="020B0603020202020204" pitchFamily="34" charset="0"/>
              </a:rPr>
              <a:t>andom Trees: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Here not just the feature, but the splitting value of the feature is deliberately taken at random to further increase variety.   </a:t>
            </a:r>
          </a:p>
        </p:txBody>
      </p:sp>
    </p:spTree>
    <p:extLst>
      <p:ext uri="{BB962C8B-B14F-4D97-AF65-F5344CB8AC3E}">
        <p14:creationId xmlns:p14="http://schemas.microsoft.com/office/powerpoint/2010/main" val="142779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en-IN" i="1" dirty="0" smtClean="0"/>
              <a:t>THANK YOU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5939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7323</TotalTime>
  <Words>277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From Decision Trees to Random Forests</vt:lpstr>
      <vt:lpstr>From Decision Trees to Random Forests</vt:lpstr>
      <vt:lpstr>From Decision Trees to Random Forests</vt:lpstr>
      <vt:lpstr>THANK YOU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for Implementation of a Fuzzy System</dc:title>
  <dc:creator>Arya</dc:creator>
  <cp:lastModifiedBy>Arya</cp:lastModifiedBy>
  <cp:revision>52</cp:revision>
  <dcterms:created xsi:type="dcterms:W3CDTF">2017-08-16T11:53:19Z</dcterms:created>
  <dcterms:modified xsi:type="dcterms:W3CDTF">2017-09-08T02:28:35Z</dcterms:modified>
</cp:coreProperties>
</file>