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94" r:id="rId5"/>
    <p:sldId id="295" r:id="rId6"/>
    <p:sldId id="296" r:id="rId7"/>
    <p:sldId id="297" r:id="rId8"/>
    <p:sldId id="29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6" d="100"/>
          <a:sy n="66" d="100"/>
        </p:scale>
        <p:origin x="741" y="68"/>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t>02-03-2020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322582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t>02-03-2020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245441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t>02-03-2020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145486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4A5FF1-2DCC-4C3E-9D13-6E98EF5063CB}" type="datetimeFigureOut">
              <a:rPr lang="en-IN" smtClean="0"/>
              <a:t>02-03-2020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880210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A5FF1-2DCC-4C3E-9D13-6E98EF5063CB}" type="datetimeFigureOut">
              <a:rPr lang="en-IN" smtClean="0"/>
              <a:t>02-03-2020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1026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4A5FF1-2DCC-4C3E-9D13-6E98EF5063CB}" type="datetimeFigureOut">
              <a:rPr lang="en-IN" smtClean="0"/>
              <a:t>02-03-2020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344593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4A5FF1-2DCC-4C3E-9D13-6E98EF5063CB}" type="datetimeFigureOut">
              <a:rPr lang="en-IN" smtClean="0"/>
              <a:t>02-03-2020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153795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4A5FF1-2DCC-4C3E-9D13-6E98EF5063CB}" type="datetimeFigureOut">
              <a:rPr lang="en-IN" smtClean="0"/>
              <a:t>02-03-2020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253202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5FF1-2DCC-4C3E-9D13-6E98EF5063CB}" type="datetimeFigureOut">
              <a:rPr lang="en-IN" smtClean="0"/>
              <a:t>02-03-2020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4953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FF1-2DCC-4C3E-9D13-6E98EF5063CB}" type="datetimeFigureOut">
              <a:rPr lang="en-IN" smtClean="0"/>
              <a:t>02-03-2020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6294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A5FF1-2DCC-4C3E-9D13-6E98EF5063CB}" type="datetimeFigureOut">
              <a:rPr lang="en-IN" smtClean="0"/>
              <a:t>02-03-2020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2E77CC-0519-4820-B7FB-9F9FA1705C9B}" type="slidenum">
              <a:rPr lang="en-IN" smtClean="0"/>
              <a:t>‹#›</a:t>
            </a:fld>
            <a:endParaRPr lang="en-IN"/>
          </a:p>
        </p:txBody>
      </p:sp>
    </p:spTree>
    <p:extLst>
      <p:ext uri="{BB962C8B-B14F-4D97-AF65-F5344CB8AC3E}">
        <p14:creationId xmlns:p14="http://schemas.microsoft.com/office/powerpoint/2010/main" val="6290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alpha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A5FF1-2DCC-4C3E-9D13-6E98EF5063CB}" type="datetimeFigureOut">
              <a:rPr lang="en-IN" smtClean="0"/>
              <a:t>02-03-2020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E77CC-0519-4820-B7FB-9F9FA1705C9B}" type="slidenum">
              <a:rPr lang="en-IN" smtClean="0"/>
              <a:t>‹#›</a:t>
            </a:fld>
            <a:endParaRPr lang="en-IN"/>
          </a:p>
        </p:txBody>
      </p:sp>
    </p:spTree>
    <p:extLst>
      <p:ext uri="{BB962C8B-B14F-4D97-AF65-F5344CB8AC3E}">
        <p14:creationId xmlns:p14="http://schemas.microsoft.com/office/powerpoint/2010/main" val="235014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dirty="0" smtClean="0"/>
              <a:t>Information Encoding and Entropy</a:t>
            </a:r>
            <a:endParaRPr lang="en-IN" sz="3200" dirty="0"/>
          </a:p>
        </p:txBody>
      </p:sp>
    </p:spTree>
    <p:extLst>
      <p:ext uri="{BB962C8B-B14F-4D97-AF65-F5344CB8AC3E}">
        <p14:creationId xmlns:p14="http://schemas.microsoft.com/office/powerpoint/2010/main" val="268309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52"/>
            <a:ext cx="8229600" cy="538728"/>
          </a:xfrm>
        </p:spPr>
        <p:txBody>
          <a:bodyPr>
            <a:normAutofit fontScale="90000"/>
          </a:bodyPr>
          <a:lstStyle/>
          <a:p>
            <a:r>
              <a:rPr lang="en-IN" sz="3200" dirty="0" smtClean="0"/>
              <a:t>The Basics</a:t>
            </a:r>
            <a:endParaRPr lang="en-IN" sz="3200" dirty="0"/>
          </a:p>
        </p:txBody>
      </p:sp>
      <p:sp>
        <p:nvSpPr>
          <p:cNvPr id="3" name="Content Placeholder 2"/>
          <p:cNvSpPr>
            <a:spLocks noGrp="1"/>
          </p:cNvSpPr>
          <p:nvPr>
            <p:ph idx="1"/>
          </p:nvPr>
        </p:nvSpPr>
        <p:spPr>
          <a:xfrm>
            <a:off x="107504" y="548680"/>
            <a:ext cx="8928992" cy="6309320"/>
          </a:xfrm>
        </p:spPr>
        <p:txBody>
          <a:bodyPr>
            <a:noAutofit/>
          </a:bodyPr>
          <a:lstStyle/>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The fundamental concepts discussed here were first presented by Claude Shannon in his 1948 paper “A Mathematical Theory of Communication” in the Bell Systems Technical Journal (100,000+ citations)</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The paper was aimed at creating a baseline mathematical framework for describing communication systems </a:t>
            </a:r>
          </a:p>
          <a:p>
            <a:pPr>
              <a:lnSpc>
                <a:spcPct val="140000"/>
              </a:lnSpc>
              <a:spcBef>
                <a:spcPts val="0"/>
              </a:spcBef>
              <a:spcAft>
                <a:spcPts val="600"/>
              </a:spcAft>
              <a:buClr>
                <a:srgbClr val="C00000"/>
              </a:buClr>
              <a:buSzPct val="130000"/>
            </a:pPr>
            <a:r>
              <a:rPr lang="en-IN" sz="2200" dirty="0" smtClean="0">
                <a:latin typeface="Trebuchet MS" panose="020B0603020202020204" pitchFamily="34" charset="0"/>
              </a:rPr>
              <a:t>There are three major components of communication process flow: Source  </a:t>
            </a:r>
            <a:r>
              <a:rPr lang="en-IN" sz="2200" dirty="0" smtClean="0">
                <a:latin typeface="Trebuchet MS" panose="020B0603020202020204" pitchFamily="34" charset="0"/>
                <a:sym typeface="Wingdings" panose="05000000000000000000" pitchFamily="2" charset="2"/>
              </a:rPr>
              <a:t> Channel  Destination</a:t>
            </a:r>
            <a:endParaRPr lang="en-IN" sz="2200" dirty="0" smtClean="0">
              <a:latin typeface="Trebuchet MS" panose="020B0603020202020204" pitchFamily="34" charset="0"/>
            </a:endParaRPr>
          </a:p>
          <a:p>
            <a:pPr>
              <a:lnSpc>
                <a:spcPct val="110000"/>
              </a:lnSpc>
              <a:spcBef>
                <a:spcPts val="0"/>
              </a:spcBef>
              <a:spcAft>
                <a:spcPts val="600"/>
              </a:spcAft>
              <a:buClr>
                <a:srgbClr val="C00000"/>
              </a:buClr>
              <a:buSzPct val="130000"/>
            </a:pPr>
            <a:r>
              <a:rPr lang="en-IN" sz="2200" dirty="0" smtClean="0">
                <a:latin typeface="Trebuchet MS" panose="020B0603020202020204" pitchFamily="34" charset="0"/>
              </a:rPr>
              <a:t>The aim of communication systems was to make all these processes maximally efficient – transfer maximum information compressed into least data at the maximum rate</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From this viewpoint, the Source could be split into two parts – </a:t>
            </a:r>
            <a:r>
              <a:rPr lang="en-IN" sz="2200" i="1" dirty="0" smtClean="0">
                <a:latin typeface="Trebuchet MS" panose="020B0603020202020204" pitchFamily="34" charset="0"/>
              </a:rPr>
              <a:t>data compression </a:t>
            </a:r>
            <a:r>
              <a:rPr lang="en-IN" sz="2200" dirty="0" smtClean="0">
                <a:latin typeface="Trebuchet MS" panose="020B0603020202020204" pitchFamily="34" charset="0"/>
              </a:rPr>
              <a:t>and </a:t>
            </a:r>
            <a:r>
              <a:rPr lang="en-IN" sz="2200" i="1" dirty="0" smtClean="0">
                <a:latin typeface="Trebuchet MS" panose="020B0603020202020204" pitchFamily="34" charset="0"/>
              </a:rPr>
              <a:t>data transmission </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Information encoding concepts appear in the first part. </a:t>
            </a:r>
          </a:p>
        </p:txBody>
      </p:sp>
    </p:spTree>
    <p:extLst>
      <p:ext uri="{BB962C8B-B14F-4D97-AF65-F5344CB8AC3E}">
        <p14:creationId xmlns:p14="http://schemas.microsoft.com/office/powerpoint/2010/main" val="119296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52"/>
            <a:ext cx="8229600" cy="538728"/>
          </a:xfrm>
        </p:spPr>
        <p:txBody>
          <a:bodyPr>
            <a:normAutofit fontScale="90000"/>
          </a:bodyPr>
          <a:lstStyle/>
          <a:p>
            <a:r>
              <a:rPr lang="en-IN" sz="3200" dirty="0" smtClean="0"/>
              <a:t>An illustrative example</a:t>
            </a:r>
            <a:endParaRPr lang="en-IN" sz="3200" dirty="0"/>
          </a:p>
        </p:txBody>
      </p:sp>
      <p:sp>
        <p:nvSpPr>
          <p:cNvPr id="3" name="Content Placeholder 2"/>
          <p:cNvSpPr>
            <a:spLocks noGrp="1"/>
          </p:cNvSpPr>
          <p:nvPr>
            <p:ph idx="1"/>
          </p:nvPr>
        </p:nvSpPr>
        <p:spPr>
          <a:xfrm>
            <a:off x="107504" y="548680"/>
            <a:ext cx="8928992" cy="6309320"/>
          </a:xfrm>
        </p:spPr>
        <p:txBody>
          <a:bodyPr>
            <a:noAutofit/>
          </a:bodyPr>
          <a:lstStyle/>
          <a:p>
            <a:pPr algn="just">
              <a:lnSpc>
                <a:spcPct val="120000"/>
              </a:lnSpc>
              <a:spcBef>
                <a:spcPts val="0"/>
              </a:spcBef>
              <a:spcAft>
                <a:spcPts val="600"/>
              </a:spcAft>
              <a:buClr>
                <a:srgbClr val="C00000"/>
              </a:buClr>
              <a:buSzPct val="130000"/>
            </a:pPr>
            <a:r>
              <a:rPr lang="en-IN" sz="2200" dirty="0" smtClean="0">
                <a:latin typeface="Trebuchet MS" panose="020B0603020202020204" pitchFamily="34" charset="0"/>
              </a:rPr>
              <a:t>These concepts deal with the relationships between probabilities of occurrence of events, number of bits needed to communicate the occurrence of events, and the information content in these events</a:t>
            </a:r>
          </a:p>
          <a:p>
            <a:pPr algn="just">
              <a:lnSpc>
                <a:spcPct val="120000"/>
              </a:lnSpc>
              <a:spcBef>
                <a:spcPts val="0"/>
              </a:spcBef>
              <a:spcAft>
                <a:spcPts val="600"/>
              </a:spcAft>
              <a:buClr>
                <a:srgbClr val="C00000"/>
              </a:buClr>
              <a:buSzPct val="130000"/>
            </a:pPr>
            <a:r>
              <a:rPr lang="en-IN" sz="2200" dirty="0" smtClean="0">
                <a:latin typeface="Trebuchet MS" panose="020B0603020202020204" pitchFamily="34" charset="0"/>
              </a:rPr>
              <a:t>We will use a simple and appropriate example to illustrate these concepts:</a:t>
            </a:r>
          </a:p>
          <a:p>
            <a:pPr lvl="1" algn="just">
              <a:lnSpc>
                <a:spcPct val="120000"/>
              </a:lnSpc>
              <a:spcBef>
                <a:spcPts val="0"/>
              </a:spcBef>
              <a:spcAft>
                <a:spcPts val="600"/>
              </a:spcAft>
              <a:buClr>
                <a:srgbClr val="C00000"/>
              </a:buClr>
              <a:buSzPct val="130000"/>
              <a:buFont typeface="Arial" panose="020B0604020202020204" pitchFamily="34" charset="0"/>
              <a:buChar char="•"/>
            </a:pPr>
            <a:r>
              <a:rPr lang="en-IN" sz="2000" dirty="0" smtClean="0">
                <a:latin typeface="Trebuchet MS" panose="020B0603020202020204" pitchFamily="34" charset="0"/>
              </a:rPr>
              <a:t>In a horse race, there are 8 horses and they have different probabilities of winning. They have run the race and the outcome in terms of the winning horse’s identity has to be communicated across using binary digits. What is the average number of bits needed?</a:t>
            </a:r>
          </a:p>
          <a:p>
            <a:pPr algn="just">
              <a:lnSpc>
                <a:spcPct val="110000"/>
              </a:lnSpc>
              <a:spcBef>
                <a:spcPts val="0"/>
              </a:spcBef>
              <a:spcAft>
                <a:spcPts val="600"/>
              </a:spcAft>
              <a:buClr>
                <a:srgbClr val="C00000"/>
              </a:buClr>
              <a:buSzPct val="130000"/>
            </a:pPr>
            <a:r>
              <a:rPr lang="en-IN" sz="2200" dirty="0" smtClean="0">
                <a:latin typeface="Trebuchet MS" panose="020B0603020202020204" pitchFamily="34" charset="0"/>
              </a:rPr>
              <a:t>Is it 3? </a:t>
            </a:r>
          </a:p>
          <a:p>
            <a:pPr algn="just">
              <a:lnSpc>
                <a:spcPct val="120000"/>
              </a:lnSpc>
              <a:spcBef>
                <a:spcPts val="0"/>
              </a:spcBef>
              <a:spcAft>
                <a:spcPts val="600"/>
              </a:spcAft>
              <a:buClr>
                <a:srgbClr val="C00000"/>
              </a:buClr>
              <a:buSzPct val="130000"/>
            </a:pPr>
            <a:r>
              <a:rPr lang="en-IN" sz="2200" dirty="0" smtClean="0">
                <a:latin typeface="Trebuchet MS" panose="020B0603020202020204" pitchFamily="34" charset="0"/>
              </a:rPr>
              <a:t>No, the answer is 2!</a:t>
            </a:r>
          </a:p>
          <a:p>
            <a:pPr algn="just">
              <a:lnSpc>
                <a:spcPct val="120000"/>
              </a:lnSpc>
              <a:spcBef>
                <a:spcPts val="0"/>
              </a:spcBef>
              <a:spcAft>
                <a:spcPts val="600"/>
              </a:spcAft>
              <a:buClr>
                <a:srgbClr val="C00000"/>
              </a:buClr>
              <a:buSzPct val="130000"/>
            </a:pPr>
            <a:r>
              <a:rPr lang="en-IN" sz="2200" dirty="0" smtClean="0">
                <a:latin typeface="Trebuchet MS" panose="020B0603020202020204" pitchFamily="34" charset="0"/>
              </a:rPr>
              <a:t>We will see the innovation behind this … </a:t>
            </a:r>
          </a:p>
          <a:p>
            <a:pPr algn="just">
              <a:lnSpc>
                <a:spcPct val="120000"/>
              </a:lnSpc>
              <a:spcBef>
                <a:spcPts val="0"/>
              </a:spcBef>
              <a:spcAft>
                <a:spcPts val="600"/>
              </a:spcAft>
              <a:buClr>
                <a:srgbClr val="C00000"/>
              </a:buClr>
              <a:buSzPct val="130000"/>
            </a:pPr>
            <a:r>
              <a:rPr lang="en-IN" sz="2200" dirty="0" smtClean="0">
                <a:latin typeface="Trebuchet MS" panose="020B0603020202020204" pitchFamily="34" charset="0"/>
              </a:rPr>
              <a:t>.... and that innovation is the basis of Information Encoding and Entropy.</a:t>
            </a:r>
          </a:p>
        </p:txBody>
      </p:sp>
    </p:spTree>
    <p:extLst>
      <p:ext uri="{BB962C8B-B14F-4D97-AF65-F5344CB8AC3E}">
        <p14:creationId xmlns:p14="http://schemas.microsoft.com/office/powerpoint/2010/main" val="31930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52"/>
            <a:ext cx="8229600" cy="538728"/>
          </a:xfrm>
        </p:spPr>
        <p:txBody>
          <a:bodyPr>
            <a:normAutofit fontScale="90000"/>
          </a:bodyPr>
          <a:lstStyle/>
          <a:p>
            <a:r>
              <a:rPr lang="en-IN" sz="3200" dirty="0" smtClean="0"/>
              <a:t>An illustrative example</a:t>
            </a:r>
            <a:endParaRPr lang="en-IN" sz="3200" dirty="0"/>
          </a:p>
        </p:txBody>
      </p:sp>
      <p:sp>
        <p:nvSpPr>
          <p:cNvPr id="3" name="Content Placeholder 2"/>
          <p:cNvSpPr>
            <a:spLocks noGrp="1"/>
          </p:cNvSpPr>
          <p:nvPr>
            <p:ph idx="1"/>
          </p:nvPr>
        </p:nvSpPr>
        <p:spPr>
          <a:xfrm>
            <a:off x="0" y="518200"/>
            <a:ext cx="9144000" cy="6309320"/>
          </a:xfrm>
        </p:spPr>
        <p:txBody>
          <a:bodyPr>
            <a:noAutofit/>
          </a:bodyPr>
          <a:lstStyle/>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Horse ID’s :	  	  1       2       3       4       5       6       7       8</a:t>
            </a:r>
          </a:p>
          <a:p>
            <a:pPr>
              <a:lnSpc>
                <a:spcPct val="120000"/>
              </a:lnSpc>
              <a:spcBef>
                <a:spcPts val="0"/>
              </a:spcBef>
              <a:spcAft>
                <a:spcPts val="600"/>
              </a:spcAft>
              <a:buClr>
                <a:srgbClr val="C00000"/>
              </a:buClr>
              <a:buSzPct val="130000"/>
            </a:pPr>
            <a:r>
              <a:rPr lang="en-IN" sz="2200" dirty="0" smtClean="0">
                <a:solidFill>
                  <a:srgbClr val="C00000"/>
                </a:solidFill>
                <a:latin typeface="Trebuchet MS" panose="020B0603020202020204" pitchFamily="34" charset="0"/>
              </a:rPr>
              <a:t>Winning probs. (p): 1/2  1/4    1/8    1/16 1/64  1/64  1/64  1/64 </a:t>
            </a:r>
          </a:p>
          <a:p>
            <a:pPr>
              <a:lnSpc>
                <a:spcPct val="120000"/>
              </a:lnSpc>
              <a:spcBef>
                <a:spcPts val="0"/>
              </a:spcBef>
              <a:spcAft>
                <a:spcPts val="600"/>
              </a:spcAft>
              <a:buClr>
                <a:srgbClr val="C00000"/>
              </a:buClr>
              <a:buSzPct val="130000"/>
            </a:pPr>
            <a:r>
              <a:rPr lang="en-IN" sz="2200" dirty="0" smtClean="0">
                <a:solidFill>
                  <a:srgbClr val="C00000"/>
                </a:solidFill>
                <a:latin typeface="Trebuchet MS" panose="020B0603020202020204" pitchFamily="34" charset="0"/>
              </a:rPr>
              <a:t>Allotted Bits:           1      2        3       4       6</a:t>
            </a:r>
            <a:r>
              <a:rPr lang="en-IN" sz="2200" baseline="30000" dirty="0" smtClean="0">
                <a:solidFill>
                  <a:srgbClr val="C00000"/>
                </a:solidFill>
                <a:latin typeface="Trebuchet MS" panose="020B0603020202020204" pitchFamily="34" charset="0"/>
              </a:rPr>
              <a:t>*</a:t>
            </a:r>
            <a:r>
              <a:rPr lang="en-IN" sz="2200" dirty="0" smtClean="0">
                <a:solidFill>
                  <a:srgbClr val="C00000"/>
                </a:solidFill>
                <a:latin typeface="Trebuchet MS" panose="020B0603020202020204" pitchFamily="34" charset="0"/>
              </a:rPr>
              <a:t>       6      6        6</a:t>
            </a:r>
          </a:p>
          <a:p>
            <a:pPr>
              <a:lnSpc>
                <a:spcPct val="120000"/>
              </a:lnSpc>
              <a:spcBef>
                <a:spcPts val="0"/>
              </a:spcBef>
              <a:spcAft>
                <a:spcPts val="600"/>
              </a:spcAft>
              <a:buClr>
                <a:srgbClr val="C00000"/>
              </a:buClr>
              <a:buSzPct val="130000"/>
            </a:pPr>
            <a:r>
              <a:rPr lang="en-IN" sz="2200" dirty="0" smtClean="0">
                <a:solidFill>
                  <a:srgbClr val="C00000"/>
                </a:solidFill>
                <a:latin typeface="Trebuchet MS" panose="020B0603020202020204" pitchFamily="34" charset="0"/>
              </a:rPr>
              <a:t>In terms of p:     log</a:t>
            </a:r>
            <a:r>
              <a:rPr lang="en-IN" sz="2200" baseline="-25000" dirty="0" smtClean="0">
                <a:solidFill>
                  <a:srgbClr val="C00000"/>
                </a:solidFill>
                <a:latin typeface="Trebuchet MS" panose="020B0603020202020204" pitchFamily="34" charset="0"/>
              </a:rPr>
              <a:t>2</a:t>
            </a:r>
            <a:r>
              <a:rPr lang="en-IN" sz="2200" dirty="0" smtClean="0">
                <a:solidFill>
                  <a:srgbClr val="C00000"/>
                </a:solidFill>
                <a:latin typeface="Trebuchet MS" panose="020B0603020202020204" pitchFamily="34" charset="0"/>
              </a:rPr>
              <a:t>(2</a:t>
            </a:r>
            <a:r>
              <a:rPr lang="en-IN" sz="2200" dirty="0">
                <a:solidFill>
                  <a:srgbClr val="C00000"/>
                </a:solidFill>
                <a:latin typeface="Trebuchet MS" panose="020B0603020202020204" pitchFamily="34" charset="0"/>
              </a:rPr>
              <a:t>) </a:t>
            </a:r>
            <a:r>
              <a:rPr lang="en-IN" sz="2200" dirty="0" smtClean="0">
                <a:solidFill>
                  <a:srgbClr val="C00000"/>
                </a:solidFill>
                <a:latin typeface="Trebuchet MS" panose="020B0603020202020204" pitchFamily="34" charset="0"/>
              </a:rPr>
              <a:t>log</a:t>
            </a:r>
            <a:r>
              <a:rPr lang="en-IN" sz="2200" baseline="-25000" dirty="0" smtClean="0">
                <a:solidFill>
                  <a:srgbClr val="C00000"/>
                </a:solidFill>
                <a:latin typeface="Trebuchet MS" panose="020B0603020202020204" pitchFamily="34" charset="0"/>
              </a:rPr>
              <a:t>2</a:t>
            </a:r>
            <a:r>
              <a:rPr lang="en-IN" sz="2200" dirty="0" smtClean="0">
                <a:solidFill>
                  <a:srgbClr val="C00000"/>
                </a:solidFill>
                <a:latin typeface="Trebuchet MS" panose="020B0603020202020204" pitchFamily="34" charset="0"/>
              </a:rPr>
              <a:t>(4) … in all cases: </a:t>
            </a:r>
          </a:p>
          <a:p>
            <a:pPr marL="0" indent="0">
              <a:spcBef>
                <a:spcPts val="0"/>
              </a:spcBef>
              <a:buClr>
                <a:srgbClr val="C00000"/>
              </a:buClr>
              <a:buSzPct val="130000"/>
              <a:buNone/>
            </a:pPr>
            <a:endParaRPr lang="en-IN" sz="1000" dirty="0" smtClean="0">
              <a:solidFill>
                <a:srgbClr val="C00000"/>
              </a:solidFill>
              <a:latin typeface="Trebuchet MS" panose="020B0603020202020204" pitchFamily="34" charset="0"/>
            </a:endParaRPr>
          </a:p>
          <a:p>
            <a:pPr>
              <a:lnSpc>
                <a:spcPct val="120000"/>
              </a:lnSpc>
              <a:spcBef>
                <a:spcPts val="0"/>
              </a:spcBef>
              <a:spcAft>
                <a:spcPts val="600"/>
              </a:spcAft>
              <a:buClr>
                <a:srgbClr val="C00000"/>
              </a:buClr>
              <a:buSzPct val="130000"/>
            </a:pPr>
            <a:r>
              <a:rPr lang="en-IN" sz="2200" i="1" dirty="0" smtClean="0">
                <a:latin typeface="Trebuchet MS" panose="020B0603020202020204" pitchFamily="34" charset="0"/>
              </a:rPr>
              <a:t>Conceptually, the less the prob. of something occurring, the more the ripples / news made by its occurrence. Hence, the more is its </a:t>
            </a:r>
            <a:r>
              <a:rPr lang="en-IN" sz="2200" i="1" dirty="0" smtClean="0">
                <a:solidFill>
                  <a:srgbClr val="C00000"/>
                </a:solidFill>
                <a:latin typeface="Trebuchet MS" panose="020B0603020202020204" pitchFamily="34" charset="0"/>
              </a:rPr>
              <a:t>information content</a:t>
            </a:r>
            <a:r>
              <a:rPr lang="en-IN" sz="2200" dirty="0" smtClean="0">
                <a:latin typeface="Trebuchet MS" panose="020B0603020202020204" pitchFamily="34" charset="0"/>
              </a:rPr>
              <a:t>.  Examples:</a:t>
            </a:r>
          </a:p>
          <a:p>
            <a:pPr lvl="1">
              <a:lnSpc>
                <a:spcPct val="120000"/>
              </a:lnSpc>
              <a:spcBef>
                <a:spcPts val="0"/>
              </a:spcBef>
              <a:spcAft>
                <a:spcPts val="600"/>
              </a:spcAft>
              <a:buClr>
                <a:srgbClr val="C00000"/>
              </a:buClr>
              <a:buSzPct val="130000"/>
              <a:buFont typeface="Trebuchet MS" panose="020B0603020202020204" pitchFamily="34" charset="0"/>
              <a:buChar char="−"/>
            </a:pPr>
            <a:r>
              <a:rPr lang="en-IN" sz="1800" dirty="0" smtClean="0">
                <a:latin typeface="Trebuchet MS" panose="020B0603020202020204" pitchFamily="34" charset="0"/>
              </a:rPr>
              <a:t>in a typical summer, a sunny day versus a day of sudden rain </a:t>
            </a:r>
          </a:p>
          <a:p>
            <a:pPr lvl="1">
              <a:lnSpc>
                <a:spcPct val="120000"/>
              </a:lnSpc>
              <a:spcBef>
                <a:spcPts val="0"/>
              </a:spcBef>
              <a:spcAft>
                <a:spcPts val="600"/>
              </a:spcAft>
              <a:buClr>
                <a:srgbClr val="C00000"/>
              </a:buClr>
              <a:buSzPct val="130000"/>
              <a:buFont typeface="Trebuchet MS" panose="020B0603020202020204" pitchFamily="34" charset="0"/>
              <a:buChar char="−"/>
            </a:pPr>
            <a:r>
              <a:rPr lang="en-IN" sz="1800" dirty="0" smtClean="0">
                <a:latin typeface="Trebuchet MS" panose="020B0603020202020204" pitchFamily="34" charset="0"/>
              </a:rPr>
              <a:t>in a 24/7 process, normal operation versus a crash / accident / breakdown. </a:t>
            </a:r>
          </a:p>
          <a:p>
            <a:pPr>
              <a:lnSpc>
                <a:spcPct val="110000"/>
              </a:lnSpc>
              <a:spcBef>
                <a:spcPts val="0"/>
              </a:spcBef>
              <a:spcAft>
                <a:spcPts val="600"/>
              </a:spcAft>
              <a:buClr>
                <a:srgbClr val="C00000"/>
              </a:buClr>
              <a:buSzPct val="130000"/>
            </a:pPr>
            <a:r>
              <a:rPr lang="en-IN" sz="2200" dirty="0" smtClean="0">
                <a:latin typeface="Trebuchet MS" panose="020B0603020202020204" pitchFamily="34" charset="0"/>
              </a:rPr>
              <a:t>So less the prob., the more the information content, and the more should be the facility (bits) to transfer that information content</a:t>
            </a:r>
          </a:p>
          <a:p>
            <a:pPr>
              <a:lnSpc>
                <a:spcPct val="120000"/>
              </a:lnSpc>
              <a:spcBef>
                <a:spcPts val="0"/>
              </a:spcBef>
              <a:spcAft>
                <a:spcPts val="300"/>
              </a:spcAft>
              <a:buClr>
                <a:srgbClr val="C00000"/>
              </a:buClr>
              <a:buSzPct val="130000"/>
            </a:pPr>
            <a:r>
              <a:rPr lang="en-IN" sz="2200" dirty="0" smtClean="0">
                <a:latin typeface="Trebuchet MS" panose="020B0603020202020204" pitchFamily="34" charset="0"/>
              </a:rPr>
              <a:t>This concept is faithfully reproduced in the scheme represented in the above example!</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The Average number of bits needed is: </a:t>
            </a:r>
          </a:p>
        </p:txBody>
      </p:sp>
      <p:graphicFrame>
        <p:nvGraphicFramePr>
          <p:cNvPr id="5" name="Object 4"/>
          <p:cNvGraphicFramePr>
            <a:graphicFrameLocks noChangeAspect="1"/>
          </p:cNvGraphicFramePr>
          <p:nvPr>
            <p:extLst>
              <p:ext uri="{D42A27DB-BD31-4B8C-83A1-F6EECF244321}">
                <p14:modId xmlns:p14="http://schemas.microsoft.com/office/powerpoint/2010/main" val="804663324"/>
              </p:ext>
            </p:extLst>
          </p:nvPr>
        </p:nvGraphicFramePr>
        <p:xfrm>
          <a:off x="6304274" y="1924685"/>
          <a:ext cx="1155492" cy="627120"/>
        </p:xfrm>
        <a:graphic>
          <a:graphicData uri="http://schemas.openxmlformats.org/presentationml/2006/ole">
            <mc:AlternateContent xmlns:mc="http://schemas.openxmlformats.org/markup-compatibility/2006">
              <mc:Choice xmlns:v="urn:schemas-microsoft-com:vml" Requires="v">
                <p:oleObj spid="_x0000_s1064" name="Equation" r:id="rId3" imgW="888840" imgH="482400" progId="Equation.DSMT4">
                  <p:embed/>
                </p:oleObj>
              </mc:Choice>
              <mc:Fallback>
                <p:oleObj name="Equation" r:id="rId3" imgW="888840" imgH="482400" progId="Equation.DSMT4">
                  <p:embed/>
                  <p:pic>
                    <p:nvPicPr>
                      <p:cNvPr id="0" name=""/>
                      <p:cNvPicPr/>
                      <p:nvPr/>
                    </p:nvPicPr>
                    <p:blipFill>
                      <a:blip r:embed="rId4"/>
                      <a:stretch>
                        <a:fillRect/>
                      </a:stretch>
                    </p:blipFill>
                    <p:spPr>
                      <a:xfrm>
                        <a:off x="6304274" y="1924685"/>
                        <a:ext cx="1155492" cy="62712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49780340"/>
              </p:ext>
            </p:extLst>
          </p:nvPr>
        </p:nvGraphicFramePr>
        <p:xfrm>
          <a:off x="5580112" y="6195372"/>
          <a:ext cx="3466944" cy="693108"/>
        </p:xfrm>
        <a:graphic>
          <a:graphicData uri="http://schemas.openxmlformats.org/presentationml/2006/ole">
            <mc:AlternateContent xmlns:mc="http://schemas.openxmlformats.org/markup-compatibility/2006">
              <mc:Choice xmlns:v="urn:schemas-microsoft-com:vml" Requires="v">
                <p:oleObj spid="_x0000_s1065"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5580112" y="6195372"/>
                        <a:ext cx="3466944" cy="693108"/>
                      </a:xfrm>
                      <a:prstGeom prst="rect">
                        <a:avLst/>
                      </a:prstGeom>
                    </p:spPr>
                  </p:pic>
                </p:oleObj>
              </mc:Fallback>
            </mc:AlternateContent>
          </a:graphicData>
        </a:graphic>
      </p:graphicFrame>
    </p:spTree>
    <p:extLst>
      <p:ext uri="{BB962C8B-B14F-4D97-AF65-F5344CB8AC3E}">
        <p14:creationId xmlns:p14="http://schemas.microsoft.com/office/powerpoint/2010/main" val="193060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52"/>
            <a:ext cx="8229600" cy="538728"/>
          </a:xfrm>
        </p:spPr>
        <p:txBody>
          <a:bodyPr>
            <a:normAutofit fontScale="90000"/>
          </a:bodyPr>
          <a:lstStyle/>
          <a:p>
            <a:r>
              <a:rPr lang="en-IN" sz="3200" dirty="0" smtClean="0"/>
              <a:t>Information Entropy</a:t>
            </a:r>
            <a:endParaRPr lang="en-IN" sz="3200" dirty="0"/>
          </a:p>
        </p:txBody>
      </p:sp>
      <p:sp>
        <p:nvSpPr>
          <p:cNvPr id="3" name="Content Placeholder 2"/>
          <p:cNvSpPr>
            <a:spLocks noGrp="1"/>
          </p:cNvSpPr>
          <p:nvPr>
            <p:ph idx="1"/>
          </p:nvPr>
        </p:nvSpPr>
        <p:spPr>
          <a:xfrm>
            <a:off x="0" y="548680"/>
            <a:ext cx="9144000" cy="6309320"/>
          </a:xfrm>
        </p:spPr>
        <p:txBody>
          <a:bodyPr>
            <a:noAutofit/>
          </a:bodyPr>
          <a:lstStyle/>
          <a:p>
            <a:pPr>
              <a:lnSpc>
                <a:spcPct val="120000"/>
              </a:lnSpc>
              <a:spcBef>
                <a:spcPts val="0"/>
              </a:spcBef>
              <a:spcAft>
                <a:spcPts val="600"/>
              </a:spcAft>
              <a:buClr>
                <a:srgbClr val="C00000"/>
              </a:buClr>
              <a:buSzPct val="130000"/>
            </a:pPr>
            <a:r>
              <a:rPr lang="en-IN" sz="2100" dirty="0" smtClean="0">
                <a:latin typeface="Trebuchet MS" panose="020B0603020202020204" pitchFamily="34" charset="0"/>
              </a:rPr>
              <a:t>Entropy in a system ~ Degree of instability or disorder in the system</a:t>
            </a:r>
          </a:p>
          <a:p>
            <a:pPr>
              <a:lnSpc>
                <a:spcPct val="120000"/>
              </a:lnSpc>
              <a:spcBef>
                <a:spcPts val="0"/>
              </a:spcBef>
              <a:buClr>
                <a:srgbClr val="C00000"/>
              </a:buClr>
              <a:buSzPct val="130000"/>
            </a:pPr>
            <a:r>
              <a:rPr lang="en-IN" sz="2100" dirty="0" smtClean="0">
                <a:latin typeface="Trebuchet MS" panose="020B0603020202020204" pitchFamily="34" charset="0"/>
              </a:rPr>
              <a:t>Disorder in an information system: Degree of uncertainty / unpredictability of the system </a:t>
            </a:r>
            <a:r>
              <a:rPr lang="en-IN" sz="1800" dirty="0" smtClean="0">
                <a:latin typeface="Trebuchet MS" panose="020B0603020202020204" pitchFamily="34" charset="0"/>
                <a:sym typeface="Symbol" panose="05050102010706020507" pitchFamily="18" charset="2"/>
              </a:rPr>
              <a:t> more the amount of information needed to describe that system</a:t>
            </a:r>
            <a:endParaRPr lang="en-IN" sz="1800" dirty="0" smtClean="0">
              <a:latin typeface="Trebuchet MS" panose="020B0603020202020204" pitchFamily="34" charset="0"/>
            </a:endParaRPr>
          </a:p>
          <a:p>
            <a:pPr marL="457200" lvl="1" indent="0">
              <a:spcBef>
                <a:spcPts val="0"/>
              </a:spcBef>
              <a:spcAft>
                <a:spcPts val="600"/>
              </a:spcAft>
              <a:buClr>
                <a:srgbClr val="C00000"/>
              </a:buClr>
              <a:buSzPct val="130000"/>
              <a:buNone/>
            </a:pPr>
            <a:r>
              <a:rPr lang="en-IN" sz="2100" dirty="0" smtClean="0">
                <a:latin typeface="Trebuchet MS" panose="020B0603020202020204" pitchFamily="34" charset="0"/>
              </a:rPr>
              <a:t>~    </a:t>
            </a:r>
            <a:r>
              <a:rPr lang="en-IN" sz="2000" dirty="0" smtClean="0">
                <a:latin typeface="Trebuchet MS" panose="020B0603020202020204" pitchFamily="34" charset="0"/>
              </a:rPr>
              <a:t>net sum of (prob. of individual event x information content of the 	event) </a:t>
            </a:r>
            <a:r>
              <a:rPr lang="en-IN" sz="2000" baseline="-25000" dirty="0" smtClean="0">
                <a:solidFill>
                  <a:srgbClr val="C00000"/>
                </a:solidFill>
                <a:latin typeface="Trebuchet MS" panose="020B0603020202020204" pitchFamily="34" charset="0"/>
              </a:rPr>
              <a:t>for a given distribution </a:t>
            </a:r>
            <a:r>
              <a:rPr lang="en-IN" sz="2000" i="1" baseline="-25000" dirty="0" smtClean="0">
                <a:solidFill>
                  <a:srgbClr val="C00000"/>
                </a:solidFill>
                <a:latin typeface="Trebuchet MS" panose="020B0603020202020204" pitchFamily="34" charset="0"/>
              </a:rPr>
              <a:t>X</a:t>
            </a:r>
            <a:endParaRPr lang="en-IN" sz="2000" i="1" dirty="0" smtClean="0">
              <a:solidFill>
                <a:srgbClr val="C00000"/>
              </a:solidFill>
              <a:latin typeface="Trebuchet MS" panose="020B0603020202020204" pitchFamily="34" charset="0"/>
            </a:endParaRPr>
          </a:p>
          <a:p>
            <a:pPr marL="0" indent="0">
              <a:spcBef>
                <a:spcPts val="0"/>
              </a:spcBef>
              <a:spcAft>
                <a:spcPts val="600"/>
              </a:spcAft>
              <a:buClr>
                <a:srgbClr val="C00000"/>
              </a:buClr>
              <a:buSzPct val="130000"/>
              <a:buNone/>
            </a:pPr>
            <a:r>
              <a:rPr lang="en-IN" sz="2000" dirty="0">
                <a:latin typeface="Trebuchet MS" panose="020B0603020202020204" pitchFamily="34" charset="0"/>
              </a:rPr>
              <a:t> </a:t>
            </a:r>
            <a:r>
              <a:rPr lang="en-IN" sz="2000" dirty="0" smtClean="0">
                <a:latin typeface="Trebuchet MS" panose="020B0603020202020204" pitchFamily="34" charset="0"/>
              </a:rPr>
              <a:t>    ~     Entropy </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Hence, Information Entropy: </a:t>
            </a:r>
          </a:p>
          <a:p>
            <a:pPr>
              <a:lnSpc>
                <a:spcPct val="120000"/>
              </a:lnSpc>
              <a:spcBef>
                <a:spcPts val="0"/>
              </a:spcBef>
              <a:spcAft>
                <a:spcPts val="600"/>
              </a:spcAft>
              <a:buClr>
                <a:srgbClr val="C00000"/>
              </a:buClr>
              <a:buSzPct val="130000"/>
            </a:pPr>
            <a:r>
              <a:rPr lang="en-IN" sz="2100" dirty="0" smtClean="0">
                <a:latin typeface="Trebuchet MS" panose="020B0603020202020204" pitchFamily="34" charset="0"/>
              </a:rPr>
              <a:t>Let us apply this concept to the Classification problem:</a:t>
            </a:r>
          </a:p>
          <a:p>
            <a:pPr lvl="1">
              <a:lnSpc>
                <a:spcPct val="110000"/>
              </a:lnSpc>
              <a:spcBef>
                <a:spcPts val="0"/>
              </a:spcBef>
              <a:spcAft>
                <a:spcPts val="600"/>
              </a:spcAft>
              <a:buClr>
                <a:srgbClr val="C00000"/>
              </a:buClr>
              <a:buSzPct val="130000"/>
            </a:pPr>
            <a:r>
              <a:rPr lang="en-IN" sz="1900" dirty="0" smtClean="0">
                <a:latin typeface="Trebuchet MS" panose="020B0603020202020204" pitchFamily="34" charset="0"/>
              </a:rPr>
              <a:t>That selection of attributes  / features for classification is best which takes us to the lowest possible level of information entropy, i.e. H(</a:t>
            </a:r>
            <a:r>
              <a:rPr lang="en-IN" sz="1900" dirty="0" err="1" smtClean="0">
                <a:latin typeface="Trebuchet MS" panose="020B0603020202020204" pitchFamily="34" charset="0"/>
              </a:rPr>
              <a:t>X</a:t>
            </a:r>
            <a:r>
              <a:rPr lang="en-IN" sz="1900" baseline="-25000" dirty="0" err="1" smtClean="0">
                <a:latin typeface="Trebuchet MS" panose="020B0603020202020204" pitchFamily="34" charset="0"/>
              </a:rPr>
              <a:t>new</a:t>
            </a:r>
            <a:r>
              <a:rPr lang="en-IN" sz="1900" dirty="0" smtClean="0">
                <a:latin typeface="Trebuchet MS" panose="020B0603020202020204" pitchFamily="34" charset="0"/>
              </a:rPr>
              <a:t>) is as low as possible</a:t>
            </a:r>
          </a:p>
          <a:p>
            <a:pPr lvl="1">
              <a:lnSpc>
                <a:spcPct val="110000"/>
              </a:lnSpc>
              <a:spcBef>
                <a:spcPts val="0"/>
              </a:spcBef>
              <a:spcAft>
                <a:spcPts val="600"/>
              </a:spcAft>
              <a:buClr>
                <a:srgbClr val="C00000"/>
              </a:buClr>
              <a:buSzPct val="130000"/>
            </a:pPr>
            <a:r>
              <a:rPr lang="en-IN" sz="1900" dirty="0" smtClean="0">
                <a:latin typeface="Trebuchet MS" panose="020B0603020202020204" pitchFamily="34" charset="0"/>
              </a:rPr>
              <a:t>i.e. </a:t>
            </a:r>
            <a:r>
              <a:rPr lang="en-IN" sz="1900" dirty="0" smtClean="0">
                <a:solidFill>
                  <a:srgbClr val="C00000"/>
                </a:solidFill>
                <a:latin typeface="Trebuchet MS" panose="020B0603020202020204" pitchFamily="34" charset="0"/>
              </a:rPr>
              <a:t>H(</a:t>
            </a:r>
            <a:r>
              <a:rPr lang="en-IN" sz="1900" dirty="0" err="1" smtClean="0">
                <a:solidFill>
                  <a:srgbClr val="C00000"/>
                </a:solidFill>
                <a:latin typeface="Trebuchet MS" panose="020B0603020202020204" pitchFamily="34" charset="0"/>
              </a:rPr>
              <a:t>X</a:t>
            </a:r>
            <a:r>
              <a:rPr lang="en-IN" sz="1900" baseline="-25000" dirty="0" err="1" smtClean="0">
                <a:solidFill>
                  <a:srgbClr val="C00000"/>
                </a:solidFill>
                <a:latin typeface="Trebuchet MS" panose="020B0603020202020204" pitchFamily="34" charset="0"/>
              </a:rPr>
              <a:t>old</a:t>
            </a:r>
            <a:r>
              <a:rPr lang="en-IN" sz="1900" dirty="0" smtClean="0">
                <a:solidFill>
                  <a:srgbClr val="C00000"/>
                </a:solidFill>
                <a:latin typeface="Trebuchet MS" panose="020B0603020202020204" pitchFamily="34" charset="0"/>
              </a:rPr>
              <a:t>) – H(</a:t>
            </a:r>
            <a:r>
              <a:rPr lang="en-IN" sz="1900" dirty="0" err="1" smtClean="0">
                <a:solidFill>
                  <a:srgbClr val="C00000"/>
                </a:solidFill>
                <a:latin typeface="Trebuchet MS" panose="020B0603020202020204" pitchFamily="34" charset="0"/>
              </a:rPr>
              <a:t>X</a:t>
            </a:r>
            <a:r>
              <a:rPr lang="en-IN" sz="1900" baseline="-25000" dirty="0" err="1" smtClean="0">
                <a:solidFill>
                  <a:srgbClr val="C00000"/>
                </a:solidFill>
                <a:latin typeface="Trebuchet MS" panose="020B0603020202020204" pitchFamily="34" charset="0"/>
              </a:rPr>
              <a:t>new</a:t>
            </a:r>
            <a:r>
              <a:rPr lang="en-IN" sz="1900" dirty="0" smtClean="0">
                <a:solidFill>
                  <a:srgbClr val="C00000"/>
                </a:solidFill>
                <a:latin typeface="Trebuchet MS" panose="020B0603020202020204" pitchFamily="34" charset="0"/>
              </a:rPr>
              <a:t>) is the maximum </a:t>
            </a:r>
            <a:r>
              <a:rPr lang="en-IN" sz="1900" dirty="0" smtClean="0">
                <a:latin typeface="Trebuchet MS" panose="020B0603020202020204" pitchFamily="34" charset="0"/>
              </a:rPr>
              <a:t>(note</a:t>
            </a:r>
            <a:r>
              <a:rPr lang="en-IN" sz="1900" dirty="0">
                <a:latin typeface="Trebuchet MS" panose="020B0603020202020204" pitchFamily="34" charset="0"/>
              </a:rPr>
              <a:t>: H(</a:t>
            </a:r>
            <a:r>
              <a:rPr lang="en-IN" sz="1900" dirty="0" err="1">
                <a:latin typeface="Trebuchet MS" panose="020B0603020202020204" pitchFamily="34" charset="0"/>
              </a:rPr>
              <a:t>X</a:t>
            </a:r>
            <a:r>
              <a:rPr lang="en-IN" sz="1900" baseline="-25000" dirty="0" err="1">
                <a:latin typeface="Trebuchet MS" panose="020B0603020202020204" pitchFamily="34" charset="0"/>
              </a:rPr>
              <a:t>old</a:t>
            </a:r>
            <a:r>
              <a:rPr lang="en-IN" sz="1900" dirty="0" smtClean="0">
                <a:latin typeface="Trebuchet MS" panose="020B0603020202020204" pitchFamily="34" charset="0"/>
              </a:rPr>
              <a:t>) is known)</a:t>
            </a:r>
          </a:p>
          <a:p>
            <a:pPr lvl="1">
              <a:lnSpc>
                <a:spcPct val="110000"/>
              </a:lnSpc>
              <a:spcBef>
                <a:spcPts val="0"/>
              </a:spcBef>
              <a:spcAft>
                <a:spcPts val="600"/>
              </a:spcAft>
              <a:buClr>
                <a:srgbClr val="C00000"/>
              </a:buClr>
              <a:buSzPct val="130000"/>
            </a:pPr>
            <a:r>
              <a:rPr lang="en-IN" sz="1900" dirty="0" smtClean="0">
                <a:latin typeface="Trebuchet MS" panose="020B0603020202020204" pitchFamily="34" charset="0"/>
              </a:rPr>
              <a:t>this is the principle followed in the decision tree formalism.</a:t>
            </a:r>
            <a:r>
              <a:rPr lang="en-IN" sz="2000" dirty="0" smtClean="0">
                <a:latin typeface="Trebuchet MS" panose="020B0603020202020204" pitchFamily="34" charset="0"/>
              </a:rPr>
              <a:t> </a:t>
            </a:r>
          </a:p>
          <a:p>
            <a:pPr>
              <a:lnSpc>
                <a:spcPct val="120000"/>
              </a:lnSpc>
              <a:spcBef>
                <a:spcPts val="0"/>
              </a:spcBef>
              <a:spcAft>
                <a:spcPts val="600"/>
              </a:spcAft>
              <a:buClr>
                <a:srgbClr val="C00000"/>
              </a:buClr>
              <a:buSzPct val="130000"/>
            </a:pPr>
            <a:r>
              <a:rPr lang="en-IN" sz="2100" dirty="0" smtClean="0">
                <a:latin typeface="Trebuchet MS" panose="020B0603020202020204" pitchFamily="34" charset="0"/>
              </a:rPr>
              <a:t>Let us look at another example for verification of the concept of information entropy.</a:t>
            </a:r>
          </a:p>
        </p:txBody>
      </p:sp>
      <p:graphicFrame>
        <p:nvGraphicFramePr>
          <p:cNvPr id="4" name="Object 3"/>
          <p:cNvGraphicFramePr>
            <a:graphicFrameLocks noChangeAspect="1"/>
          </p:cNvGraphicFramePr>
          <p:nvPr>
            <p:extLst>
              <p:ext uri="{D42A27DB-BD31-4B8C-83A1-F6EECF244321}">
                <p14:modId xmlns:p14="http://schemas.microsoft.com/office/powerpoint/2010/main" val="267277536"/>
              </p:ext>
            </p:extLst>
          </p:nvPr>
        </p:nvGraphicFramePr>
        <p:xfrm>
          <a:off x="4124615" y="3183315"/>
          <a:ext cx="3105150" cy="666750"/>
        </p:xfrm>
        <a:graphic>
          <a:graphicData uri="http://schemas.openxmlformats.org/presentationml/2006/ole">
            <mc:AlternateContent xmlns:mc="http://schemas.openxmlformats.org/markup-compatibility/2006">
              <mc:Choice xmlns:v="urn:schemas-microsoft-com:vml" Requires="v">
                <p:oleObj spid="_x0000_s2068" name="Equation" r:id="rId3" imgW="2070000" imgH="444240" progId="Equation.DSMT4">
                  <p:embed/>
                </p:oleObj>
              </mc:Choice>
              <mc:Fallback>
                <p:oleObj name="Equation" r:id="rId3" imgW="2070000" imgH="444240" progId="Equation.DSMT4">
                  <p:embed/>
                  <p:pic>
                    <p:nvPicPr>
                      <p:cNvPr id="0" name=""/>
                      <p:cNvPicPr/>
                      <p:nvPr/>
                    </p:nvPicPr>
                    <p:blipFill>
                      <a:blip r:embed="rId4"/>
                      <a:stretch>
                        <a:fillRect/>
                      </a:stretch>
                    </p:blipFill>
                    <p:spPr>
                      <a:xfrm>
                        <a:off x="4124615" y="3183315"/>
                        <a:ext cx="3105150" cy="666750"/>
                      </a:xfrm>
                      <a:prstGeom prst="rect">
                        <a:avLst/>
                      </a:prstGeom>
                    </p:spPr>
                  </p:pic>
                </p:oleObj>
              </mc:Fallback>
            </mc:AlternateContent>
          </a:graphicData>
        </a:graphic>
      </p:graphicFrame>
    </p:spTree>
    <p:extLst>
      <p:ext uri="{BB962C8B-B14F-4D97-AF65-F5344CB8AC3E}">
        <p14:creationId xmlns:p14="http://schemas.microsoft.com/office/powerpoint/2010/main" val="170435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52"/>
            <a:ext cx="8229600" cy="538728"/>
          </a:xfrm>
        </p:spPr>
        <p:txBody>
          <a:bodyPr>
            <a:normAutofit fontScale="90000"/>
          </a:bodyPr>
          <a:lstStyle/>
          <a:p>
            <a:r>
              <a:rPr lang="en-IN" sz="3200" dirty="0" smtClean="0"/>
              <a:t>Information Entropy</a:t>
            </a:r>
            <a:endParaRPr lang="en-IN" sz="3200" dirty="0"/>
          </a:p>
        </p:txBody>
      </p:sp>
      <p:sp>
        <p:nvSpPr>
          <p:cNvPr id="3" name="Content Placeholder 2"/>
          <p:cNvSpPr>
            <a:spLocks noGrp="1"/>
          </p:cNvSpPr>
          <p:nvPr>
            <p:ph idx="1"/>
          </p:nvPr>
        </p:nvSpPr>
        <p:spPr>
          <a:xfrm>
            <a:off x="0" y="548680"/>
            <a:ext cx="9144000" cy="6309320"/>
          </a:xfrm>
        </p:spPr>
        <p:txBody>
          <a:bodyPr>
            <a:noAutofit/>
          </a:bodyPr>
          <a:lstStyle/>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Let there be 2 events: 1 &amp; 2, with probs. p</a:t>
            </a:r>
            <a:r>
              <a:rPr lang="en-IN" sz="2200" baseline="-25000" dirty="0" smtClean="0">
                <a:latin typeface="Trebuchet MS" panose="020B0603020202020204" pitchFamily="34" charset="0"/>
              </a:rPr>
              <a:t>1</a:t>
            </a:r>
            <a:r>
              <a:rPr lang="en-IN" sz="2200" dirty="0" smtClean="0">
                <a:latin typeface="Trebuchet MS" panose="020B0603020202020204" pitchFamily="34" charset="0"/>
              </a:rPr>
              <a:t> and p</a:t>
            </a:r>
            <a:r>
              <a:rPr lang="en-IN" sz="2200" baseline="-25000" dirty="0" smtClean="0">
                <a:latin typeface="Trebuchet MS" panose="020B0603020202020204" pitchFamily="34" charset="0"/>
              </a:rPr>
              <a:t>2 </a:t>
            </a:r>
            <a:r>
              <a:rPr lang="en-IN" sz="2200" dirty="0" smtClean="0">
                <a:latin typeface="Trebuchet MS" panose="020B0603020202020204" pitchFamily="34" charset="0"/>
              </a:rPr>
              <a:t>(= 1–p1)</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Let us take different cases: </a:t>
            </a:r>
            <a:r>
              <a:rPr lang="en-IN" sz="2000" dirty="0" smtClean="0">
                <a:latin typeface="Trebuchet MS" panose="020B0603020202020204" pitchFamily="34" charset="0"/>
              </a:rPr>
              <a:t>(i.e. different distributions of probability)</a:t>
            </a:r>
          </a:p>
          <a:p>
            <a:pPr marL="0" indent="0">
              <a:lnSpc>
                <a:spcPct val="120000"/>
              </a:lnSpc>
              <a:spcBef>
                <a:spcPts val="0"/>
              </a:spcBef>
              <a:spcAft>
                <a:spcPts val="600"/>
              </a:spcAft>
              <a:buClr>
                <a:srgbClr val="C00000"/>
              </a:buClr>
              <a:buSzPct val="130000"/>
              <a:buNone/>
            </a:pPr>
            <a:r>
              <a:rPr lang="en-IN" sz="2200" dirty="0" smtClean="0">
                <a:latin typeface="Trebuchet MS" panose="020B0603020202020204" pitchFamily="34" charset="0"/>
              </a:rPr>
              <a:t>	</a:t>
            </a:r>
            <a:endParaRPr lang="en-IN" sz="2200" dirty="0">
              <a:latin typeface="Trebuchet MS" panose="020B0603020202020204" pitchFamily="34" charset="0"/>
            </a:endParaRPr>
          </a:p>
          <a:p>
            <a:pPr>
              <a:lnSpc>
                <a:spcPct val="120000"/>
              </a:lnSpc>
              <a:spcBef>
                <a:spcPts val="0"/>
              </a:spcBef>
              <a:spcAft>
                <a:spcPts val="600"/>
              </a:spcAft>
              <a:buClr>
                <a:srgbClr val="C00000"/>
              </a:buClr>
              <a:buSzPct val="130000"/>
            </a:pPr>
            <a:endParaRPr lang="en-IN" sz="2200" dirty="0" smtClean="0">
              <a:latin typeface="Trebuchet MS" panose="020B0603020202020204" pitchFamily="34" charset="0"/>
            </a:endParaRPr>
          </a:p>
          <a:p>
            <a:pPr>
              <a:lnSpc>
                <a:spcPct val="120000"/>
              </a:lnSpc>
              <a:spcBef>
                <a:spcPts val="0"/>
              </a:spcBef>
              <a:spcAft>
                <a:spcPts val="600"/>
              </a:spcAft>
              <a:buClr>
                <a:srgbClr val="C00000"/>
              </a:buClr>
              <a:buSzPct val="130000"/>
            </a:pPr>
            <a:endParaRPr lang="en-IN" sz="2200" dirty="0" smtClean="0">
              <a:latin typeface="Trebuchet MS" panose="020B0603020202020204" pitchFamily="34" charset="0"/>
            </a:endParaRP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Information Entropy: </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Case A: </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Case B: same as A, by symmetry</a:t>
            </a: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Case C: </a:t>
            </a:r>
          </a:p>
          <a:p>
            <a:pPr>
              <a:lnSpc>
                <a:spcPct val="120000"/>
              </a:lnSpc>
              <a:spcBef>
                <a:spcPts val="0"/>
              </a:spcBef>
              <a:spcAft>
                <a:spcPts val="600"/>
              </a:spcAft>
              <a:buClr>
                <a:srgbClr val="C00000"/>
              </a:buClr>
              <a:buSzPct val="130000"/>
            </a:pPr>
            <a:endParaRPr lang="en-IN" sz="1000" dirty="0">
              <a:latin typeface="Trebuchet MS" panose="020B0603020202020204" pitchFamily="34" charset="0"/>
            </a:endParaRP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rPr>
              <a:t>Case D:                                                                     </a:t>
            </a:r>
            <a:r>
              <a:rPr lang="en-IN" sz="2200" dirty="0" smtClean="0">
                <a:latin typeface="Trebuchet MS" panose="020B0603020202020204" pitchFamily="34" charset="0"/>
                <a:sym typeface="Symbol"/>
              </a:rPr>
              <a:t> Case E</a:t>
            </a:r>
          </a:p>
          <a:p>
            <a:pPr>
              <a:lnSpc>
                <a:spcPct val="120000"/>
              </a:lnSpc>
              <a:spcBef>
                <a:spcPts val="0"/>
              </a:spcBef>
              <a:buClr>
                <a:srgbClr val="C00000"/>
              </a:buClr>
              <a:buSzPct val="130000"/>
            </a:pPr>
            <a:endParaRPr lang="en-IN" sz="800" dirty="0">
              <a:latin typeface="Trebuchet MS" panose="020B0603020202020204" pitchFamily="34" charset="0"/>
              <a:sym typeface="Symbol"/>
            </a:endParaRPr>
          </a:p>
          <a:p>
            <a:pPr>
              <a:lnSpc>
                <a:spcPct val="120000"/>
              </a:lnSpc>
              <a:spcBef>
                <a:spcPts val="0"/>
              </a:spcBef>
              <a:spcAft>
                <a:spcPts val="600"/>
              </a:spcAft>
              <a:buClr>
                <a:srgbClr val="C00000"/>
              </a:buClr>
              <a:buSzPct val="130000"/>
            </a:pPr>
            <a:r>
              <a:rPr lang="en-IN" sz="2200" dirty="0" smtClean="0">
                <a:latin typeface="Trebuchet MS" panose="020B0603020202020204" pitchFamily="34" charset="0"/>
                <a:sym typeface="Symbol"/>
              </a:rPr>
              <a:t>Distribution of entropy against p</a:t>
            </a:r>
            <a:r>
              <a:rPr lang="en-IN" sz="2200" baseline="-25000" dirty="0" smtClean="0">
                <a:latin typeface="Trebuchet MS" panose="020B0603020202020204" pitchFamily="34" charset="0"/>
                <a:sym typeface="Symbol"/>
              </a:rPr>
              <a:t>1</a:t>
            </a:r>
            <a:r>
              <a:rPr lang="en-IN" sz="2200" dirty="0" smtClean="0">
                <a:latin typeface="Trebuchet MS" panose="020B0603020202020204" pitchFamily="34" charset="0"/>
                <a:sym typeface="Symbol"/>
              </a:rPr>
              <a:t> is shown in next slide</a:t>
            </a:r>
            <a:r>
              <a:rPr lang="en-IN" sz="2200" dirty="0">
                <a:latin typeface="Trebuchet MS" panose="020B0603020202020204" pitchFamily="34" charset="0"/>
                <a:sym typeface="Symbol"/>
              </a:rPr>
              <a:t>.</a:t>
            </a:r>
            <a:endParaRPr lang="en-IN" sz="2200" dirty="0" smtClean="0">
              <a:latin typeface="Trebuchet MS" panose="020B0603020202020204" pitchFamily="34" charset="0"/>
              <a:sym typeface="Symbo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66216766"/>
              </p:ext>
            </p:extLst>
          </p:nvPr>
        </p:nvGraphicFramePr>
        <p:xfrm>
          <a:off x="3089275" y="2997200"/>
          <a:ext cx="3143250" cy="419100"/>
        </p:xfrm>
        <a:graphic>
          <a:graphicData uri="http://schemas.openxmlformats.org/presentationml/2006/ole">
            <mc:AlternateContent xmlns:mc="http://schemas.openxmlformats.org/markup-compatibility/2006">
              <mc:Choice xmlns:v="urn:schemas-microsoft-com:vml" Requires="v">
                <p:oleObj spid="_x0000_s3146" name="Equation" r:id="rId3" imgW="2095200" imgH="279360" progId="Equation.DSMT4">
                  <p:embed/>
                </p:oleObj>
              </mc:Choice>
              <mc:Fallback>
                <p:oleObj name="Equation" r:id="rId3" imgW="2095200" imgH="279360" progId="Equation.DSMT4">
                  <p:embed/>
                  <p:pic>
                    <p:nvPicPr>
                      <p:cNvPr id="0" name=""/>
                      <p:cNvPicPr/>
                      <p:nvPr/>
                    </p:nvPicPr>
                    <p:blipFill>
                      <a:blip r:embed="rId4"/>
                      <a:stretch>
                        <a:fillRect/>
                      </a:stretch>
                    </p:blipFill>
                    <p:spPr>
                      <a:xfrm>
                        <a:off x="3089275" y="2997200"/>
                        <a:ext cx="3143250" cy="4191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08392920"/>
              </p:ext>
            </p:extLst>
          </p:nvPr>
        </p:nvGraphicFramePr>
        <p:xfrm>
          <a:off x="1547664" y="1700808"/>
          <a:ext cx="6096000" cy="11125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IN" dirty="0" smtClean="0"/>
                        <a:t>Probs.</a:t>
                      </a:r>
                      <a:endParaRPr lang="en-IN" dirty="0"/>
                    </a:p>
                  </a:txBody>
                  <a:tcPr/>
                </a:tc>
                <a:tc>
                  <a:txBody>
                    <a:bodyPr/>
                    <a:lstStyle/>
                    <a:p>
                      <a:pPr algn="ctr"/>
                      <a:r>
                        <a:rPr lang="en-IN" dirty="0" smtClean="0"/>
                        <a:t>Case A</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Case 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Case C</a:t>
                      </a:r>
                    </a:p>
                  </a:txBody>
                  <a:tcPr/>
                </a:tc>
                <a:tc>
                  <a:txBody>
                    <a:bodyPr/>
                    <a:lstStyle/>
                    <a:p>
                      <a:pPr algn="ctr"/>
                      <a:r>
                        <a:rPr lang="en-IN" dirty="0" smtClean="0"/>
                        <a:t>Case D</a:t>
                      </a:r>
                      <a:endParaRPr lang="en-IN" dirty="0"/>
                    </a:p>
                  </a:txBody>
                  <a:tcPr/>
                </a:tc>
                <a:tc>
                  <a:txBody>
                    <a:bodyPr/>
                    <a:lstStyle/>
                    <a:p>
                      <a:pPr algn="ctr"/>
                      <a:r>
                        <a:rPr lang="en-IN" dirty="0" smtClean="0"/>
                        <a:t>Case E</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p</a:t>
                      </a:r>
                      <a:r>
                        <a:rPr lang="en-IN" baseline="-25000" dirty="0" smtClean="0"/>
                        <a:t>1</a:t>
                      </a:r>
                      <a:endParaRPr lang="en-IN" dirty="0"/>
                    </a:p>
                  </a:txBody>
                  <a:tcPr/>
                </a:tc>
                <a:tc>
                  <a:txBody>
                    <a:bodyPr/>
                    <a:lstStyle/>
                    <a:p>
                      <a:pPr algn="ctr"/>
                      <a:r>
                        <a:rPr lang="en-IN" dirty="0" smtClean="0"/>
                        <a:t>0</a:t>
                      </a:r>
                      <a:endParaRPr lang="en-IN" dirty="0"/>
                    </a:p>
                  </a:txBody>
                  <a:tcPr/>
                </a:tc>
                <a:tc>
                  <a:txBody>
                    <a:bodyPr/>
                    <a:lstStyle/>
                    <a:p>
                      <a:pPr algn="ctr"/>
                      <a:r>
                        <a:rPr lang="en-IN" smtClean="0"/>
                        <a:t>1</a:t>
                      </a:r>
                      <a:endParaRPr lang="en-IN"/>
                    </a:p>
                  </a:txBody>
                  <a:tcPr/>
                </a:tc>
                <a:tc>
                  <a:txBody>
                    <a:bodyPr/>
                    <a:lstStyle/>
                    <a:p>
                      <a:pPr algn="ctr"/>
                      <a:r>
                        <a:rPr lang="en-IN" dirty="0" smtClean="0"/>
                        <a:t>1/2</a:t>
                      </a:r>
                      <a:endParaRPr lang="en-IN" dirty="0"/>
                    </a:p>
                  </a:txBody>
                  <a:tcPr/>
                </a:tc>
                <a:tc>
                  <a:txBody>
                    <a:bodyPr/>
                    <a:lstStyle/>
                    <a:p>
                      <a:pPr algn="ctr"/>
                      <a:r>
                        <a:rPr lang="en-IN" dirty="0" smtClean="0"/>
                        <a:t>1/4</a:t>
                      </a:r>
                      <a:endParaRPr lang="en-IN" dirty="0"/>
                    </a:p>
                  </a:txBody>
                  <a:tcPr/>
                </a:tc>
                <a:tc>
                  <a:txBody>
                    <a:bodyPr/>
                    <a:lstStyle/>
                    <a:p>
                      <a:pPr algn="ctr"/>
                      <a:r>
                        <a:rPr lang="en-IN" dirty="0" smtClean="0"/>
                        <a:t>3/4</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p</a:t>
                      </a:r>
                      <a:r>
                        <a:rPr lang="en-IN" baseline="-25000" dirty="0" smtClean="0"/>
                        <a:t>2</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1/2</a:t>
                      </a:r>
                      <a:endParaRPr lang="en-IN" dirty="0"/>
                    </a:p>
                  </a:txBody>
                  <a:tcPr/>
                </a:tc>
                <a:tc>
                  <a:txBody>
                    <a:bodyPr/>
                    <a:lstStyle/>
                    <a:p>
                      <a:pPr algn="ctr"/>
                      <a:r>
                        <a:rPr lang="en-IN" dirty="0" smtClean="0"/>
                        <a:t>3/4</a:t>
                      </a:r>
                      <a:endParaRPr lang="en-IN" dirty="0"/>
                    </a:p>
                  </a:txBody>
                  <a:tcPr/>
                </a:tc>
                <a:tc>
                  <a:txBody>
                    <a:bodyPr/>
                    <a:lstStyle/>
                    <a:p>
                      <a:pPr algn="ctr"/>
                      <a:r>
                        <a:rPr lang="en-IN" dirty="0" smtClean="0"/>
                        <a:t>1/4</a:t>
                      </a:r>
                      <a:endParaRPr lang="en-IN" dirty="0"/>
                    </a:p>
                  </a:txBody>
                  <a:tcPr/>
                </a:tc>
                <a:extLst>
                  <a:ext uri="{0D108BD9-81ED-4DB2-BD59-A6C34878D82A}">
                    <a16:rowId xmlns:a16="http://schemas.microsoft.com/office/drawing/2014/main" val="10002"/>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08105189"/>
              </p:ext>
            </p:extLst>
          </p:nvPr>
        </p:nvGraphicFramePr>
        <p:xfrm>
          <a:off x="1763688" y="3501008"/>
          <a:ext cx="2724150" cy="381000"/>
        </p:xfrm>
        <a:graphic>
          <a:graphicData uri="http://schemas.openxmlformats.org/presentationml/2006/ole">
            <mc:AlternateContent xmlns:mc="http://schemas.openxmlformats.org/markup-compatibility/2006">
              <mc:Choice xmlns:v="urn:schemas-microsoft-com:vml" Requires="v">
                <p:oleObj spid="_x0000_s3147" name="Equation" r:id="rId5" imgW="1815840" imgH="253800" progId="Equation.DSMT4">
                  <p:embed/>
                </p:oleObj>
              </mc:Choice>
              <mc:Fallback>
                <p:oleObj name="Equation" r:id="rId5" imgW="1815840" imgH="253800" progId="Equation.DSMT4">
                  <p:embed/>
                  <p:pic>
                    <p:nvPicPr>
                      <p:cNvPr id="0" name="Object 3"/>
                      <p:cNvPicPr>
                        <a:picLocks noChangeAspect="1" noChangeArrowheads="1"/>
                      </p:cNvPicPr>
                      <p:nvPr/>
                    </p:nvPicPr>
                    <p:blipFill>
                      <a:blip r:embed="rId6"/>
                      <a:srcRect/>
                      <a:stretch>
                        <a:fillRect/>
                      </a:stretch>
                    </p:blipFill>
                    <p:spPr bwMode="auto">
                      <a:xfrm>
                        <a:off x="1763688" y="3501008"/>
                        <a:ext cx="272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23499786"/>
              </p:ext>
            </p:extLst>
          </p:nvPr>
        </p:nvGraphicFramePr>
        <p:xfrm>
          <a:off x="1691680" y="4293096"/>
          <a:ext cx="4019550" cy="762000"/>
        </p:xfrm>
        <a:graphic>
          <a:graphicData uri="http://schemas.openxmlformats.org/presentationml/2006/ole">
            <mc:AlternateContent xmlns:mc="http://schemas.openxmlformats.org/markup-compatibility/2006">
              <mc:Choice xmlns:v="urn:schemas-microsoft-com:vml" Requires="v">
                <p:oleObj spid="_x0000_s3148" name="Equation" r:id="rId7" imgW="2679480" imgH="507960" progId="Equation.DSMT4">
                  <p:embed/>
                </p:oleObj>
              </mc:Choice>
              <mc:Fallback>
                <p:oleObj name="Equation" r:id="rId7" imgW="2679480" imgH="507960" progId="Equation.DSMT4">
                  <p:embed/>
                  <p:pic>
                    <p:nvPicPr>
                      <p:cNvPr id="0" name="Object 6"/>
                      <p:cNvPicPr>
                        <a:picLocks noChangeAspect="1" noChangeArrowheads="1"/>
                      </p:cNvPicPr>
                      <p:nvPr/>
                    </p:nvPicPr>
                    <p:blipFill>
                      <a:blip r:embed="rId8"/>
                      <a:srcRect/>
                      <a:stretch>
                        <a:fillRect/>
                      </a:stretch>
                    </p:blipFill>
                    <p:spPr bwMode="auto">
                      <a:xfrm>
                        <a:off x="1691680" y="4293096"/>
                        <a:ext cx="4019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49232793"/>
              </p:ext>
            </p:extLst>
          </p:nvPr>
        </p:nvGraphicFramePr>
        <p:xfrm>
          <a:off x="1543685" y="5000625"/>
          <a:ext cx="5505450" cy="762000"/>
        </p:xfrm>
        <a:graphic>
          <a:graphicData uri="http://schemas.openxmlformats.org/presentationml/2006/ole">
            <mc:AlternateContent xmlns:mc="http://schemas.openxmlformats.org/markup-compatibility/2006">
              <mc:Choice xmlns:v="urn:schemas-microsoft-com:vml" Requires="v">
                <p:oleObj spid="_x0000_s3149" name="Equation" r:id="rId9" imgW="3670200" imgH="507960" progId="Equation.DSMT4">
                  <p:embed/>
                </p:oleObj>
              </mc:Choice>
              <mc:Fallback>
                <p:oleObj name="Equation" r:id="rId9" imgW="3670200" imgH="507960" progId="Equation.DSMT4">
                  <p:embed/>
                  <p:pic>
                    <p:nvPicPr>
                      <p:cNvPr id="0" name="Object 7"/>
                      <p:cNvPicPr>
                        <a:picLocks noChangeAspect="1" noChangeArrowheads="1"/>
                      </p:cNvPicPr>
                      <p:nvPr/>
                    </p:nvPicPr>
                    <p:blipFill>
                      <a:blip r:embed="rId10"/>
                      <a:srcRect/>
                      <a:stretch>
                        <a:fillRect/>
                      </a:stretch>
                    </p:blipFill>
                    <p:spPr bwMode="auto">
                      <a:xfrm>
                        <a:off x="1543685" y="5000625"/>
                        <a:ext cx="5505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347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80"/>
            <a:ext cx="9144000" cy="6309320"/>
          </a:xfrm>
        </p:spPr>
        <p:txBody>
          <a:bodyPr>
            <a:noAutofit/>
          </a:bodyPr>
          <a:lstStyle/>
          <a:p>
            <a:pPr>
              <a:spcBef>
                <a:spcPts val="0"/>
              </a:spcBef>
              <a:buClr>
                <a:srgbClr val="C00000"/>
              </a:buClr>
              <a:buSzPct val="130000"/>
            </a:pPr>
            <a:endParaRPr lang="en-IN" sz="2200" dirty="0" smtClean="0">
              <a:latin typeface="Trebuchet MS" panose="020B0603020202020204" pitchFamily="34" charset="0"/>
              <a:sym typeface="Symbol"/>
            </a:endParaRPr>
          </a:p>
          <a:p>
            <a:pPr>
              <a:spcBef>
                <a:spcPts val="0"/>
              </a:spcBef>
              <a:buClr>
                <a:srgbClr val="C00000"/>
              </a:buClr>
              <a:buSzPct val="130000"/>
            </a:pPr>
            <a:endParaRPr lang="en-IN" sz="2200" dirty="0" smtClean="0">
              <a:latin typeface="Trebuchet MS" panose="020B0603020202020204" pitchFamily="34" charset="0"/>
              <a:sym typeface="Symbol"/>
            </a:endParaRPr>
          </a:p>
          <a:p>
            <a:pPr>
              <a:spcBef>
                <a:spcPts val="0"/>
              </a:spcBef>
              <a:buClr>
                <a:srgbClr val="C00000"/>
              </a:buClr>
              <a:buSzPct val="130000"/>
            </a:pPr>
            <a:endParaRPr lang="en-IN" sz="2200" dirty="0">
              <a:latin typeface="Trebuchet MS" panose="020B0603020202020204" pitchFamily="34" charset="0"/>
              <a:sym typeface="Symbol"/>
            </a:endParaRPr>
          </a:p>
          <a:p>
            <a:pPr>
              <a:spcBef>
                <a:spcPts val="0"/>
              </a:spcBef>
              <a:buClr>
                <a:srgbClr val="C00000"/>
              </a:buClr>
              <a:buSzPct val="130000"/>
            </a:pPr>
            <a:endParaRPr lang="en-IN" sz="2200" dirty="0">
              <a:latin typeface="Trebuchet MS" panose="020B0603020202020204" pitchFamily="34" charset="0"/>
              <a:sym typeface="Symbol"/>
            </a:endParaRPr>
          </a:p>
          <a:p>
            <a:pPr>
              <a:spcBef>
                <a:spcPts val="0"/>
              </a:spcBef>
              <a:buClr>
                <a:srgbClr val="C00000"/>
              </a:buClr>
              <a:buSzPct val="130000"/>
            </a:pPr>
            <a:endParaRPr lang="en-IN" sz="2200" dirty="0" smtClean="0">
              <a:latin typeface="Trebuchet MS" panose="020B0603020202020204" pitchFamily="34" charset="0"/>
              <a:sym typeface="Symbol"/>
            </a:endParaRPr>
          </a:p>
          <a:p>
            <a:pPr>
              <a:spcBef>
                <a:spcPts val="0"/>
              </a:spcBef>
              <a:buClr>
                <a:srgbClr val="C00000"/>
              </a:buClr>
              <a:buSzPct val="130000"/>
            </a:pPr>
            <a:endParaRPr lang="en-IN" sz="2200" dirty="0">
              <a:latin typeface="Trebuchet MS" panose="020B0603020202020204" pitchFamily="34" charset="0"/>
              <a:sym typeface="Symbol"/>
            </a:endParaRPr>
          </a:p>
          <a:p>
            <a:pPr>
              <a:spcBef>
                <a:spcPts val="0"/>
              </a:spcBef>
              <a:buClr>
                <a:srgbClr val="C00000"/>
              </a:buClr>
              <a:buSzPct val="130000"/>
            </a:pPr>
            <a:endParaRPr lang="en-IN" sz="2200" dirty="0" smtClean="0">
              <a:latin typeface="Trebuchet MS" panose="020B0603020202020204" pitchFamily="34" charset="0"/>
              <a:sym typeface="Symbol"/>
            </a:endParaRPr>
          </a:p>
          <a:p>
            <a:pPr>
              <a:spcBef>
                <a:spcPts val="0"/>
              </a:spcBef>
              <a:buClr>
                <a:srgbClr val="C00000"/>
              </a:buClr>
              <a:buSzPct val="130000"/>
            </a:pPr>
            <a:endParaRPr lang="en-IN" sz="2200" dirty="0">
              <a:latin typeface="Trebuchet MS" panose="020B0603020202020204" pitchFamily="34" charset="0"/>
              <a:sym typeface="Symbol"/>
            </a:endParaRPr>
          </a:p>
          <a:p>
            <a:pPr>
              <a:spcBef>
                <a:spcPts val="0"/>
              </a:spcBef>
              <a:buClr>
                <a:srgbClr val="C00000"/>
              </a:buClr>
              <a:buSzPct val="130000"/>
            </a:pPr>
            <a:endParaRPr lang="en-IN" sz="2200" dirty="0" smtClean="0">
              <a:latin typeface="Trebuchet MS" panose="020B0603020202020204" pitchFamily="34" charset="0"/>
              <a:sym typeface="Symbol"/>
            </a:endParaRPr>
          </a:p>
          <a:p>
            <a:pPr>
              <a:spcBef>
                <a:spcPts val="0"/>
              </a:spcBef>
              <a:buClr>
                <a:srgbClr val="C00000"/>
              </a:buClr>
              <a:buSzPct val="130000"/>
            </a:pPr>
            <a:endParaRPr lang="en-IN" sz="2200" dirty="0">
              <a:latin typeface="Trebuchet MS" panose="020B0603020202020204" pitchFamily="34" charset="0"/>
              <a:sym typeface="Symbol"/>
            </a:endParaRPr>
          </a:p>
          <a:p>
            <a:pPr>
              <a:lnSpc>
                <a:spcPct val="120000"/>
              </a:lnSpc>
              <a:spcBef>
                <a:spcPts val="0"/>
              </a:spcBef>
              <a:buClr>
                <a:srgbClr val="C00000"/>
              </a:buClr>
              <a:buSzPct val="130000"/>
            </a:pPr>
            <a:endParaRPr lang="en-IN" sz="2200" dirty="0" smtClean="0">
              <a:latin typeface="Trebuchet MS" panose="020B0603020202020204" pitchFamily="34" charset="0"/>
              <a:sym typeface="Symbol"/>
            </a:endParaRPr>
          </a:p>
          <a:p>
            <a:pPr>
              <a:lnSpc>
                <a:spcPct val="120000"/>
              </a:lnSpc>
              <a:spcBef>
                <a:spcPts val="0"/>
              </a:spcBef>
              <a:buClr>
                <a:srgbClr val="C00000"/>
              </a:buClr>
              <a:buSzPct val="130000"/>
            </a:pPr>
            <a:endParaRPr lang="en-IN" sz="2200" dirty="0">
              <a:latin typeface="Trebuchet MS" panose="020B0603020202020204" pitchFamily="34" charset="0"/>
              <a:sym typeface="Symbol"/>
            </a:endParaRPr>
          </a:p>
          <a:p>
            <a:pPr>
              <a:lnSpc>
                <a:spcPct val="120000"/>
              </a:lnSpc>
              <a:spcBef>
                <a:spcPts val="0"/>
              </a:spcBef>
              <a:buClr>
                <a:srgbClr val="C00000"/>
              </a:buClr>
              <a:buSzPct val="130000"/>
            </a:pPr>
            <a:endParaRPr lang="en-IN" sz="2200" dirty="0" smtClean="0">
              <a:latin typeface="Trebuchet MS" panose="020B0603020202020204" pitchFamily="34" charset="0"/>
              <a:sym typeface="Symbol"/>
            </a:endParaRPr>
          </a:p>
          <a:p>
            <a:pPr>
              <a:lnSpc>
                <a:spcPct val="120000"/>
              </a:lnSpc>
              <a:spcBef>
                <a:spcPts val="0"/>
              </a:spcBef>
              <a:buClr>
                <a:srgbClr val="C00000"/>
              </a:buClr>
              <a:buSzPct val="130000"/>
            </a:pPr>
            <a:endParaRPr lang="en-IN" sz="2200" dirty="0" smtClean="0">
              <a:latin typeface="Trebuchet MS" panose="020B0603020202020204" pitchFamily="34" charset="0"/>
              <a:sym typeface="Symbol"/>
            </a:endParaRPr>
          </a:p>
          <a:p>
            <a:pPr>
              <a:lnSpc>
                <a:spcPct val="120000"/>
              </a:lnSpc>
              <a:spcBef>
                <a:spcPts val="0"/>
              </a:spcBef>
              <a:buClr>
                <a:srgbClr val="C00000"/>
              </a:buClr>
              <a:buSzPct val="130000"/>
            </a:pPr>
            <a:endParaRPr lang="en-IN" sz="2200" dirty="0">
              <a:latin typeface="Trebuchet MS" panose="020B0603020202020204" pitchFamily="34" charset="0"/>
              <a:sym typeface="Symbol"/>
            </a:endParaRPr>
          </a:p>
          <a:p>
            <a:pPr>
              <a:spcBef>
                <a:spcPts val="0"/>
              </a:spcBef>
              <a:spcAft>
                <a:spcPts val="600"/>
              </a:spcAft>
              <a:buClr>
                <a:srgbClr val="C00000"/>
              </a:buClr>
              <a:buSzPct val="130000"/>
            </a:pPr>
            <a:r>
              <a:rPr lang="en-IN" sz="2000" dirty="0" smtClean="0">
                <a:latin typeface="Trebuchet MS" panose="020B0603020202020204" pitchFamily="34" charset="0"/>
                <a:sym typeface="Symbol"/>
              </a:rPr>
              <a:t>Important to note that entropy is minimum under conditions of absolute certainty, and maximum under maximal uncertainty / unpredictability as manifested in a constant distribution of prob. </a:t>
            </a:r>
            <a:endParaRPr lang="en-IN" sz="2000" dirty="0" smtClean="0">
              <a:latin typeface="Trebuchet MS" panose="020B0603020202020204" pitchFamily="34" charset="0"/>
            </a:endParaRPr>
          </a:p>
          <a:p>
            <a:pPr>
              <a:lnSpc>
                <a:spcPct val="120000"/>
              </a:lnSpc>
              <a:spcBef>
                <a:spcPts val="0"/>
              </a:spcBef>
              <a:spcAft>
                <a:spcPts val="600"/>
              </a:spcAft>
              <a:buClr>
                <a:srgbClr val="C00000"/>
              </a:buClr>
              <a:buSzPct val="130000"/>
            </a:pPr>
            <a:endParaRPr lang="en-IN" sz="2200" dirty="0" smtClean="0">
              <a:latin typeface="Trebuchet MS" panose="020B0603020202020204" pitchFamily="34" charset="0"/>
            </a:endParaRPr>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1" y="-3819"/>
            <a:ext cx="7575423" cy="597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40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lstStyle/>
          <a:p>
            <a:r>
              <a:rPr lang="en-IN" i="1" dirty="0" smtClean="0"/>
              <a:t>THANK YOU </a:t>
            </a:r>
            <a:endParaRPr lang="en-IN" i="1" dirty="0"/>
          </a:p>
        </p:txBody>
      </p:sp>
    </p:spTree>
    <p:extLst>
      <p:ext uri="{BB962C8B-B14F-4D97-AF65-F5344CB8AC3E}">
        <p14:creationId xmlns:p14="http://schemas.microsoft.com/office/powerpoint/2010/main" val="1593961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10938</TotalTime>
  <Words>400</Words>
  <Application>Microsoft Office PowerPoint</Application>
  <PresentationFormat>On-screen Show (4:3)</PresentationFormat>
  <Paragraphs>88</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Symbol</vt:lpstr>
      <vt:lpstr>Trebuchet MS</vt:lpstr>
      <vt:lpstr>Wingdings</vt:lpstr>
      <vt:lpstr>Office Theme</vt:lpstr>
      <vt:lpstr>Equation</vt:lpstr>
      <vt:lpstr>Information Encoding and Entropy</vt:lpstr>
      <vt:lpstr>The Basics</vt:lpstr>
      <vt:lpstr>An illustrative example</vt:lpstr>
      <vt:lpstr>An illustrative example</vt:lpstr>
      <vt:lpstr>Information Entropy</vt:lpstr>
      <vt:lpstr>Information Entropy</vt:lpstr>
      <vt:lpstr>PowerPoint Presentation</vt:lpstr>
      <vt:lpstr>THANK YOU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for Implementation of a Fuzzy System</dc:title>
  <dc:creator>Arya</dc:creator>
  <cp:lastModifiedBy>Dr. Arya K. Bhattacharya</cp:lastModifiedBy>
  <cp:revision>78</cp:revision>
  <dcterms:created xsi:type="dcterms:W3CDTF">2017-08-16T11:53:19Z</dcterms:created>
  <dcterms:modified xsi:type="dcterms:W3CDTF">2020-03-03T02:18:30Z</dcterms:modified>
</cp:coreProperties>
</file>