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</p:sldMasterIdLst>
  <p:sldIdLst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84" y="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CDB06-CAB2-4969-88EB-3567A7FDA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C79E9-4E6B-41A1-B4BB-CC9CA265A8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3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8F52-15EC-4B58-BA0D-CCE1346822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0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9A22F-967A-43C6-A562-96612A1043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8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91BD-918E-430B-9CB1-8E473829C0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9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CDB06-CAB2-4969-88EB-3567A7FDA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1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B5CBB-1845-4ECD-A838-051831359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3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2A06-7794-485B-B7AF-DBAE564E2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2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8B6F-485A-42F3-BEDB-9218F7F4FB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0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ACCE-C2C1-48AF-B683-F5543AFDF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9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F645-1806-402D-A647-B7319D9509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B5CBB-1845-4ECD-A838-051831359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22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8049-B399-4E30-A692-1142DA15BD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9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1999-B2B4-4110-8461-ECDE68E064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6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BAFF3-75D0-4AB2-BAC0-1FD607E3E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25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C79E9-4E6B-41A1-B4BB-CC9CA265A8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07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8F52-15EC-4B58-BA0D-CCE1346822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23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9A22F-967A-43C6-A562-96612A1043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10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91BD-918E-430B-9CB1-8E473829C0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53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CDB06-CAB2-4969-88EB-3567A7FDA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74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B5CBB-1845-4ECD-A838-051831359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5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2A06-7794-485B-B7AF-DBAE564E2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2A06-7794-485B-B7AF-DBAE564E2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73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8B6F-485A-42F3-BEDB-9218F7F4FB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02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ACCE-C2C1-48AF-B683-F5543AFDF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87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F645-1806-402D-A647-B7319D9509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8049-B399-4E30-A692-1142DA15BD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2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1999-B2B4-4110-8461-ECDE68E064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44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BAFF3-75D0-4AB2-BAC0-1FD607E3E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55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C79E9-4E6B-41A1-B4BB-CC9CA265A8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76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8F52-15EC-4B58-BA0D-CCE1346822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6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9A22F-967A-43C6-A562-96612A1043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5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91BD-918E-430B-9CB1-8E473829C0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8B6F-485A-42F3-BEDB-9218F7F4FB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453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CDB06-CAB2-4969-88EB-3567A7FDA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5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B5CBB-1845-4ECD-A838-051831359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718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2A06-7794-485B-B7AF-DBAE564E2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5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8B6F-485A-42F3-BEDB-9218F7F4FB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73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ACCE-C2C1-48AF-B683-F5543AFDF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964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F645-1806-402D-A647-B7319D9509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061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8049-B399-4E30-A692-1142DA15BD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0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1999-B2B4-4110-8461-ECDE68E064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432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BAFF3-75D0-4AB2-BAC0-1FD607E3E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49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C79E9-4E6B-41A1-B4BB-CC9CA265A8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ACCE-C2C1-48AF-B683-F5543AFDF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40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8F52-15EC-4B58-BA0D-CCE1346822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06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9A22F-967A-43C6-A562-96612A1043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89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91BD-918E-430B-9CB1-8E473829C0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3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F645-1806-402D-A647-B7319D9509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8049-B399-4E30-A692-1142DA15BD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1999-B2B4-4110-8461-ECDE68E064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BAFF3-75D0-4AB2-BAC0-1FD607E3E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C1C0D-EA96-4DCF-8019-F03D56FD1E8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C1C0D-EA96-4DCF-8019-F03D56FD1E8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C1C0D-EA96-4DCF-8019-F03D56FD1E8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C1C0D-EA96-4DCF-8019-F03D56FD1E8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://images.google.com/imgres?imgurl=www.intheteam.com/images/club/50/brazil_flag.gif&amp;imgrefurl=http://www.intheteam.com/home/home.asp?ClubId%3D50&amp;h=144&amp;w=216&amp;prev=/images?q%3Dbrazil%2Bflag%26start%3D20%26svnum%3D10%26hl%3Den%26lr%3D%26ie%3DUTF-8%26oe%3DUTF-8%26sa%3DN" TargetMode="Externa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hyperlink" Target="http://www.theodora.com/maps/australia_maps.htm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22.wmf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22.wmf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22.wmf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88"/>
          <p:cNvGrpSpPr>
            <a:grpSpLocks/>
          </p:cNvGrpSpPr>
          <p:nvPr/>
        </p:nvGrpSpPr>
        <p:grpSpPr bwMode="auto">
          <a:xfrm>
            <a:off x="393700" y="4157663"/>
            <a:ext cx="8589963" cy="2565400"/>
            <a:chOff x="222" y="2497"/>
            <a:chExt cx="4645" cy="1387"/>
          </a:xfrm>
        </p:grpSpPr>
        <p:pic>
          <p:nvPicPr>
            <p:cNvPr id="24581" name="Picture 1026" descr="http://images.google.com/images?q=tbn:Sc41iL2etAQC:www.intheteam.com/images/club/50/brazil_flag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" y="3274"/>
              <a:ext cx="67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1027" descr="http://www.theodora.com/flags/a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" y="3275"/>
              <a:ext cx="2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1028" descr="http://www.flags.net/elements/gif_flags/ANGU001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" y="3275"/>
              <a:ext cx="2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Text Box 1029"/>
            <p:cNvSpPr txBox="1">
              <a:spLocks noChangeArrowheads="1"/>
            </p:cNvSpPr>
            <p:nvPr/>
          </p:nvSpPr>
          <p:spPr bwMode="auto">
            <a:xfrm>
              <a:off x="982" y="3548"/>
              <a:ext cx="34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ANGUILLA</a:t>
              </a:r>
            </a:p>
          </p:txBody>
        </p:sp>
        <p:sp>
          <p:nvSpPr>
            <p:cNvPr id="24585" name="Text Box 1030"/>
            <p:cNvSpPr txBox="1">
              <a:spLocks noChangeArrowheads="1"/>
            </p:cNvSpPr>
            <p:nvPr/>
          </p:nvSpPr>
          <p:spPr bwMode="auto">
            <a:xfrm>
              <a:off x="222" y="3540"/>
              <a:ext cx="3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AUSTRALIA</a:t>
              </a:r>
              <a:r>
                <a:rPr lang="en-US" altLang="en-US" sz="800">
                  <a:solidFill>
                    <a:srgbClr val="000000"/>
                  </a:solidFill>
                </a:rPr>
                <a:t> </a:t>
              </a:r>
            </a:p>
          </p:txBody>
        </p:sp>
        <p:pic>
          <p:nvPicPr>
            <p:cNvPr id="24586" name="Picture 1031" descr="http://www.flags.net/elements/gif_flags/STHC001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275"/>
              <a:ext cx="2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7" name="Text Box 1032"/>
            <p:cNvSpPr txBox="1">
              <a:spLocks noChangeArrowheads="1"/>
            </p:cNvSpPr>
            <p:nvPr/>
          </p:nvSpPr>
          <p:spPr bwMode="auto">
            <a:xfrm>
              <a:off x="593" y="3502"/>
              <a:ext cx="4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St. Helena &amp;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 Dependencies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700">
                <a:solidFill>
                  <a:srgbClr val="000000"/>
                </a:solidFill>
              </a:endParaRPr>
            </a:p>
          </p:txBody>
        </p:sp>
        <p:pic>
          <p:nvPicPr>
            <p:cNvPr id="24588" name="Picture 1033" descr="http://www.flags.net/elements/gif_flags/SGSS00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" y="3275"/>
              <a:ext cx="2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9" name="Text Box 1034"/>
            <p:cNvSpPr txBox="1">
              <a:spLocks noChangeArrowheads="1"/>
            </p:cNvSpPr>
            <p:nvPr/>
          </p:nvSpPr>
          <p:spPr bwMode="auto">
            <a:xfrm>
              <a:off x="1332" y="3448"/>
              <a:ext cx="42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South Georgia &amp;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South Sandwich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Islands</a:t>
              </a:r>
            </a:p>
          </p:txBody>
        </p:sp>
        <p:pic>
          <p:nvPicPr>
            <p:cNvPr id="24590" name="Picture 1035" descr="http://www.flags.net/elements/gif_flags/UNKG001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" y="3275"/>
              <a:ext cx="3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1" name="Text Box 1036"/>
            <p:cNvSpPr txBox="1">
              <a:spLocks noChangeArrowheads="1"/>
            </p:cNvSpPr>
            <p:nvPr/>
          </p:nvSpPr>
          <p:spPr bwMode="auto">
            <a:xfrm>
              <a:off x="1758" y="3534"/>
              <a:ext cx="3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U.K.</a:t>
              </a:r>
            </a:p>
          </p:txBody>
        </p:sp>
        <p:pic>
          <p:nvPicPr>
            <p:cNvPr id="24592" name="Picture 1037" descr="http://www.flags.net/elements/gif_flags/YURE002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" y="3275"/>
              <a:ext cx="2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3" name="Text Box 1038"/>
            <p:cNvSpPr txBox="1">
              <a:spLocks noChangeArrowheads="1"/>
            </p:cNvSpPr>
            <p:nvPr/>
          </p:nvSpPr>
          <p:spPr bwMode="auto">
            <a:xfrm>
              <a:off x="2146" y="3445"/>
              <a:ext cx="35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Serbia &amp;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Montenegro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(Yugoslavia)</a:t>
              </a:r>
            </a:p>
          </p:txBody>
        </p:sp>
        <p:pic>
          <p:nvPicPr>
            <p:cNvPr id="24594" name="Picture 1039" descr="http://www.flags.net/elements/gif_flags/FRAN001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3" y="3275"/>
              <a:ext cx="2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1040"/>
            <p:cNvSpPr txBox="1">
              <a:spLocks noChangeArrowheads="1"/>
            </p:cNvSpPr>
            <p:nvPr/>
          </p:nvSpPr>
          <p:spPr bwMode="auto">
            <a:xfrm>
              <a:off x="2484" y="3541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800">
                <a:solidFill>
                  <a:srgbClr val="000000"/>
                </a:solidFill>
              </a:endParaRPr>
            </a:p>
          </p:txBody>
        </p:sp>
        <p:sp>
          <p:nvSpPr>
            <p:cNvPr id="24596" name="Text Box 1041"/>
            <p:cNvSpPr txBox="1">
              <a:spLocks noChangeArrowheads="1"/>
            </p:cNvSpPr>
            <p:nvPr/>
          </p:nvSpPr>
          <p:spPr bwMode="auto">
            <a:xfrm>
              <a:off x="2503" y="3549"/>
              <a:ext cx="2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FRANCE</a:t>
              </a:r>
            </a:p>
          </p:txBody>
        </p:sp>
        <p:pic>
          <p:nvPicPr>
            <p:cNvPr id="24597" name="Picture 1042" descr="http://www.flags.net/elements/gif_flags/IREL001.GI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3275"/>
              <a:ext cx="67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8" name="Picture 1043" descr="http://www.flags.net/elements/gif_flags/INDA001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3275"/>
              <a:ext cx="2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9" name="Picture 1044" descr="http://www.flags.net/elements/gif_flags/NIGR001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3275"/>
              <a:ext cx="2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0" name="Text Box 1045"/>
            <p:cNvSpPr txBox="1">
              <a:spLocks noChangeArrowheads="1"/>
            </p:cNvSpPr>
            <p:nvPr/>
          </p:nvSpPr>
          <p:spPr bwMode="auto">
            <a:xfrm>
              <a:off x="2859" y="3549"/>
              <a:ext cx="24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</a:rPr>
                <a:t>NIGER</a:t>
              </a:r>
            </a:p>
          </p:txBody>
        </p:sp>
        <p:sp>
          <p:nvSpPr>
            <p:cNvPr id="24601" name="Text Box 1046"/>
            <p:cNvSpPr txBox="1">
              <a:spLocks noChangeArrowheads="1"/>
            </p:cNvSpPr>
            <p:nvPr/>
          </p:nvSpPr>
          <p:spPr bwMode="auto">
            <a:xfrm>
              <a:off x="3182" y="3541"/>
              <a:ext cx="2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>
                  <a:solidFill>
                    <a:srgbClr val="000000"/>
                  </a:solidFill>
                </a:rPr>
                <a:t>INDIA</a:t>
              </a:r>
            </a:p>
          </p:txBody>
        </p:sp>
        <p:sp>
          <p:nvSpPr>
            <p:cNvPr id="24602" name="Text Box 1047"/>
            <p:cNvSpPr txBox="1">
              <a:spLocks noChangeArrowheads="1"/>
            </p:cNvSpPr>
            <p:nvPr/>
          </p:nvSpPr>
          <p:spPr bwMode="auto">
            <a:xfrm>
              <a:off x="3617" y="3768"/>
              <a:ext cx="34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>
                  <a:solidFill>
                    <a:srgbClr val="000000"/>
                  </a:solidFill>
                </a:rPr>
                <a:t>IRELAND</a:t>
              </a:r>
            </a:p>
          </p:txBody>
        </p:sp>
        <p:sp>
          <p:nvSpPr>
            <p:cNvPr id="24603" name="Text Box 1048"/>
            <p:cNvSpPr txBox="1">
              <a:spLocks noChangeArrowheads="1"/>
            </p:cNvSpPr>
            <p:nvPr/>
          </p:nvSpPr>
          <p:spPr bwMode="auto">
            <a:xfrm>
              <a:off x="4386" y="3763"/>
              <a:ext cx="2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>
                  <a:solidFill>
                    <a:srgbClr val="000000"/>
                  </a:solidFill>
                </a:rPr>
                <a:t>BRAZIL</a:t>
              </a:r>
            </a:p>
          </p:txBody>
        </p:sp>
        <p:sp>
          <p:nvSpPr>
            <p:cNvPr id="24604" name="Line 1051"/>
            <p:cNvSpPr>
              <a:spLocks noChangeShapeType="1"/>
            </p:cNvSpPr>
            <p:nvPr/>
          </p:nvSpPr>
          <p:spPr bwMode="auto">
            <a:xfrm flipV="1">
              <a:off x="431" y="3145"/>
              <a:ext cx="0" cy="13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05" name="Line 1052"/>
            <p:cNvSpPr>
              <a:spLocks noChangeShapeType="1"/>
            </p:cNvSpPr>
            <p:nvPr/>
          </p:nvSpPr>
          <p:spPr bwMode="auto">
            <a:xfrm flipV="1">
              <a:off x="1920" y="3071"/>
              <a:ext cx="0" cy="204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06" name="Line 1053"/>
            <p:cNvSpPr>
              <a:spLocks noChangeShapeType="1"/>
            </p:cNvSpPr>
            <p:nvPr/>
          </p:nvSpPr>
          <p:spPr bwMode="auto">
            <a:xfrm flipV="1">
              <a:off x="1532" y="3182"/>
              <a:ext cx="0" cy="93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07" name="Line 1054"/>
            <p:cNvSpPr>
              <a:spLocks noChangeShapeType="1"/>
            </p:cNvSpPr>
            <p:nvPr/>
          </p:nvSpPr>
          <p:spPr bwMode="auto">
            <a:xfrm flipV="1">
              <a:off x="2276" y="3034"/>
              <a:ext cx="0" cy="241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08" name="Line 1055"/>
            <p:cNvSpPr>
              <a:spLocks noChangeShapeType="1"/>
            </p:cNvSpPr>
            <p:nvPr/>
          </p:nvSpPr>
          <p:spPr bwMode="auto">
            <a:xfrm flipV="1">
              <a:off x="2632" y="3034"/>
              <a:ext cx="0" cy="241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09" name="Line 1056"/>
            <p:cNvSpPr>
              <a:spLocks noChangeShapeType="1"/>
            </p:cNvSpPr>
            <p:nvPr/>
          </p:nvSpPr>
          <p:spPr bwMode="auto">
            <a:xfrm>
              <a:off x="2276" y="3034"/>
              <a:ext cx="356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0" name="Line 1057"/>
            <p:cNvSpPr>
              <a:spLocks noChangeShapeType="1"/>
            </p:cNvSpPr>
            <p:nvPr/>
          </p:nvSpPr>
          <p:spPr bwMode="auto">
            <a:xfrm flipV="1">
              <a:off x="2438" y="2942"/>
              <a:ext cx="0" cy="92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1" name="Line 1058"/>
            <p:cNvSpPr>
              <a:spLocks noChangeShapeType="1"/>
            </p:cNvSpPr>
            <p:nvPr/>
          </p:nvSpPr>
          <p:spPr bwMode="auto">
            <a:xfrm flipV="1">
              <a:off x="2956" y="3182"/>
              <a:ext cx="0" cy="93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2" name="Line 1059"/>
            <p:cNvSpPr>
              <a:spLocks noChangeShapeType="1"/>
            </p:cNvSpPr>
            <p:nvPr/>
          </p:nvSpPr>
          <p:spPr bwMode="auto">
            <a:xfrm flipV="1">
              <a:off x="3280" y="3182"/>
              <a:ext cx="0" cy="93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3" name="Line 1060"/>
            <p:cNvSpPr>
              <a:spLocks noChangeShapeType="1"/>
            </p:cNvSpPr>
            <p:nvPr/>
          </p:nvSpPr>
          <p:spPr bwMode="auto">
            <a:xfrm>
              <a:off x="2956" y="3182"/>
              <a:ext cx="324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4" name="Line 1061"/>
            <p:cNvSpPr>
              <a:spLocks noChangeShapeType="1"/>
            </p:cNvSpPr>
            <p:nvPr/>
          </p:nvSpPr>
          <p:spPr bwMode="auto">
            <a:xfrm flipV="1">
              <a:off x="3118" y="3034"/>
              <a:ext cx="0" cy="14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5" name="Line 1062"/>
            <p:cNvSpPr>
              <a:spLocks noChangeShapeType="1"/>
            </p:cNvSpPr>
            <p:nvPr/>
          </p:nvSpPr>
          <p:spPr bwMode="auto">
            <a:xfrm flipV="1">
              <a:off x="3793" y="3034"/>
              <a:ext cx="0" cy="241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6" name="Line 1063"/>
            <p:cNvSpPr>
              <a:spLocks noChangeShapeType="1"/>
            </p:cNvSpPr>
            <p:nvPr/>
          </p:nvSpPr>
          <p:spPr bwMode="auto">
            <a:xfrm>
              <a:off x="981" y="3071"/>
              <a:ext cx="680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7" name="Line 1064"/>
            <p:cNvSpPr>
              <a:spLocks noChangeShapeType="1"/>
            </p:cNvSpPr>
            <p:nvPr/>
          </p:nvSpPr>
          <p:spPr bwMode="auto">
            <a:xfrm>
              <a:off x="3118" y="3034"/>
              <a:ext cx="675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8" name="Line 1065"/>
            <p:cNvSpPr>
              <a:spLocks noChangeShapeType="1"/>
            </p:cNvSpPr>
            <p:nvPr/>
          </p:nvSpPr>
          <p:spPr bwMode="auto">
            <a:xfrm flipV="1">
              <a:off x="3344" y="2812"/>
              <a:ext cx="0" cy="222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19" name="Line 1066"/>
            <p:cNvSpPr>
              <a:spLocks noChangeShapeType="1"/>
            </p:cNvSpPr>
            <p:nvPr/>
          </p:nvSpPr>
          <p:spPr bwMode="auto">
            <a:xfrm flipV="1">
              <a:off x="1952" y="2812"/>
              <a:ext cx="0" cy="13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0" name="Line 1067"/>
            <p:cNvSpPr>
              <a:spLocks noChangeShapeType="1"/>
            </p:cNvSpPr>
            <p:nvPr/>
          </p:nvSpPr>
          <p:spPr bwMode="auto">
            <a:xfrm>
              <a:off x="1467" y="2942"/>
              <a:ext cx="971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1" name="Line 1068"/>
            <p:cNvSpPr>
              <a:spLocks noChangeShapeType="1"/>
            </p:cNvSpPr>
            <p:nvPr/>
          </p:nvSpPr>
          <p:spPr bwMode="auto">
            <a:xfrm flipV="1">
              <a:off x="2665" y="2664"/>
              <a:ext cx="0" cy="14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2" name="Line 1069"/>
            <p:cNvSpPr>
              <a:spLocks noChangeShapeType="1"/>
            </p:cNvSpPr>
            <p:nvPr/>
          </p:nvSpPr>
          <p:spPr bwMode="auto">
            <a:xfrm flipH="1">
              <a:off x="1661" y="3071"/>
              <a:ext cx="259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3" name="Line 1070"/>
            <p:cNvSpPr>
              <a:spLocks noChangeShapeType="1"/>
            </p:cNvSpPr>
            <p:nvPr/>
          </p:nvSpPr>
          <p:spPr bwMode="auto">
            <a:xfrm flipV="1">
              <a:off x="1467" y="2942"/>
              <a:ext cx="0" cy="129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4" name="Line 1071"/>
            <p:cNvSpPr>
              <a:spLocks noChangeShapeType="1"/>
            </p:cNvSpPr>
            <p:nvPr/>
          </p:nvSpPr>
          <p:spPr bwMode="auto">
            <a:xfrm flipV="1">
              <a:off x="1952" y="2812"/>
              <a:ext cx="1392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5" name="Line 1072"/>
            <p:cNvSpPr>
              <a:spLocks noChangeShapeType="1"/>
            </p:cNvSpPr>
            <p:nvPr/>
          </p:nvSpPr>
          <p:spPr bwMode="auto">
            <a:xfrm flipV="1">
              <a:off x="4503" y="2664"/>
              <a:ext cx="0" cy="611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6" name="Line 1073"/>
            <p:cNvSpPr>
              <a:spLocks noChangeShapeType="1"/>
            </p:cNvSpPr>
            <p:nvPr/>
          </p:nvSpPr>
          <p:spPr bwMode="auto">
            <a:xfrm>
              <a:off x="2665" y="2664"/>
              <a:ext cx="1843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7" name="Line 1074"/>
            <p:cNvSpPr>
              <a:spLocks noChangeShapeType="1"/>
            </p:cNvSpPr>
            <p:nvPr/>
          </p:nvSpPr>
          <p:spPr bwMode="auto">
            <a:xfrm flipV="1">
              <a:off x="3312" y="2497"/>
              <a:ext cx="0" cy="167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8" name="Line 1075"/>
            <p:cNvSpPr>
              <a:spLocks noChangeShapeType="1"/>
            </p:cNvSpPr>
            <p:nvPr/>
          </p:nvSpPr>
          <p:spPr bwMode="auto">
            <a:xfrm flipV="1">
              <a:off x="787" y="3219"/>
              <a:ext cx="0" cy="56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29" name="Line 1076"/>
            <p:cNvSpPr>
              <a:spLocks noChangeShapeType="1"/>
            </p:cNvSpPr>
            <p:nvPr/>
          </p:nvSpPr>
          <p:spPr bwMode="auto">
            <a:xfrm flipV="1">
              <a:off x="1176" y="3219"/>
              <a:ext cx="0" cy="56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0" name="Line 1077"/>
            <p:cNvSpPr>
              <a:spLocks noChangeShapeType="1"/>
            </p:cNvSpPr>
            <p:nvPr/>
          </p:nvSpPr>
          <p:spPr bwMode="auto">
            <a:xfrm flipV="1">
              <a:off x="1273" y="3145"/>
              <a:ext cx="0" cy="37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1" name="Line 1078"/>
            <p:cNvSpPr>
              <a:spLocks noChangeShapeType="1"/>
            </p:cNvSpPr>
            <p:nvPr/>
          </p:nvSpPr>
          <p:spPr bwMode="auto">
            <a:xfrm>
              <a:off x="431" y="3145"/>
              <a:ext cx="842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2" name="Line 1079"/>
            <p:cNvSpPr>
              <a:spLocks noChangeShapeType="1"/>
            </p:cNvSpPr>
            <p:nvPr/>
          </p:nvSpPr>
          <p:spPr bwMode="auto">
            <a:xfrm flipV="1">
              <a:off x="787" y="3071"/>
              <a:ext cx="0" cy="74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3" name="Line 1080"/>
            <p:cNvSpPr>
              <a:spLocks noChangeShapeType="1"/>
            </p:cNvSpPr>
            <p:nvPr/>
          </p:nvSpPr>
          <p:spPr bwMode="auto">
            <a:xfrm>
              <a:off x="787" y="3071"/>
              <a:ext cx="259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4" name="Line 1081"/>
            <p:cNvSpPr>
              <a:spLocks noChangeShapeType="1"/>
            </p:cNvSpPr>
            <p:nvPr/>
          </p:nvSpPr>
          <p:spPr bwMode="auto">
            <a:xfrm>
              <a:off x="787" y="3219"/>
              <a:ext cx="389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5" name="Line 1082"/>
            <p:cNvSpPr>
              <a:spLocks noChangeShapeType="1"/>
            </p:cNvSpPr>
            <p:nvPr/>
          </p:nvSpPr>
          <p:spPr bwMode="auto">
            <a:xfrm flipV="1">
              <a:off x="981" y="3182"/>
              <a:ext cx="0" cy="37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24636" name="Line 1083"/>
            <p:cNvSpPr>
              <a:spLocks noChangeShapeType="1"/>
            </p:cNvSpPr>
            <p:nvPr/>
          </p:nvSpPr>
          <p:spPr bwMode="auto">
            <a:xfrm>
              <a:off x="981" y="3182"/>
              <a:ext cx="551" cy="0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pic>
        <p:nvPicPr>
          <p:cNvPr id="24579" name="Picture 1085" descr="C:\WINNT\Profiles\eamonn.000\Desktop\masthead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715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46" name="Text Box 1086"/>
          <p:cNvSpPr txBox="1">
            <a:spLocks noChangeArrowheads="1"/>
          </p:cNvSpPr>
          <p:nvPr/>
        </p:nvSpPr>
        <p:spPr bwMode="auto">
          <a:xfrm>
            <a:off x="-219075" y="2171700"/>
            <a:ext cx="92202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Gentle Introduction to Machine Learning</a:t>
            </a: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 Eamonn Keogh</a:t>
            </a:r>
            <a:endParaRPr lang="en-US" sz="2400" b="1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University of California - Riverside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 i="1">
                <a:solidFill>
                  <a:srgbClr val="000000"/>
                </a:solidFill>
              </a:rPr>
              <a:t>eamonn@cs.ucr.edu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pic>
        <p:nvPicPr>
          <p:cNvPr id="16392" name="Picture 6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7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8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9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0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1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12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3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14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3" name="Rectangle 15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1654175" y="1878013"/>
            <a:ext cx="150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Weight &lt;= 160?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16406" name="Picture 20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392363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21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8590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22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0432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23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4622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24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05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25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3241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26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3637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27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30822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28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6225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(4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,5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-(4/9)log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(4/9) - (5/9)log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(5/9)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</a:rPr>
              <a:t>0.9911</a:t>
            </a:r>
            <a:r>
              <a:rPr lang="en-US" altLang="en-US" sz="1800">
                <a:solidFill>
                  <a:srgbClr val="000000"/>
                </a:solidFill>
              </a:rPr>
              <a:t>	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(4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,1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-(4/5)log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(4/5) - (1/5)log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(1/5)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</a:rPr>
              <a:t>0.7219</a:t>
            </a:r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(0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,4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-(0/4)log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(0/4) - (4/4)log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(4/4)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</a:rPr>
              <a:t>0</a:t>
            </a:r>
          </a:p>
        </p:txBody>
      </p:sp>
      <p:graphicFrame>
        <p:nvGraphicFramePr>
          <p:cNvPr id="16386" name="Object 32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136525" y="6116638"/>
            <a:ext cx="9293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</a:rPr>
              <a:t>Gain</a:t>
            </a:r>
            <a:r>
              <a:rPr lang="en-US" altLang="en-US" sz="2200">
                <a:solidFill>
                  <a:srgbClr val="000000"/>
                </a:solidFill>
              </a:rPr>
              <a:t>(Weight &lt;= 160) = </a:t>
            </a:r>
            <a:r>
              <a:rPr lang="en-US" altLang="en-US" sz="2200" b="1">
                <a:solidFill>
                  <a:srgbClr val="FF33CC"/>
                </a:solidFill>
              </a:rPr>
              <a:t>0.9911</a:t>
            </a:r>
            <a:r>
              <a:rPr lang="en-US" altLang="en-US" sz="2200">
                <a:solidFill>
                  <a:srgbClr val="000000"/>
                </a:solidFill>
              </a:rPr>
              <a:t> – (5/9 * </a:t>
            </a:r>
            <a:r>
              <a:rPr lang="en-US" altLang="en-US" sz="2000" b="1">
                <a:solidFill>
                  <a:srgbClr val="006600"/>
                </a:solidFill>
              </a:rPr>
              <a:t>0.7219</a:t>
            </a:r>
            <a:r>
              <a:rPr lang="en-US" altLang="en-US" sz="2200">
                <a:solidFill>
                  <a:srgbClr val="000000"/>
                </a:solidFill>
              </a:rPr>
              <a:t> + 4/9 * </a:t>
            </a:r>
            <a:r>
              <a:rPr lang="en-US" altLang="en-US" sz="2200" b="1">
                <a:solidFill>
                  <a:srgbClr val="990099"/>
                </a:solidFill>
              </a:rPr>
              <a:t>0</a:t>
            </a:r>
            <a:r>
              <a:rPr lang="en-US" altLang="en-US" sz="2200">
                <a:solidFill>
                  <a:srgbClr val="000000"/>
                </a:solidFill>
              </a:rPr>
              <a:t> ) = </a:t>
            </a:r>
            <a:r>
              <a:rPr lang="en-US" altLang="en-US" sz="2200" b="1">
                <a:solidFill>
                  <a:srgbClr val="000000"/>
                </a:solidFill>
              </a:rPr>
              <a:t>0.5900</a:t>
            </a:r>
          </a:p>
        </p:txBody>
      </p:sp>
      <p:graphicFrame>
        <p:nvGraphicFramePr>
          <p:cNvPr id="16387" name="Object 34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Let us try splitting on </a:t>
            </a:r>
            <a:r>
              <a:rPr lang="en-US" sz="2400" i="1">
                <a:solidFill>
                  <a:srgbClr val="000000"/>
                </a:solidFill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981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32099" name="Rectangle 1027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2100" name="Rectangle 1028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7415" name="Line 1029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pic>
        <p:nvPicPr>
          <p:cNvPr id="17416" name="Picture 1030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31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032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033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034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035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036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037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038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1" name="Rectangle 1039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7426" name="Line 1040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7427" name="Rectangle 1041"/>
          <p:cNvSpPr>
            <a:spLocks noChangeArrowheads="1"/>
          </p:cNvSpPr>
          <p:nvPr/>
        </p:nvSpPr>
        <p:spPr bwMode="auto">
          <a:xfrm>
            <a:off x="1863725" y="1878013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age &lt;= 40?</a:t>
            </a:r>
          </a:p>
        </p:txBody>
      </p:sp>
      <p:sp>
        <p:nvSpPr>
          <p:cNvPr id="17428" name="Text Box 1042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7429" name="Text Box 1043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17430" name="Picture 1044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57450"/>
            <a:ext cx="450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046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3838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1047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5003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1048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05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1049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45745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1050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8971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1051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64160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1052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79650"/>
            <a:ext cx="40163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Text Box 1053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(4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,5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-(4/9)log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(4/9) - (5/9)log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(5/9)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</a:rPr>
              <a:t>0.9911</a:t>
            </a:r>
            <a:r>
              <a:rPr lang="en-US" altLang="en-US" sz="1800">
                <a:solidFill>
                  <a:srgbClr val="000000"/>
                </a:solidFill>
              </a:rPr>
              <a:t>	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7439" name="Text Box 1054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(3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,3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-(3/6)log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(3/6) - (3/6)log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(3/6)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17440" name="Text Box 1055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(1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,2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-(1/3)log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(1/3) - (2/3)log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(2/3)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</a:rPr>
              <a:t>0.9183</a:t>
            </a:r>
          </a:p>
        </p:txBody>
      </p:sp>
      <p:graphicFrame>
        <p:nvGraphicFramePr>
          <p:cNvPr id="17410" name="Object 1056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Text Box 1057"/>
          <p:cNvSpPr txBox="1">
            <a:spLocks noChangeArrowheads="1"/>
          </p:cNvSpPr>
          <p:nvPr/>
        </p:nvSpPr>
        <p:spPr bwMode="auto">
          <a:xfrm>
            <a:off x="136525" y="6116638"/>
            <a:ext cx="8616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</a:rPr>
              <a:t>Gain</a:t>
            </a:r>
            <a:r>
              <a:rPr lang="en-US" altLang="en-US" sz="2200">
                <a:solidFill>
                  <a:srgbClr val="000000"/>
                </a:solidFill>
              </a:rPr>
              <a:t>(Age &lt;= 40) = </a:t>
            </a:r>
            <a:r>
              <a:rPr lang="en-US" altLang="en-US" sz="2200" b="1">
                <a:solidFill>
                  <a:srgbClr val="FF33CC"/>
                </a:solidFill>
              </a:rPr>
              <a:t>0.9911</a:t>
            </a:r>
            <a:r>
              <a:rPr lang="en-US" altLang="en-US" sz="2200">
                <a:solidFill>
                  <a:srgbClr val="000000"/>
                </a:solidFill>
              </a:rPr>
              <a:t> – (6/9 * </a:t>
            </a:r>
            <a:r>
              <a:rPr lang="en-US" altLang="en-US" sz="2000" b="1">
                <a:solidFill>
                  <a:srgbClr val="006600"/>
                </a:solidFill>
              </a:rPr>
              <a:t>1</a:t>
            </a:r>
            <a:r>
              <a:rPr lang="en-US" altLang="en-US" sz="2200">
                <a:solidFill>
                  <a:srgbClr val="000000"/>
                </a:solidFill>
              </a:rPr>
              <a:t> + 3/9 * </a:t>
            </a:r>
            <a:r>
              <a:rPr lang="en-US" altLang="en-US" sz="2000" b="1">
                <a:solidFill>
                  <a:srgbClr val="990099"/>
                </a:solidFill>
              </a:rPr>
              <a:t>0.9183</a:t>
            </a:r>
            <a:r>
              <a:rPr lang="en-US" altLang="en-US" sz="2200">
                <a:solidFill>
                  <a:srgbClr val="000000"/>
                </a:solidFill>
              </a:rPr>
              <a:t> ) = </a:t>
            </a:r>
            <a:r>
              <a:rPr lang="en-US" altLang="en-US" sz="2200" b="1">
                <a:solidFill>
                  <a:srgbClr val="000000"/>
                </a:solidFill>
              </a:rPr>
              <a:t>0.0183</a:t>
            </a:r>
          </a:p>
        </p:txBody>
      </p:sp>
      <p:graphicFrame>
        <p:nvGraphicFramePr>
          <p:cNvPr id="17411" name="Object 1058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2" name="Picture 1045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8876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31" name="Text Box 1059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Let us try splitting on </a:t>
            </a:r>
            <a:r>
              <a:rPr lang="en-US" sz="2400" i="1">
                <a:solidFill>
                  <a:srgbClr val="00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6782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ChangeArrowheads="1"/>
          </p:cNvSpPr>
          <p:nvPr/>
        </p:nvSpPr>
        <p:spPr bwMode="auto">
          <a:xfrm>
            <a:off x="5237163" y="182563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21861" name="Rectangle 1029"/>
          <p:cNvSpPr>
            <a:spLocks noChangeArrowheads="1"/>
          </p:cNvSpPr>
          <p:nvPr/>
        </p:nvSpPr>
        <p:spPr bwMode="auto">
          <a:xfrm>
            <a:off x="4710113" y="2181225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780" name="Line 1030"/>
          <p:cNvSpPr>
            <a:spLocks noChangeShapeType="1"/>
          </p:cNvSpPr>
          <p:nvPr/>
        </p:nvSpPr>
        <p:spPr bwMode="auto">
          <a:xfrm flipH="1">
            <a:off x="569277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pic>
        <p:nvPicPr>
          <p:cNvPr id="75781" name="Picture 1031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9858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1032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468313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033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0480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34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8016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035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7921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36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4953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037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5476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Picture 1038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55625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9" name="Picture 1039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59372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72" name="Rectangle 1040"/>
          <p:cNvSpPr>
            <a:spLocks noChangeArrowheads="1"/>
          </p:cNvSpPr>
          <p:nvPr/>
        </p:nvSpPr>
        <p:spPr bwMode="auto">
          <a:xfrm flipH="1">
            <a:off x="7119938" y="2181225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791" name="Line 1041"/>
          <p:cNvSpPr>
            <a:spLocks noChangeShapeType="1"/>
          </p:cNvSpPr>
          <p:nvPr/>
        </p:nvSpPr>
        <p:spPr bwMode="auto">
          <a:xfrm>
            <a:off x="750252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792" name="Rectangle 1042"/>
          <p:cNvSpPr>
            <a:spLocks noChangeArrowheads="1"/>
          </p:cNvSpPr>
          <p:nvPr/>
        </p:nvSpPr>
        <p:spPr bwMode="auto">
          <a:xfrm>
            <a:off x="6175375" y="1792288"/>
            <a:ext cx="150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Weight &lt;= 160?</a:t>
            </a:r>
          </a:p>
        </p:txBody>
      </p:sp>
      <p:sp>
        <p:nvSpPr>
          <p:cNvPr id="75793" name="Text Box 1043"/>
          <p:cNvSpPr txBox="1">
            <a:spLocks noChangeArrowheads="1"/>
          </p:cNvSpPr>
          <p:nvPr/>
        </p:nvSpPr>
        <p:spPr bwMode="auto">
          <a:xfrm>
            <a:off x="5767388" y="1555750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5794" name="Text Box 1044"/>
          <p:cNvSpPr txBox="1">
            <a:spLocks noChangeArrowheads="1"/>
          </p:cNvSpPr>
          <p:nvPr/>
        </p:nvSpPr>
        <p:spPr bwMode="auto">
          <a:xfrm>
            <a:off x="7666038" y="15081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75795" name="Picture 1045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3066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6" name="Picture 1046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7733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7" name="Picture 1047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95751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8" name="Picture 1048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23764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9" name="Picture 1049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2193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00" name="Picture 1050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223837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01" name="Picture 1051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806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02" name="Picture 1052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22250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03" name="Picture 1053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2536825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92" name="Rectangle 1060"/>
          <p:cNvSpPr>
            <a:spLocks noChangeArrowheads="1"/>
          </p:cNvSpPr>
          <p:nvPr/>
        </p:nvSpPr>
        <p:spPr bwMode="auto">
          <a:xfrm>
            <a:off x="5919788" y="4171950"/>
            <a:ext cx="12684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805" name="Line 1061"/>
          <p:cNvSpPr>
            <a:spLocks noChangeShapeType="1"/>
          </p:cNvSpPr>
          <p:nvPr/>
        </p:nvSpPr>
        <p:spPr bwMode="auto">
          <a:xfrm flipH="1">
            <a:off x="441642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21894" name="Rectangle 1062"/>
          <p:cNvSpPr>
            <a:spLocks noChangeArrowheads="1"/>
          </p:cNvSpPr>
          <p:nvPr/>
        </p:nvSpPr>
        <p:spPr bwMode="auto">
          <a:xfrm flipH="1">
            <a:off x="4205288" y="4171950"/>
            <a:ext cx="8016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807" name="Line 1063"/>
          <p:cNvSpPr>
            <a:spLocks noChangeShapeType="1"/>
          </p:cNvSpPr>
          <p:nvPr/>
        </p:nvSpPr>
        <p:spPr bwMode="auto">
          <a:xfrm>
            <a:off x="622617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5808" name="Rectangle 1064"/>
          <p:cNvSpPr>
            <a:spLocks noChangeArrowheads="1"/>
          </p:cNvSpPr>
          <p:nvPr/>
        </p:nvSpPr>
        <p:spPr bwMode="auto">
          <a:xfrm>
            <a:off x="4806950" y="3783013"/>
            <a:ext cx="1695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Hair Length &lt;= 2?</a:t>
            </a:r>
          </a:p>
        </p:txBody>
      </p:sp>
      <p:sp>
        <p:nvSpPr>
          <p:cNvPr id="75809" name="Text Box 1065"/>
          <p:cNvSpPr txBox="1">
            <a:spLocks noChangeArrowheads="1"/>
          </p:cNvSpPr>
          <p:nvPr/>
        </p:nvSpPr>
        <p:spPr bwMode="auto">
          <a:xfrm>
            <a:off x="4491038" y="3546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5810" name="Text Box 1066"/>
          <p:cNvSpPr txBox="1">
            <a:spLocks noChangeArrowheads="1"/>
          </p:cNvSpPr>
          <p:nvPr/>
        </p:nvSpPr>
        <p:spPr bwMode="auto">
          <a:xfrm>
            <a:off x="6389688" y="3498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75811" name="Picture 1068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58311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2" name="Picture 1069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49482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3" name="Picture 1071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10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4" name="Picture 1073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42687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5" name="Picture 1074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1846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16" name="Text Box 1077"/>
          <p:cNvSpPr txBox="1">
            <a:spLocks noChangeArrowheads="1"/>
          </p:cNvSpPr>
          <p:nvPr/>
        </p:nvSpPr>
        <p:spPr bwMode="auto">
          <a:xfrm>
            <a:off x="0" y="155575"/>
            <a:ext cx="45227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Of the 3 features we had, </a:t>
            </a:r>
            <a:r>
              <a:rPr lang="en-US" altLang="en-US" i="1">
                <a:solidFill>
                  <a:srgbClr val="000000"/>
                </a:solidFill>
              </a:rPr>
              <a:t>Weight</a:t>
            </a:r>
            <a:r>
              <a:rPr lang="en-US" altLang="en-US">
                <a:solidFill>
                  <a:srgbClr val="000000"/>
                </a:solidFill>
              </a:rPr>
              <a:t> was best. But while people who weigh over 160 are perfectly classified (as males), the under 160 people are not perfectly classified… So we simply recurse!</a:t>
            </a:r>
          </a:p>
        </p:txBody>
      </p:sp>
      <p:sp>
        <p:nvSpPr>
          <p:cNvPr id="75817" name="Text Box 1078"/>
          <p:cNvSpPr txBox="1">
            <a:spLocks noChangeArrowheads="1"/>
          </p:cNvSpPr>
          <p:nvPr/>
        </p:nvSpPr>
        <p:spPr bwMode="auto">
          <a:xfrm>
            <a:off x="0" y="2584450"/>
            <a:ext cx="37830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This time we find that we can split on </a:t>
            </a:r>
            <a:r>
              <a:rPr lang="en-US" altLang="en-US" i="1">
                <a:solidFill>
                  <a:srgbClr val="000000"/>
                </a:solidFill>
              </a:rPr>
              <a:t>Hair length,</a:t>
            </a:r>
            <a:r>
              <a:rPr lang="en-US" altLang="en-US">
                <a:solidFill>
                  <a:srgbClr val="000000"/>
                </a:solidFill>
              </a:rPr>
              <a:t> and we are done!</a:t>
            </a:r>
          </a:p>
        </p:txBody>
      </p:sp>
    </p:spTree>
    <p:extLst>
      <p:ext uri="{BB962C8B-B14F-4D97-AF65-F5344CB8AC3E}">
        <p14:creationId xmlns:p14="http://schemas.microsoft.com/office/powerpoint/2010/main" val="36734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ChangeArrowheads="1"/>
          </p:cNvSpPr>
          <p:nvPr/>
        </p:nvSpPr>
        <p:spPr bwMode="auto">
          <a:xfrm>
            <a:off x="5932488" y="182563"/>
            <a:ext cx="206533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4147" name="Rectangle 1027"/>
          <p:cNvSpPr>
            <a:spLocks noChangeArrowheads="1"/>
          </p:cNvSpPr>
          <p:nvPr/>
        </p:nvSpPr>
        <p:spPr bwMode="auto">
          <a:xfrm>
            <a:off x="4576763" y="2181225"/>
            <a:ext cx="204946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04" name="Line 1028"/>
          <p:cNvSpPr>
            <a:spLocks noChangeShapeType="1"/>
          </p:cNvSpPr>
          <p:nvPr/>
        </p:nvSpPr>
        <p:spPr bwMode="auto">
          <a:xfrm flipH="1">
            <a:off x="569277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4149" name="Rectangle 1029"/>
          <p:cNvSpPr>
            <a:spLocks noChangeArrowheads="1"/>
          </p:cNvSpPr>
          <p:nvPr/>
        </p:nvSpPr>
        <p:spPr bwMode="auto">
          <a:xfrm flipH="1">
            <a:off x="7119938" y="2181225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06" name="Line 1030"/>
          <p:cNvSpPr>
            <a:spLocks noChangeShapeType="1"/>
          </p:cNvSpPr>
          <p:nvPr/>
        </p:nvSpPr>
        <p:spPr bwMode="auto">
          <a:xfrm>
            <a:off x="750252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07" name="Rectangle 1031"/>
          <p:cNvSpPr>
            <a:spLocks noChangeArrowheads="1"/>
          </p:cNvSpPr>
          <p:nvPr/>
        </p:nvSpPr>
        <p:spPr bwMode="auto">
          <a:xfrm>
            <a:off x="5973763" y="487363"/>
            <a:ext cx="1897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</a:rPr>
              <a:t>Weight &lt;= 160?</a:t>
            </a:r>
          </a:p>
        </p:txBody>
      </p:sp>
      <p:sp>
        <p:nvSpPr>
          <p:cNvPr id="76808" name="Text Box 1032"/>
          <p:cNvSpPr txBox="1">
            <a:spLocks noChangeArrowheads="1"/>
          </p:cNvSpPr>
          <p:nvPr/>
        </p:nvSpPr>
        <p:spPr bwMode="auto">
          <a:xfrm>
            <a:off x="5786438" y="154622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09" name="Text Box 1033"/>
          <p:cNvSpPr txBox="1">
            <a:spLocks noChangeArrowheads="1"/>
          </p:cNvSpPr>
          <p:nvPr/>
        </p:nvSpPr>
        <p:spPr bwMode="auto">
          <a:xfrm>
            <a:off x="7666038" y="15462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34154" name="Rectangle 1034"/>
          <p:cNvSpPr>
            <a:spLocks noChangeArrowheads="1"/>
          </p:cNvSpPr>
          <p:nvPr/>
        </p:nvSpPr>
        <p:spPr bwMode="auto">
          <a:xfrm>
            <a:off x="5919788" y="4171950"/>
            <a:ext cx="17922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11" name="Line 1035"/>
          <p:cNvSpPr>
            <a:spLocks noChangeShapeType="1"/>
          </p:cNvSpPr>
          <p:nvPr/>
        </p:nvSpPr>
        <p:spPr bwMode="auto">
          <a:xfrm flipH="1">
            <a:off x="441642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4156" name="Rectangle 1036"/>
          <p:cNvSpPr>
            <a:spLocks noChangeArrowheads="1"/>
          </p:cNvSpPr>
          <p:nvPr/>
        </p:nvSpPr>
        <p:spPr bwMode="auto">
          <a:xfrm flipH="1">
            <a:off x="3843338" y="4171950"/>
            <a:ext cx="14970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13" name="Line 1037"/>
          <p:cNvSpPr>
            <a:spLocks noChangeShapeType="1"/>
          </p:cNvSpPr>
          <p:nvPr/>
        </p:nvSpPr>
        <p:spPr bwMode="auto">
          <a:xfrm>
            <a:off x="622617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6814" name="Rectangle 1038"/>
          <p:cNvSpPr>
            <a:spLocks noChangeArrowheads="1"/>
          </p:cNvSpPr>
          <p:nvPr/>
        </p:nvSpPr>
        <p:spPr bwMode="auto">
          <a:xfrm>
            <a:off x="4597400" y="2549525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Hair Length &lt;= 2?</a:t>
            </a:r>
          </a:p>
        </p:txBody>
      </p:sp>
      <p:sp>
        <p:nvSpPr>
          <p:cNvPr id="76815" name="Text Box 1039"/>
          <p:cNvSpPr txBox="1">
            <a:spLocks noChangeArrowheads="1"/>
          </p:cNvSpPr>
          <p:nvPr/>
        </p:nvSpPr>
        <p:spPr bwMode="auto">
          <a:xfrm>
            <a:off x="4491038" y="3546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16" name="Text Box 1040"/>
          <p:cNvSpPr txBox="1">
            <a:spLocks noChangeArrowheads="1"/>
          </p:cNvSpPr>
          <p:nvPr/>
        </p:nvSpPr>
        <p:spPr bwMode="auto">
          <a:xfrm>
            <a:off x="6399213" y="355600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6817" name="Text Box 1041"/>
          <p:cNvSpPr txBox="1">
            <a:spLocks noChangeArrowheads="1"/>
          </p:cNvSpPr>
          <p:nvPr/>
        </p:nvSpPr>
        <p:spPr bwMode="auto">
          <a:xfrm>
            <a:off x="0" y="155575"/>
            <a:ext cx="480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We need don’t need to keep the data around, just the test conditions.</a:t>
            </a:r>
          </a:p>
        </p:txBody>
      </p:sp>
      <p:sp>
        <p:nvSpPr>
          <p:cNvPr id="76818" name="Text Box 1042"/>
          <p:cNvSpPr txBox="1">
            <a:spLocks noChangeArrowheads="1"/>
          </p:cNvSpPr>
          <p:nvPr/>
        </p:nvSpPr>
        <p:spPr bwMode="auto">
          <a:xfrm>
            <a:off x="7585075" y="2559050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id="76819" name="Text Box 1043"/>
          <p:cNvSpPr txBox="1">
            <a:spLocks noChangeArrowheads="1"/>
          </p:cNvSpPr>
          <p:nvPr/>
        </p:nvSpPr>
        <p:spPr bwMode="auto">
          <a:xfrm>
            <a:off x="4070350" y="4578350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id="76820" name="Text Box 1044"/>
          <p:cNvSpPr txBox="1">
            <a:spLocks noChangeArrowheads="1"/>
          </p:cNvSpPr>
          <p:nvPr/>
        </p:nvSpPr>
        <p:spPr bwMode="auto">
          <a:xfrm>
            <a:off x="6083300" y="4578350"/>
            <a:ext cx="1422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76821" name="Picture 1048" descr="http://www.synergizedsolutions.com/simpsons/pictures/others/comicbookguy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427413"/>
            <a:ext cx="10652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2" name="Picture 1050" descr="http://www.synergizedsolutions.com/simpsons/pictures/others/hansmolema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895725"/>
            <a:ext cx="927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3" name="Picture 1054" descr="http://www.synergizedsolutions.com/simpsons/pictures/others/jani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607050"/>
            <a:ext cx="50641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4" name="Text Box 1055"/>
          <p:cNvSpPr txBox="1">
            <a:spLocks noChangeArrowheads="1"/>
          </p:cNvSpPr>
          <p:nvPr/>
        </p:nvSpPr>
        <p:spPr bwMode="auto">
          <a:xfrm>
            <a:off x="165100" y="2193925"/>
            <a:ext cx="202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How would these people be classified?</a:t>
            </a:r>
          </a:p>
        </p:txBody>
      </p:sp>
      <p:pic>
        <p:nvPicPr>
          <p:cNvPr id="76825" name="Picture 1057" descr="http://www.synergizedsolutions.com/simpsons/pictures/others/jimbojone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343525"/>
            <a:ext cx="46831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8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0"/>
          <p:cNvSpPr txBox="1">
            <a:spLocks noChangeArrowheads="1"/>
          </p:cNvSpPr>
          <p:nvPr/>
        </p:nvSpPr>
        <p:spPr bwMode="auto">
          <a:xfrm>
            <a:off x="0" y="155575"/>
            <a:ext cx="4522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It is trivial to convert Decision Trees to rules… 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5932488" y="182563"/>
            <a:ext cx="2065337" cy="858837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576763" y="1585913"/>
            <a:ext cx="2049462" cy="858837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flipH="1">
            <a:off x="5692775" y="1041400"/>
            <a:ext cx="700088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 flipH="1">
            <a:off x="7119938" y="1585913"/>
            <a:ext cx="1849437" cy="858837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31" name="Line 15"/>
          <p:cNvSpPr>
            <a:spLocks noChangeShapeType="1"/>
          </p:cNvSpPr>
          <p:nvPr/>
        </p:nvSpPr>
        <p:spPr bwMode="auto">
          <a:xfrm>
            <a:off x="7502525" y="1041400"/>
            <a:ext cx="700088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32" name="Rectangle 16"/>
          <p:cNvSpPr>
            <a:spLocks noChangeArrowheads="1"/>
          </p:cNvSpPr>
          <p:nvPr/>
        </p:nvSpPr>
        <p:spPr bwMode="auto">
          <a:xfrm>
            <a:off x="5973763" y="396875"/>
            <a:ext cx="1897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</a:rPr>
              <a:t>Weight &lt;= 160?</a:t>
            </a:r>
          </a:p>
        </p:txBody>
      </p:sp>
      <p:sp>
        <p:nvSpPr>
          <p:cNvPr id="77833" name="Text Box 17"/>
          <p:cNvSpPr txBox="1">
            <a:spLocks noChangeArrowheads="1"/>
          </p:cNvSpPr>
          <p:nvPr/>
        </p:nvSpPr>
        <p:spPr bwMode="auto">
          <a:xfrm>
            <a:off x="5929313" y="113982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7834" name="Text Box 18"/>
          <p:cNvSpPr txBox="1">
            <a:spLocks noChangeArrowheads="1"/>
          </p:cNvSpPr>
          <p:nvPr/>
        </p:nvSpPr>
        <p:spPr bwMode="auto">
          <a:xfrm>
            <a:off x="7666038" y="11398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5919788" y="2984500"/>
            <a:ext cx="1792287" cy="85883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36" name="Line 29"/>
          <p:cNvSpPr>
            <a:spLocks noChangeShapeType="1"/>
          </p:cNvSpPr>
          <p:nvPr/>
        </p:nvSpPr>
        <p:spPr bwMode="auto">
          <a:xfrm flipH="1">
            <a:off x="4416425" y="2439988"/>
            <a:ext cx="700088" cy="549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 flipH="1">
            <a:off x="3843338" y="2984500"/>
            <a:ext cx="1497012" cy="85883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38" name="Line 31"/>
          <p:cNvSpPr>
            <a:spLocks noChangeShapeType="1"/>
          </p:cNvSpPr>
          <p:nvPr/>
        </p:nvSpPr>
        <p:spPr bwMode="auto">
          <a:xfrm>
            <a:off x="6226175" y="2439988"/>
            <a:ext cx="700088" cy="549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77839" name="Rectangle 32"/>
          <p:cNvSpPr>
            <a:spLocks noChangeArrowheads="1"/>
          </p:cNvSpPr>
          <p:nvPr/>
        </p:nvSpPr>
        <p:spPr bwMode="auto">
          <a:xfrm>
            <a:off x="4597400" y="1844675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Hair Length &lt;= 2?</a:t>
            </a:r>
          </a:p>
        </p:txBody>
      </p:sp>
      <p:sp>
        <p:nvSpPr>
          <p:cNvPr id="77840" name="Text Box 33"/>
          <p:cNvSpPr txBox="1">
            <a:spLocks noChangeArrowheads="1"/>
          </p:cNvSpPr>
          <p:nvPr/>
        </p:nvSpPr>
        <p:spPr bwMode="auto">
          <a:xfrm>
            <a:off x="4633913" y="2563813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7841" name="Text Box 34"/>
          <p:cNvSpPr txBox="1">
            <a:spLocks noChangeArrowheads="1"/>
          </p:cNvSpPr>
          <p:nvPr/>
        </p:nvSpPr>
        <p:spPr bwMode="auto">
          <a:xfrm>
            <a:off x="6323013" y="2532063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7842" name="Text Box 42"/>
          <p:cNvSpPr txBox="1">
            <a:spLocks noChangeArrowheads="1"/>
          </p:cNvSpPr>
          <p:nvPr/>
        </p:nvSpPr>
        <p:spPr bwMode="auto">
          <a:xfrm>
            <a:off x="7585075" y="1851025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id="77843" name="Text Box 43"/>
          <p:cNvSpPr txBox="1">
            <a:spLocks noChangeArrowheads="1"/>
          </p:cNvSpPr>
          <p:nvPr/>
        </p:nvSpPr>
        <p:spPr bwMode="auto">
          <a:xfrm>
            <a:off x="4070350" y="3268663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id="77844" name="Text Box 44"/>
          <p:cNvSpPr txBox="1">
            <a:spLocks noChangeArrowheads="1"/>
          </p:cNvSpPr>
          <p:nvPr/>
        </p:nvSpPr>
        <p:spPr bwMode="auto">
          <a:xfrm>
            <a:off x="6083300" y="3268663"/>
            <a:ext cx="1422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FF0000"/>
                </a:solidFill>
              </a:rPr>
              <a:t>Female</a:t>
            </a:r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1290638" y="4652963"/>
            <a:ext cx="6297612" cy="1616075"/>
          </a:xfrm>
          <a:prstGeom prst="rect">
            <a:avLst/>
          </a:prstGeom>
          <a:solidFill>
            <a:srgbClr val="FFCC99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Rules to Classify Males/Females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i="1">
                <a:solidFill>
                  <a:srgbClr val="000000"/>
                </a:solidFill>
              </a:rPr>
              <a:t>Weight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greater than</a:t>
            </a:r>
            <a:r>
              <a:rPr lang="en-US" sz="2000">
                <a:solidFill>
                  <a:srgbClr val="000000"/>
                </a:solidFill>
              </a:rPr>
              <a:t> 160, classify as </a:t>
            </a:r>
            <a:r>
              <a:rPr lang="en-US" sz="2000" b="1">
                <a:solidFill>
                  <a:srgbClr val="0000FF"/>
                </a:solidFill>
              </a:rPr>
              <a:t>Male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Elseif </a:t>
            </a:r>
            <a:r>
              <a:rPr lang="en-US" sz="2000" i="1">
                <a:solidFill>
                  <a:srgbClr val="000000"/>
                </a:solidFill>
              </a:rPr>
              <a:t>Hair Length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less than or equal</a:t>
            </a:r>
            <a:r>
              <a:rPr lang="en-US" sz="2000">
                <a:solidFill>
                  <a:srgbClr val="000000"/>
                </a:solidFill>
              </a:rPr>
              <a:t> to 2, classify as </a:t>
            </a:r>
            <a:r>
              <a:rPr lang="en-US" sz="2000" b="1">
                <a:solidFill>
                  <a:srgbClr val="0000FF"/>
                </a:solidFill>
              </a:rPr>
              <a:t>Male</a:t>
            </a:r>
            <a:endParaRPr lang="en-US" sz="20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</a:rPr>
              <a:t>Else</a:t>
            </a:r>
            <a:r>
              <a:rPr lang="en-US" sz="2000">
                <a:solidFill>
                  <a:srgbClr val="000000"/>
                </a:solidFill>
              </a:rPr>
              <a:t> classify as </a:t>
            </a:r>
            <a:r>
              <a:rPr lang="en-US" sz="2000" b="1">
                <a:solidFill>
                  <a:srgbClr val="FF0000"/>
                </a:solidFill>
              </a:rPr>
              <a:t>Female</a:t>
            </a:r>
            <a:r>
              <a:rPr lang="en-US" sz="2000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2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029" descr="http://www.mieur.nl/mihandbook/r_3_3/mmedia/f11_06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44625"/>
            <a:ext cx="685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1003300" y="5840413"/>
            <a:ext cx="6997700" cy="822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 for a typical shared-care setting applying the system for the diagnosis of prostatic obstructions.</a:t>
            </a:r>
          </a:p>
        </p:txBody>
      </p:sp>
      <p:sp>
        <p:nvSpPr>
          <p:cNvPr id="107527" name="Text Box 1031"/>
          <p:cNvSpPr txBox="1">
            <a:spLocks noChangeArrowheads="1"/>
          </p:cNvSpPr>
          <p:nvPr/>
        </p:nvSpPr>
        <p:spPr bwMode="auto">
          <a:xfrm>
            <a:off x="141288" y="107950"/>
            <a:ext cx="9002712" cy="4429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Once we have learned the decision tree, we don’t even need a computer!</a:t>
            </a:r>
          </a:p>
        </p:txBody>
      </p:sp>
      <p:sp>
        <p:nvSpPr>
          <p:cNvPr id="78853" name="Text Box 1032"/>
          <p:cNvSpPr txBox="1">
            <a:spLocks noChangeArrowheads="1"/>
          </p:cNvSpPr>
          <p:nvPr/>
        </p:nvSpPr>
        <p:spPr bwMode="auto">
          <a:xfrm>
            <a:off x="777875" y="688975"/>
            <a:ext cx="75644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This decision tree is attached to a medical machine, and is designed to help nurses make decisions about what type of doctor to call.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4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5589588" y="349250"/>
            <a:ext cx="2449512" cy="166370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8437" name="Line 9"/>
          <p:cNvSpPr>
            <a:spLocks noChangeShapeType="1"/>
          </p:cNvSpPr>
          <p:nvPr/>
        </p:nvSpPr>
        <p:spPr bwMode="auto">
          <a:xfrm flipH="1">
            <a:off x="5191125" y="2001838"/>
            <a:ext cx="950913" cy="1065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 flipH="1">
            <a:off x="4948238" y="3055938"/>
            <a:ext cx="1504950" cy="19875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7650163" y="2001838"/>
            <a:ext cx="952500" cy="1065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938838" y="2563813"/>
            <a:ext cx="184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Wears green?</a:t>
            </a:r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5622925" y="2157413"/>
            <a:ext cx="474663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7799388" y="2168525"/>
            <a:ext cx="37306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18443" name="Picture 15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903288"/>
            <a:ext cx="442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7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423863"/>
            <a:ext cx="43338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26"/>
          <p:cNvGraphicFramePr>
            <a:graphicFrameLocks noChangeAspect="1"/>
          </p:cNvGraphicFramePr>
          <p:nvPr/>
        </p:nvGraphicFramePr>
        <p:xfrm>
          <a:off x="6216650" y="622300"/>
          <a:ext cx="6127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5" imgW="1561905" imgH="3315163" progId="Paint.Picture">
                  <p:embed/>
                </p:oleObj>
              </mc:Choice>
              <mc:Fallback>
                <p:oleObj name="Bitmap Image" r:id="rId5" imgW="1561905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622300"/>
                        <a:ext cx="6127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5" name="Picture 28" descr="http://www.synergizedsolutions.com/simpsons/pictures/others/nelso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819150"/>
            <a:ext cx="5381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8" name="Rectangle 38"/>
          <p:cNvSpPr>
            <a:spLocks noChangeArrowheads="1"/>
          </p:cNvSpPr>
          <p:nvPr/>
        </p:nvSpPr>
        <p:spPr bwMode="auto">
          <a:xfrm flipH="1">
            <a:off x="7510463" y="3074988"/>
            <a:ext cx="1504950" cy="19494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graphicFrame>
        <p:nvGraphicFramePr>
          <p:cNvPr id="18435" name="Object 40"/>
          <p:cNvGraphicFramePr>
            <a:graphicFrameLocks noChangeAspect="1"/>
          </p:cNvGraphicFramePr>
          <p:nvPr/>
        </p:nvGraphicFramePr>
        <p:xfrm>
          <a:off x="5692775" y="3232150"/>
          <a:ext cx="6127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Bitmap Image" r:id="rId8" imgW="1561905" imgH="3315163" progId="Paint.Picture">
                  <p:embed/>
                </p:oleObj>
              </mc:Choice>
              <mc:Fallback>
                <p:oleObj name="Bitmap Image" r:id="rId8" imgW="1561905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3232150"/>
                        <a:ext cx="6127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7" name="Picture 41" descr="http://www.synergizedsolutions.com/simpsons/pictures/others/nelso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3448050"/>
            <a:ext cx="5381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42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65513"/>
            <a:ext cx="442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Line 43"/>
          <p:cNvSpPr>
            <a:spLocks noChangeShapeType="1"/>
          </p:cNvSpPr>
          <p:nvPr/>
        </p:nvSpPr>
        <p:spPr bwMode="auto">
          <a:xfrm flipH="1">
            <a:off x="6838950" y="0"/>
            <a:ext cx="331788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8450" name="Text Box 44"/>
          <p:cNvSpPr txBox="1">
            <a:spLocks noChangeArrowheads="1"/>
          </p:cNvSpPr>
          <p:nvPr/>
        </p:nvSpPr>
        <p:spPr bwMode="auto">
          <a:xfrm>
            <a:off x="234950" y="469900"/>
            <a:ext cx="444023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The worked examples we have seen were performed on small datasets. However with small datasets there is a great danger of overfitting the data…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When you have few datapoints, there are many possible splitting rules that perfectly classify the data, but will not generalize to future datasets.</a:t>
            </a:r>
          </a:p>
        </p:txBody>
      </p:sp>
      <p:sp>
        <p:nvSpPr>
          <p:cNvPr id="18451" name="Text Box 45"/>
          <p:cNvSpPr txBox="1">
            <a:spLocks noChangeArrowheads="1"/>
          </p:cNvSpPr>
          <p:nvPr/>
        </p:nvSpPr>
        <p:spPr bwMode="auto">
          <a:xfrm>
            <a:off x="249238" y="5727700"/>
            <a:ext cx="8447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For example, the rule “Wears green?” perfectly classifies the data, so does “Mothers name is Jacqueline?”, so does “Has blue shoes”…</a:t>
            </a:r>
          </a:p>
        </p:txBody>
      </p:sp>
      <p:sp>
        <p:nvSpPr>
          <p:cNvPr id="18452" name="Text Box 46"/>
          <p:cNvSpPr txBox="1">
            <a:spLocks noChangeArrowheads="1"/>
          </p:cNvSpPr>
          <p:nvPr/>
        </p:nvSpPr>
        <p:spPr bwMode="auto">
          <a:xfrm>
            <a:off x="7823200" y="4430713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id="18453" name="Text Box 47"/>
          <p:cNvSpPr txBox="1">
            <a:spLocks noChangeArrowheads="1"/>
          </p:cNvSpPr>
          <p:nvPr/>
        </p:nvSpPr>
        <p:spPr bwMode="auto">
          <a:xfrm>
            <a:off x="5006975" y="4487863"/>
            <a:ext cx="1422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18454" name="Picture 39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3119438"/>
            <a:ext cx="43338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123825" y="152400"/>
            <a:ext cx="8639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Avoid Overfitting in Classification</a:t>
            </a:r>
            <a:endParaRPr lang="en-US" sz="4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5800" y="9906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 generated tree may overfit the training data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>
                <a:solidFill>
                  <a:srgbClr val="000000"/>
                </a:solidFill>
              </a:rPr>
              <a:t>Too many branches, some may reflect anomalies due to noise or outliers</a:t>
            </a:r>
            <a:endParaRPr lang="en-US" altLang="en-US" sz="2800">
              <a:solidFill>
                <a:srgbClr val="000000"/>
              </a:solidFill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>
                <a:solidFill>
                  <a:srgbClr val="000000"/>
                </a:solidFill>
              </a:rPr>
              <a:t>Result is in poor accuracy for unseen samples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Two approaches to avoid overfitting 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>
                <a:solidFill>
                  <a:srgbClr val="000000"/>
                </a:solidFill>
              </a:rPr>
              <a:t>Prepruning: Halt tree construction early</a:t>
            </a:r>
            <a:r>
              <a:rPr lang="en-US" altLang="en-US">
                <a:solidFill>
                  <a:srgbClr val="000000"/>
                </a:solidFill>
                <a:cs typeface="Tahoma" pitchFamily="34" charset="0"/>
              </a:rPr>
              <a:t>—</a:t>
            </a:r>
            <a:r>
              <a:rPr lang="en-US" altLang="en-US">
                <a:solidFill>
                  <a:srgbClr val="000000"/>
                </a:solidFill>
              </a:rPr>
              <a:t>do not split a node if this would result in the goodness measure falling below a threshold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Difficult to choose an appropriate threshold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>
                <a:solidFill>
                  <a:srgbClr val="000000"/>
                </a:solidFill>
              </a:rPr>
              <a:t>Postpruning: Remove branches from a “fully grown” tree</a:t>
            </a:r>
            <a:r>
              <a:rPr lang="en-US" altLang="en-US">
                <a:solidFill>
                  <a:srgbClr val="000000"/>
                </a:solidFill>
                <a:cs typeface="Tahoma" pitchFamily="34" charset="0"/>
              </a:rPr>
              <a:t>—</a:t>
            </a:r>
            <a:r>
              <a:rPr lang="en-US" altLang="en-US">
                <a:solidFill>
                  <a:srgbClr val="000000"/>
                </a:solidFill>
              </a:rPr>
              <a:t>get a sequence of progressively pruned trees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Use a set of data different from the training data to decide which is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3536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5921375" y="244475"/>
            <a:ext cx="3078163" cy="3078163"/>
            <a:chOff x="0" y="2230"/>
            <a:chExt cx="1939" cy="1939"/>
          </a:xfrm>
        </p:grpSpPr>
        <p:sp>
          <p:nvSpPr>
            <p:cNvPr id="139267" name="Rectangle 3"/>
            <p:cNvSpPr>
              <a:spLocks noChangeArrowheads="1"/>
            </p:cNvSpPr>
            <p:nvPr/>
          </p:nvSpPr>
          <p:spPr bwMode="auto">
            <a:xfrm>
              <a:off x="138" y="2230"/>
              <a:ext cx="1801" cy="176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grpSp>
          <p:nvGrpSpPr>
            <p:cNvPr id="81302" name="Group 4"/>
            <p:cNvGrpSpPr>
              <a:grpSpLocks/>
            </p:cNvGrpSpPr>
            <p:nvPr/>
          </p:nvGrpSpPr>
          <p:grpSpPr bwMode="auto">
            <a:xfrm>
              <a:off x="0" y="2293"/>
              <a:ext cx="1931" cy="1876"/>
              <a:chOff x="3199" y="69"/>
              <a:chExt cx="2462" cy="2286"/>
            </a:xfrm>
          </p:grpSpPr>
          <p:grpSp>
            <p:nvGrpSpPr>
              <p:cNvPr id="81303" name="Group 5"/>
              <p:cNvGrpSpPr>
                <a:grpSpLocks/>
              </p:cNvGrpSpPr>
              <p:nvPr/>
            </p:nvGrpSpPr>
            <p:grpSpPr bwMode="auto">
              <a:xfrm>
                <a:off x="3199" y="69"/>
                <a:ext cx="2462" cy="2286"/>
                <a:chOff x="1137" y="1946"/>
                <a:chExt cx="2183" cy="1941"/>
              </a:xfrm>
            </p:grpSpPr>
            <p:sp>
              <p:nvSpPr>
                <p:cNvPr id="139270" name="Rectangle 6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5"/>
                  <a:ext cx="281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81355" name="Rectangle 7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56" name="Rectangle 8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57" name="Rectangle 9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2" name="Rectangle 14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3" name="Rectangle 15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5" name="Rectangle 17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6" name="Rectangle 18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8" name="Rectangle 20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1" name="Rectangle 23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3" name="Rectangle 25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5" name="Rectangle 27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6" name="Rectangle 28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7" name="Rectangle 29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8" name="Rectangle 30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79" name="Rectangle 31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0" name="Rectangle 32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2" name="Rectangle 34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3" name="Rectangle 35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4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5" name="Rectangle 37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7" name="Rectangle 39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8" name="Rectangle 40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8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0" name="Rectangle 42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1" name="Rectangle 43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2" name="Rectangle 44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3" name="Rectangle 45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4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8" name="Rectangle 50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39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0" name="Rectangle 52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1" name="Rectangle 53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3" name="Rectangle 55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5" name="Rectangle 57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6" name="Rectangle 58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7" name="Rectangle 59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8" name="Rectangle 60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09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0" name="Rectangle 62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2" name="Rectangle 64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3" name="Rectangle 65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4" name="Rectangle 66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5" name="Rectangle 67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6" name="Rectangle 68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7" name="Rectangle 69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8" name="Rectangle 70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19" name="Rectangle 71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0" name="Rectangle 72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1" name="Rectangle 73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2" name="Rectangle 74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3" name="Rectangle 75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4" name="Rectangle 76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5" name="Rectangle 77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6" name="Rectangle 78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7" name="Rectangle 79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8" name="Rectangle 80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29" name="Rectangle 81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0" name="Rectangle 82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1" name="Rectangle 83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2" name="Rectangle 84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3" name="Rectangle 85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5" name="Rectangle 87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6" name="Rectangle 88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7" name="Rectangle 89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8" name="Rectangle 90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39" name="Rectangle 91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0" name="Rectangle 92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1" name="Rectangle 93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2" name="Rectangle 94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3" name="Rectangle 95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4" name="Rectangle 96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5" name="Rectangle 97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6" name="Rectangle 98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7" name="Rectangle 99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8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0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1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5" name="Line 107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6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45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266" y="1946"/>
                  <a:ext cx="276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  <p:sp>
              <p:nvSpPr>
                <p:cNvPr id="8145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556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8145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727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8146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892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8146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064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814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31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8146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401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  <p:sp>
              <p:nvSpPr>
                <p:cNvPr id="8146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564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46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736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  <p:sp>
              <p:nvSpPr>
                <p:cNvPr id="8146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900" y="3517"/>
                  <a:ext cx="20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  <p:sp>
              <p:nvSpPr>
                <p:cNvPr id="8146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044" y="3514"/>
                  <a:ext cx="276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  <p:sp>
              <p:nvSpPr>
                <p:cNvPr id="814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289" y="3280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814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289" y="3130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8147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289" y="298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8147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289" y="2835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8147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289" y="2686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8147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89" y="2539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  <p:sp>
              <p:nvSpPr>
                <p:cNvPr id="8147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289" y="2391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4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289" y="2242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  <p:sp>
              <p:nvSpPr>
                <p:cNvPr id="8147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89" y="2095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  <p:sp>
              <p:nvSpPr>
                <p:cNvPr id="13939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81304" name="Oval 130"/>
              <p:cNvSpPr>
                <a:spLocks noChangeArrowheads="1"/>
              </p:cNvSpPr>
              <p:nvPr/>
            </p:nvSpPr>
            <p:spPr bwMode="auto">
              <a:xfrm>
                <a:off x="4129" y="145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05" name="Oval 131"/>
              <p:cNvSpPr>
                <a:spLocks noChangeArrowheads="1"/>
              </p:cNvSpPr>
              <p:nvPr/>
            </p:nvSpPr>
            <p:spPr bwMode="auto">
              <a:xfrm>
                <a:off x="5335" y="30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06" name="Oval 132"/>
              <p:cNvSpPr>
                <a:spLocks noChangeArrowheads="1"/>
              </p:cNvSpPr>
              <p:nvPr/>
            </p:nvSpPr>
            <p:spPr bwMode="auto">
              <a:xfrm>
                <a:off x="3844" y="168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07" name="Oval 133"/>
              <p:cNvSpPr>
                <a:spLocks noChangeArrowheads="1"/>
              </p:cNvSpPr>
              <p:nvPr/>
            </p:nvSpPr>
            <p:spPr bwMode="auto">
              <a:xfrm>
                <a:off x="4649" y="9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08" name="Oval 134"/>
              <p:cNvSpPr>
                <a:spLocks noChangeArrowheads="1"/>
              </p:cNvSpPr>
              <p:nvPr/>
            </p:nvSpPr>
            <p:spPr bwMode="auto">
              <a:xfrm>
                <a:off x="5384" y="10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09" name="Oval 135"/>
              <p:cNvSpPr>
                <a:spLocks noChangeArrowheads="1"/>
              </p:cNvSpPr>
              <p:nvPr/>
            </p:nvSpPr>
            <p:spPr bwMode="auto">
              <a:xfrm>
                <a:off x="5122" y="137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0" name="Oval 136"/>
              <p:cNvSpPr>
                <a:spLocks noChangeArrowheads="1"/>
              </p:cNvSpPr>
              <p:nvPr/>
            </p:nvSpPr>
            <p:spPr bwMode="auto">
              <a:xfrm>
                <a:off x="4247" y="163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1" name="Oval 137"/>
              <p:cNvSpPr>
                <a:spLocks noChangeArrowheads="1"/>
              </p:cNvSpPr>
              <p:nvPr/>
            </p:nvSpPr>
            <p:spPr bwMode="auto">
              <a:xfrm>
                <a:off x="4708" y="153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2" name="Oval 138"/>
              <p:cNvSpPr>
                <a:spLocks noChangeArrowheads="1"/>
              </p:cNvSpPr>
              <p:nvPr/>
            </p:nvSpPr>
            <p:spPr bwMode="auto">
              <a:xfrm>
                <a:off x="4423" y="154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3" name="Oval 139"/>
              <p:cNvSpPr>
                <a:spLocks noChangeArrowheads="1"/>
              </p:cNvSpPr>
              <p:nvPr/>
            </p:nvSpPr>
            <p:spPr bwMode="auto">
              <a:xfrm>
                <a:off x="5232" y="120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4" name="Oval 140"/>
              <p:cNvSpPr>
                <a:spLocks noChangeArrowheads="1"/>
              </p:cNvSpPr>
              <p:nvPr/>
            </p:nvSpPr>
            <p:spPr bwMode="auto">
              <a:xfrm>
                <a:off x="4370" y="11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5" name="Oval 141"/>
              <p:cNvSpPr>
                <a:spLocks noChangeArrowheads="1"/>
              </p:cNvSpPr>
              <p:nvPr/>
            </p:nvSpPr>
            <p:spPr bwMode="auto">
              <a:xfrm>
                <a:off x="4904" y="74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6" name="Oval 142"/>
              <p:cNvSpPr>
                <a:spLocks noChangeArrowheads="1"/>
              </p:cNvSpPr>
              <p:nvPr/>
            </p:nvSpPr>
            <p:spPr bwMode="auto">
              <a:xfrm>
                <a:off x="5238" y="753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7" name="Oval 143"/>
              <p:cNvSpPr>
                <a:spLocks noChangeArrowheads="1"/>
              </p:cNvSpPr>
              <p:nvPr/>
            </p:nvSpPr>
            <p:spPr bwMode="auto">
              <a:xfrm>
                <a:off x="4840" y="111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8" name="Oval 144"/>
              <p:cNvSpPr>
                <a:spLocks noChangeArrowheads="1"/>
              </p:cNvSpPr>
              <p:nvPr/>
            </p:nvSpPr>
            <p:spPr bwMode="auto">
              <a:xfrm>
                <a:off x="5343" y="163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19" name="Oval 145"/>
              <p:cNvSpPr>
                <a:spLocks noChangeArrowheads="1"/>
              </p:cNvSpPr>
              <p:nvPr/>
            </p:nvSpPr>
            <p:spPr bwMode="auto">
              <a:xfrm>
                <a:off x="5149" y="8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0" name="Oval 146"/>
              <p:cNvSpPr>
                <a:spLocks noChangeArrowheads="1"/>
              </p:cNvSpPr>
              <p:nvPr/>
            </p:nvSpPr>
            <p:spPr bwMode="auto">
              <a:xfrm>
                <a:off x="4735" y="135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1" name="Oval 147"/>
              <p:cNvSpPr>
                <a:spLocks noChangeArrowheads="1"/>
              </p:cNvSpPr>
              <p:nvPr/>
            </p:nvSpPr>
            <p:spPr bwMode="auto">
              <a:xfrm>
                <a:off x="5134" y="60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2" name="Rectangle 148" descr="Wide downward diagonal"/>
              <p:cNvSpPr>
                <a:spLocks noChangeArrowheads="1"/>
              </p:cNvSpPr>
              <p:nvPr/>
            </p:nvSpPr>
            <p:spPr bwMode="auto">
              <a:xfrm>
                <a:off x="3642" y="50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3" name="Rectangle 149" descr="Wide downward diagonal"/>
              <p:cNvSpPr>
                <a:spLocks noChangeArrowheads="1"/>
              </p:cNvSpPr>
              <p:nvPr/>
            </p:nvSpPr>
            <p:spPr bwMode="auto">
              <a:xfrm>
                <a:off x="3834" y="2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4" name="Rectangle 150" descr="Wide downward diagonal"/>
              <p:cNvSpPr>
                <a:spLocks noChangeArrowheads="1"/>
              </p:cNvSpPr>
              <p:nvPr/>
            </p:nvSpPr>
            <p:spPr bwMode="auto">
              <a:xfrm>
                <a:off x="4183" y="65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5" name="Rectangle 151" descr="Wide downward diagonal"/>
              <p:cNvSpPr>
                <a:spLocks noChangeArrowheads="1"/>
              </p:cNvSpPr>
              <p:nvPr/>
            </p:nvSpPr>
            <p:spPr bwMode="auto">
              <a:xfrm>
                <a:off x="3782" y="14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6" name="Rectangle 152" descr="Wide downward diagonal"/>
              <p:cNvSpPr>
                <a:spLocks noChangeArrowheads="1"/>
              </p:cNvSpPr>
              <p:nvPr/>
            </p:nvSpPr>
            <p:spPr bwMode="auto">
              <a:xfrm>
                <a:off x="4264" y="2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7" name="Rectangle 153" descr="Wide downward diagonal"/>
              <p:cNvSpPr>
                <a:spLocks noChangeArrowheads="1"/>
              </p:cNvSpPr>
              <p:nvPr/>
            </p:nvSpPr>
            <p:spPr bwMode="auto">
              <a:xfrm>
                <a:off x="4122" y="98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8" name="Rectangle 154" descr="Wide downward diagonal"/>
              <p:cNvSpPr>
                <a:spLocks noChangeArrowheads="1"/>
              </p:cNvSpPr>
              <p:nvPr/>
            </p:nvSpPr>
            <p:spPr bwMode="auto">
              <a:xfrm>
                <a:off x="4884" y="22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29" name="Rectangle 155" descr="Wide downward diagonal"/>
              <p:cNvSpPr>
                <a:spLocks noChangeArrowheads="1"/>
              </p:cNvSpPr>
              <p:nvPr/>
            </p:nvSpPr>
            <p:spPr bwMode="auto">
              <a:xfrm>
                <a:off x="3951" y="49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0" name="Rectangle 156" descr="Wide downward diagonal"/>
              <p:cNvSpPr>
                <a:spLocks noChangeArrowheads="1"/>
              </p:cNvSpPr>
              <p:nvPr/>
            </p:nvSpPr>
            <p:spPr bwMode="auto">
              <a:xfrm>
                <a:off x="3820" y="9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1" name="Rectangle 157" descr="Wide downward diagonal"/>
              <p:cNvSpPr>
                <a:spLocks noChangeArrowheads="1"/>
              </p:cNvSpPr>
              <p:nvPr/>
            </p:nvSpPr>
            <p:spPr bwMode="auto">
              <a:xfrm>
                <a:off x="4481" y="7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2" name="Rectangle 158" descr="Wide downward diagonal"/>
              <p:cNvSpPr>
                <a:spLocks noChangeArrowheads="1"/>
              </p:cNvSpPr>
              <p:nvPr/>
            </p:nvSpPr>
            <p:spPr bwMode="auto">
              <a:xfrm>
                <a:off x="4541" y="45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3" name="Rectangle 159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4" name="Rectangle 160" descr="Wide downward diagonal"/>
              <p:cNvSpPr>
                <a:spLocks noChangeArrowheads="1"/>
              </p:cNvSpPr>
              <p:nvPr/>
            </p:nvSpPr>
            <p:spPr bwMode="auto">
              <a:xfrm>
                <a:off x="4044" y="1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5" name="Rectangle 161" descr="Wide downward diagonal"/>
              <p:cNvSpPr>
                <a:spLocks noChangeArrowheads="1"/>
              </p:cNvSpPr>
              <p:nvPr/>
            </p:nvSpPr>
            <p:spPr bwMode="auto">
              <a:xfrm>
                <a:off x="4539" y="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6" name="Oval 162"/>
              <p:cNvSpPr>
                <a:spLocks noChangeArrowheads="1"/>
              </p:cNvSpPr>
              <p:nvPr/>
            </p:nvSpPr>
            <p:spPr bwMode="auto">
              <a:xfrm>
                <a:off x="4831" y="145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7" name="Oval 163"/>
              <p:cNvSpPr>
                <a:spLocks noChangeArrowheads="1"/>
              </p:cNvSpPr>
              <p:nvPr/>
            </p:nvSpPr>
            <p:spPr bwMode="auto">
              <a:xfrm>
                <a:off x="4520" y="127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8" name="Oval 164"/>
              <p:cNvSpPr>
                <a:spLocks noChangeArrowheads="1"/>
              </p:cNvSpPr>
              <p:nvPr/>
            </p:nvSpPr>
            <p:spPr bwMode="auto">
              <a:xfrm>
                <a:off x="4980" y="97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39" name="Oval 165"/>
              <p:cNvSpPr>
                <a:spLocks noChangeArrowheads="1"/>
              </p:cNvSpPr>
              <p:nvPr/>
            </p:nvSpPr>
            <p:spPr bwMode="auto">
              <a:xfrm>
                <a:off x="4694" y="170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0" name="Oval 166"/>
              <p:cNvSpPr>
                <a:spLocks noChangeArrowheads="1"/>
              </p:cNvSpPr>
              <p:nvPr/>
            </p:nvSpPr>
            <p:spPr bwMode="auto">
              <a:xfrm>
                <a:off x="5027" y="126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1" name="Oval 167"/>
              <p:cNvSpPr>
                <a:spLocks noChangeArrowheads="1"/>
              </p:cNvSpPr>
              <p:nvPr/>
            </p:nvSpPr>
            <p:spPr bwMode="auto">
              <a:xfrm>
                <a:off x="5023" y="164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2" name="Oval 168"/>
              <p:cNvSpPr>
                <a:spLocks noChangeArrowheads="1"/>
              </p:cNvSpPr>
              <p:nvPr/>
            </p:nvSpPr>
            <p:spPr bwMode="auto">
              <a:xfrm>
                <a:off x="5119" y="173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3" name="Oval 169"/>
              <p:cNvSpPr>
                <a:spLocks noChangeArrowheads="1"/>
              </p:cNvSpPr>
              <p:nvPr/>
            </p:nvSpPr>
            <p:spPr bwMode="auto">
              <a:xfrm>
                <a:off x="5295" y="149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4" name="Oval 170"/>
              <p:cNvSpPr>
                <a:spLocks noChangeArrowheads="1"/>
              </p:cNvSpPr>
              <p:nvPr/>
            </p:nvSpPr>
            <p:spPr bwMode="auto">
              <a:xfrm>
                <a:off x="5309" y="5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5" name="Oval 171"/>
              <p:cNvSpPr>
                <a:spLocks noChangeArrowheads="1"/>
              </p:cNvSpPr>
              <p:nvPr/>
            </p:nvSpPr>
            <p:spPr bwMode="auto">
              <a:xfrm>
                <a:off x="5384" y="73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6" name="Rectangle 172" descr="Wide downward diagonal"/>
              <p:cNvSpPr>
                <a:spLocks noChangeArrowheads="1"/>
              </p:cNvSpPr>
              <p:nvPr/>
            </p:nvSpPr>
            <p:spPr bwMode="auto">
              <a:xfrm>
                <a:off x="4637" y="6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7" name="Rectangle 173" descr="Wide downward diagonal"/>
              <p:cNvSpPr>
                <a:spLocks noChangeArrowheads="1"/>
              </p:cNvSpPr>
              <p:nvPr/>
            </p:nvSpPr>
            <p:spPr bwMode="auto">
              <a:xfrm>
                <a:off x="4950" y="40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8" name="Rectangle 174" descr="Wide downward diagonal"/>
              <p:cNvSpPr>
                <a:spLocks noChangeArrowheads="1"/>
              </p:cNvSpPr>
              <p:nvPr/>
            </p:nvSpPr>
            <p:spPr bwMode="auto">
              <a:xfrm>
                <a:off x="3811" y="120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49" name="Rectangle 175" descr="Wide downward diagonal"/>
              <p:cNvSpPr>
                <a:spLocks noChangeArrowheads="1"/>
              </p:cNvSpPr>
              <p:nvPr/>
            </p:nvSpPr>
            <p:spPr bwMode="auto">
              <a:xfrm>
                <a:off x="4334" y="91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50" name="Rectangle 176" descr="Wide downward diagonal"/>
              <p:cNvSpPr>
                <a:spLocks noChangeArrowheads="1"/>
              </p:cNvSpPr>
              <p:nvPr/>
            </p:nvSpPr>
            <p:spPr bwMode="auto">
              <a:xfrm>
                <a:off x="3878" y="72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51" name="Rectangle 177" descr="Wide downward diagonal"/>
              <p:cNvSpPr>
                <a:spLocks noChangeArrowheads="1"/>
              </p:cNvSpPr>
              <p:nvPr/>
            </p:nvSpPr>
            <p:spPr bwMode="auto">
              <a:xfrm>
                <a:off x="4094" y="16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52" name="Rectangle 178" descr="Wide downward diagonal"/>
              <p:cNvSpPr>
                <a:spLocks noChangeArrowheads="1"/>
              </p:cNvSpPr>
              <p:nvPr/>
            </p:nvSpPr>
            <p:spPr bwMode="auto">
              <a:xfrm>
                <a:off x="3667" y="101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353" name="Rectangle 179" descr="Wide downward diagonal"/>
              <p:cNvSpPr>
                <a:spLocks noChangeArrowheads="1"/>
              </p:cNvSpPr>
              <p:nvPr/>
            </p:nvSpPr>
            <p:spPr bwMode="auto">
              <a:xfrm>
                <a:off x="3632" y="160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0899" name="Line 180"/>
          <p:cNvSpPr>
            <a:spLocks noChangeShapeType="1"/>
          </p:cNvSpPr>
          <p:nvPr/>
        </p:nvSpPr>
        <p:spPr bwMode="auto">
          <a:xfrm>
            <a:off x="6445250" y="1511300"/>
            <a:ext cx="235267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39446" name="Rectangle 182"/>
          <p:cNvSpPr>
            <a:spLocks noChangeArrowheads="1"/>
          </p:cNvSpPr>
          <p:nvPr/>
        </p:nvSpPr>
        <p:spPr bwMode="auto">
          <a:xfrm>
            <a:off x="2670175" y="3549650"/>
            <a:ext cx="2859088" cy="280193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grpSp>
        <p:nvGrpSpPr>
          <p:cNvPr id="80901" name="Group 184"/>
          <p:cNvGrpSpPr>
            <a:grpSpLocks/>
          </p:cNvGrpSpPr>
          <p:nvPr/>
        </p:nvGrpSpPr>
        <p:grpSpPr bwMode="auto">
          <a:xfrm>
            <a:off x="2446338" y="3713163"/>
            <a:ext cx="3092450" cy="2932112"/>
            <a:chOff x="1136" y="1975"/>
            <a:chExt cx="2203" cy="1912"/>
          </a:xfrm>
        </p:grpSpPr>
        <p:sp>
          <p:nvSpPr>
            <p:cNvPr id="139449" name="Rectangle 185"/>
            <p:cNvSpPr>
              <a:spLocks noChangeArrowheads="1"/>
            </p:cNvSpPr>
            <p:nvPr/>
          </p:nvSpPr>
          <p:spPr bwMode="auto">
            <a:xfrm rot="-5400000">
              <a:off x="1127" y="2314"/>
              <a:ext cx="281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78" name="Rectangle 186"/>
            <p:cNvSpPr>
              <a:spLocks noChangeArrowheads="1"/>
            </p:cNvSpPr>
            <p:nvPr/>
          </p:nvSpPr>
          <p:spPr bwMode="auto">
            <a:xfrm>
              <a:off x="1502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79" name="Rectangle 187"/>
            <p:cNvSpPr>
              <a:spLocks noChangeArrowheads="1"/>
            </p:cNvSpPr>
            <p:nvPr/>
          </p:nvSpPr>
          <p:spPr bwMode="auto">
            <a:xfrm>
              <a:off x="1670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0" name="Rectangle 188"/>
            <p:cNvSpPr>
              <a:spLocks noChangeArrowheads="1"/>
            </p:cNvSpPr>
            <p:nvPr/>
          </p:nvSpPr>
          <p:spPr bwMode="auto">
            <a:xfrm>
              <a:off x="1837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1" name="Rectangle 189"/>
            <p:cNvSpPr>
              <a:spLocks noChangeArrowheads="1"/>
            </p:cNvSpPr>
            <p:nvPr/>
          </p:nvSpPr>
          <p:spPr bwMode="auto">
            <a:xfrm>
              <a:off x="2005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2" name="Rectangle 190"/>
            <p:cNvSpPr>
              <a:spLocks noChangeArrowheads="1"/>
            </p:cNvSpPr>
            <p:nvPr/>
          </p:nvSpPr>
          <p:spPr bwMode="auto">
            <a:xfrm>
              <a:off x="2173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3" name="Rectangle 191"/>
            <p:cNvSpPr>
              <a:spLocks noChangeArrowheads="1"/>
            </p:cNvSpPr>
            <p:nvPr/>
          </p:nvSpPr>
          <p:spPr bwMode="auto">
            <a:xfrm>
              <a:off x="2341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4" name="Rectangle 192"/>
            <p:cNvSpPr>
              <a:spLocks noChangeArrowheads="1"/>
            </p:cNvSpPr>
            <p:nvPr/>
          </p:nvSpPr>
          <p:spPr bwMode="auto">
            <a:xfrm>
              <a:off x="2508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5" name="Rectangle 193"/>
            <p:cNvSpPr>
              <a:spLocks noChangeArrowheads="1"/>
            </p:cNvSpPr>
            <p:nvPr/>
          </p:nvSpPr>
          <p:spPr bwMode="auto">
            <a:xfrm>
              <a:off x="2676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6" name="Rectangle 194"/>
            <p:cNvSpPr>
              <a:spLocks noChangeArrowheads="1"/>
            </p:cNvSpPr>
            <p:nvPr/>
          </p:nvSpPr>
          <p:spPr bwMode="auto">
            <a:xfrm>
              <a:off x="2844" y="3309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7" name="Rectangle 195"/>
            <p:cNvSpPr>
              <a:spLocks noChangeArrowheads="1"/>
            </p:cNvSpPr>
            <p:nvPr/>
          </p:nvSpPr>
          <p:spPr bwMode="auto">
            <a:xfrm>
              <a:off x="3011" y="3309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8" name="Rectangle 196"/>
            <p:cNvSpPr>
              <a:spLocks noChangeArrowheads="1"/>
            </p:cNvSpPr>
            <p:nvPr/>
          </p:nvSpPr>
          <p:spPr bwMode="auto">
            <a:xfrm>
              <a:off x="1502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89" name="Rectangle 197"/>
            <p:cNvSpPr>
              <a:spLocks noChangeArrowheads="1"/>
            </p:cNvSpPr>
            <p:nvPr/>
          </p:nvSpPr>
          <p:spPr bwMode="auto">
            <a:xfrm>
              <a:off x="1670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0" name="Rectangle 198"/>
            <p:cNvSpPr>
              <a:spLocks noChangeArrowheads="1"/>
            </p:cNvSpPr>
            <p:nvPr/>
          </p:nvSpPr>
          <p:spPr bwMode="auto">
            <a:xfrm>
              <a:off x="1837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1" name="Rectangle 199"/>
            <p:cNvSpPr>
              <a:spLocks noChangeArrowheads="1"/>
            </p:cNvSpPr>
            <p:nvPr/>
          </p:nvSpPr>
          <p:spPr bwMode="auto">
            <a:xfrm>
              <a:off x="2005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2" name="Rectangle 200"/>
            <p:cNvSpPr>
              <a:spLocks noChangeArrowheads="1"/>
            </p:cNvSpPr>
            <p:nvPr/>
          </p:nvSpPr>
          <p:spPr bwMode="auto">
            <a:xfrm>
              <a:off x="2173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3" name="Rectangle 201"/>
            <p:cNvSpPr>
              <a:spLocks noChangeArrowheads="1"/>
            </p:cNvSpPr>
            <p:nvPr/>
          </p:nvSpPr>
          <p:spPr bwMode="auto">
            <a:xfrm>
              <a:off x="2341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4" name="Rectangle 202"/>
            <p:cNvSpPr>
              <a:spLocks noChangeArrowheads="1"/>
            </p:cNvSpPr>
            <p:nvPr/>
          </p:nvSpPr>
          <p:spPr bwMode="auto">
            <a:xfrm>
              <a:off x="2508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5" name="Rectangle 203"/>
            <p:cNvSpPr>
              <a:spLocks noChangeArrowheads="1"/>
            </p:cNvSpPr>
            <p:nvPr/>
          </p:nvSpPr>
          <p:spPr bwMode="auto">
            <a:xfrm>
              <a:off x="2676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6" name="Rectangle 204"/>
            <p:cNvSpPr>
              <a:spLocks noChangeArrowheads="1"/>
            </p:cNvSpPr>
            <p:nvPr/>
          </p:nvSpPr>
          <p:spPr bwMode="auto">
            <a:xfrm>
              <a:off x="2844" y="3161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7" name="Rectangle 205"/>
            <p:cNvSpPr>
              <a:spLocks noChangeArrowheads="1"/>
            </p:cNvSpPr>
            <p:nvPr/>
          </p:nvSpPr>
          <p:spPr bwMode="auto">
            <a:xfrm>
              <a:off x="3011" y="3161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8" name="Rectangle 206"/>
            <p:cNvSpPr>
              <a:spLocks noChangeArrowheads="1"/>
            </p:cNvSpPr>
            <p:nvPr/>
          </p:nvSpPr>
          <p:spPr bwMode="auto">
            <a:xfrm>
              <a:off x="1502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199" name="Rectangle 207"/>
            <p:cNvSpPr>
              <a:spLocks noChangeArrowheads="1"/>
            </p:cNvSpPr>
            <p:nvPr/>
          </p:nvSpPr>
          <p:spPr bwMode="auto">
            <a:xfrm>
              <a:off x="1670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0" name="Rectangle 208"/>
            <p:cNvSpPr>
              <a:spLocks noChangeArrowheads="1"/>
            </p:cNvSpPr>
            <p:nvPr/>
          </p:nvSpPr>
          <p:spPr bwMode="auto">
            <a:xfrm>
              <a:off x="1837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1" name="Rectangle 209"/>
            <p:cNvSpPr>
              <a:spLocks noChangeArrowheads="1"/>
            </p:cNvSpPr>
            <p:nvPr/>
          </p:nvSpPr>
          <p:spPr bwMode="auto">
            <a:xfrm>
              <a:off x="2005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2" name="Rectangle 210"/>
            <p:cNvSpPr>
              <a:spLocks noChangeArrowheads="1"/>
            </p:cNvSpPr>
            <p:nvPr/>
          </p:nvSpPr>
          <p:spPr bwMode="auto">
            <a:xfrm>
              <a:off x="2173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3" name="Rectangle 211"/>
            <p:cNvSpPr>
              <a:spLocks noChangeArrowheads="1"/>
            </p:cNvSpPr>
            <p:nvPr/>
          </p:nvSpPr>
          <p:spPr bwMode="auto">
            <a:xfrm>
              <a:off x="2341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4" name="Rectangle 212"/>
            <p:cNvSpPr>
              <a:spLocks noChangeArrowheads="1"/>
            </p:cNvSpPr>
            <p:nvPr/>
          </p:nvSpPr>
          <p:spPr bwMode="auto">
            <a:xfrm>
              <a:off x="2508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5" name="Rectangle 213"/>
            <p:cNvSpPr>
              <a:spLocks noChangeArrowheads="1"/>
            </p:cNvSpPr>
            <p:nvPr/>
          </p:nvSpPr>
          <p:spPr bwMode="auto">
            <a:xfrm>
              <a:off x="2676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6" name="Rectangle 214"/>
            <p:cNvSpPr>
              <a:spLocks noChangeArrowheads="1"/>
            </p:cNvSpPr>
            <p:nvPr/>
          </p:nvSpPr>
          <p:spPr bwMode="auto">
            <a:xfrm>
              <a:off x="2844" y="3013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7" name="Rectangle 215"/>
            <p:cNvSpPr>
              <a:spLocks noChangeArrowheads="1"/>
            </p:cNvSpPr>
            <p:nvPr/>
          </p:nvSpPr>
          <p:spPr bwMode="auto">
            <a:xfrm>
              <a:off x="3011" y="3013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8" name="Rectangle 216"/>
            <p:cNvSpPr>
              <a:spLocks noChangeArrowheads="1"/>
            </p:cNvSpPr>
            <p:nvPr/>
          </p:nvSpPr>
          <p:spPr bwMode="auto">
            <a:xfrm>
              <a:off x="1502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09" name="Rectangle 217"/>
            <p:cNvSpPr>
              <a:spLocks noChangeArrowheads="1"/>
            </p:cNvSpPr>
            <p:nvPr/>
          </p:nvSpPr>
          <p:spPr bwMode="auto">
            <a:xfrm>
              <a:off x="1670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0" name="Rectangle 218"/>
            <p:cNvSpPr>
              <a:spLocks noChangeArrowheads="1"/>
            </p:cNvSpPr>
            <p:nvPr/>
          </p:nvSpPr>
          <p:spPr bwMode="auto">
            <a:xfrm>
              <a:off x="1837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1" name="Rectangle 219"/>
            <p:cNvSpPr>
              <a:spLocks noChangeArrowheads="1"/>
            </p:cNvSpPr>
            <p:nvPr/>
          </p:nvSpPr>
          <p:spPr bwMode="auto">
            <a:xfrm>
              <a:off x="2005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2" name="Rectangle 220"/>
            <p:cNvSpPr>
              <a:spLocks noChangeArrowheads="1"/>
            </p:cNvSpPr>
            <p:nvPr/>
          </p:nvSpPr>
          <p:spPr bwMode="auto">
            <a:xfrm>
              <a:off x="2173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3" name="Rectangle 221"/>
            <p:cNvSpPr>
              <a:spLocks noChangeArrowheads="1"/>
            </p:cNvSpPr>
            <p:nvPr/>
          </p:nvSpPr>
          <p:spPr bwMode="auto">
            <a:xfrm>
              <a:off x="2341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4" name="Rectangle 222"/>
            <p:cNvSpPr>
              <a:spLocks noChangeArrowheads="1"/>
            </p:cNvSpPr>
            <p:nvPr/>
          </p:nvSpPr>
          <p:spPr bwMode="auto">
            <a:xfrm>
              <a:off x="2508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5" name="Rectangle 223"/>
            <p:cNvSpPr>
              <a:spLocks noChangeArrowheads="1"/>
            </p:cNvSpPr>
            <p:nvPr/>
          </p:nvSpPr>
          <p:spPr bwMode="auto">
            <a:xfrm>
              <a:off x="2676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6" name="Rectangle 224"/>
            <p:cNvSpPr>
              <a:spLocks noChangeArrowheads="1"/>
            </p:cNvSpPr>
            <p:nvPr/>
          </p:nvSpPr>
          <p:spPr bwMode="auto">
            <a:xfrm>
              <a:off x="2844" y="2864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7" name="Rectangle 225"/>
            <p:cNvSpPr>
              <a:spLocks noChangeArrowheads="1"/>
            </p:cNvSpPr>
            <p:nvPr/>
          </p:nvSpPr>
          <p:spPr bwMode="auto">
            <a:xfrm>
              <a:off x="3011" y="2864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8" name="Rectangle 226"/>
            <p:cNvSpPr>
              <a:spLocks noChangeArrowheads="1"/>
            </p:cNvSpPr>
            <p:nvPr/>
          </p:nvSpPr>
          <p:spPr bwMode="auto">
            <a:xfrm>
              <a:off x="1502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19" name="Rectangle 227"/>
            <p:cNvSpPr>
              <a:spLocks noChangeArrowheads="1"/>
            </p:cNvSpPr>
            <p:nvPr/>
          </p:nvSpPr>
          <p:spPr bwMode="auto">
            <a:xfrm>
              <a:off x="1670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0" name="Rectangle 228"/>
            <p:cNvSpPr>
              <a:spLocks noChangeArrowheads="1"/>
            </p:cNvSpPr>
            <p:nvPr/>
          </p:nvSpPr>
          <p:spPr bwMode="auto">
            <a:xfrm>
              <a:off x="1837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1" name="Rectangle 229"/>
            <p:cNvSpPr>
              <a:spLocks noChangeArrowheads="1"/>
            </p:cNvSpPr>
            <p:nvPr/>
          </p:nvSpPr>
          <p:spPr bwMode="auto">
            <a:xfrm>
              <a:off x="2005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2" name="Rectangle 230"/>
            <p:cNvSpPr>
              <a:spLocks noChangeArrowheads="1"/>
            </p:cNvSpPr>
            <p:nvPr/>
          </p:nvSpPr>
          <p:spPr bwMode="auto">
            <a:xfrm>
              <a:off x="2173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3" name="Rectangle 231"/>
            <p:cNvSpPr>
              <a:spLocks noChangeArrowheads="1"/>
            </p:cNvSpPr>
            <p:nvPr/>
          </p:nvSpPr>
          <p:spPr bwMode="auto">
            <a:xfrm>
              <a:off x="2341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4" name="Rectangle 232"/>
            <p:cNvSpPr>
              <a:spLocks noChangeArrowheads="1"/>
            </p:cNvSpPr>
            <p:nvPr/>
          </p:nvSpPr>
          <p:spPr bwMode="auto">
            <a:xfrm>
              <a:off x="2508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5" name="Rectangle 233"/>
            <p:cNvSpPr>
              <a:spLocks noChangeArrowheads="1"/>
            </p:cNvSpPr>
            <p:nvPr/>
          </p:nvSpPr>
          <p:spPr bwMode="auto">
            <a:xfrm>
              <a:off x="2676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6" name="Rectangle 234"/>
            <p:cNvSpPr>
              <a:spLocks noChangeArrowheads="1"/>
            </p:cNvSpPr>
            <p:nvPr/>
          </p:nvSpPr>
          <p:spPr bwMode="auto">
            <a:xfrm>
              <a:off x="2844" y="2716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7" name="Rectangle 235"/>
            <p:cNvSpPr>
              <a:spLocks noChangeArrowheads="1"/>
            </p:cNvSpPr>
            <p:nvPr/>
          </p:nvSpPr>
          <p:spPr bwMode="auto">
            <a:xfrm>
              <a:off x="3011" y="2716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8" name="Rectangle 236"/>
            <p:cNvSpPr>
              <a:spLocks noChangeArrowheads="1"/>
            </p:cNvSpPr>
            <p:nvPr/>
          </p:nvSpPr>
          <p:spPr bwMode="auto">
            <a:xfrm>
              <a:off x="1502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29" name="Rectangle 237"/>
            <p:cNvSpPr>
              <a:spLocks noChangeArrowheads="1"/>
            </p:cNvSpPr>
            <p:nvPr/>
          </p:nvSpPr>
          <p:spPr bwMode="auto">
            <a:xfrm>
              <a:off x="1670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0" name="Rectangle 238"/>
            <p:cNvSpPr>
              <a:spLocks noChangeArrowheads="1"/>
            </p:cNvSpPr>
            <p:nvPr/>
          </p:nvSpPr>
          <p:spPr bwMode="auto">
            <a:xfrm>
              <a:off x="1837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1" name="Rectangle 239"/>
            <p:cNvSpPr>
              <a:spLocks noChangeArrowheads="1"/>
            </p:cNvSpPr>
            <p:nvPr/>
          </p:nvSpPr>
          <p:spPr bwMode="auto">
            <a:xfrm>
              <a:off x="2005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2" name="Rectangle 240"/>
            <p:cNvSpPr>
              <a:spLocks noChangeArrowheads="1"/>
            </p:cNvSpPr>
            <p:nvPr/>
          </p:nvSpPr>
          <p:spPr bwMode="auto">
            <a:xfrm>
              <a:off x="2173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3" name="Rectangle 241"/>
            <p:cNvSpPr>
              <a:spLocks noChangeArrowheads="1"/>
            </p:cNvSpPr>
            <p:nvPr/>
          </p:nvSpPr>
          <p:spPr bwMode="auto">
            <a:xfrm>
              <a:off x="2341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4" name="Rectangle 242"/>
            <p:cNvSpPr>
              <a:spLocks noChangeArrowheads="1"/>
            </p:cNvSpPr>
            <p:nvPr/>
          </p:nvSpPr>
          <p:spPr bwMode="auto">
            <a:xfrm>
              <a:off x="2508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5" name="Rectangle 243"/>
            <p:cNvSpPr>
              <a:spLocks noChangeArrowheads="1"/>
            </p:cNvSpPr>
            <p:nvPr/>
          </p:nvSpPr>
          <p:spPr bwMode="auto">
            <a:xfrm>
              <a:off x="2676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6" name="Rectangle 244"/>
            <p:cNvSpPr>
              <a:spLocks noChangeArrowheads="1"/>
            </p:cNvSpPr>
            <p:nvPr/>
          </p:nvSpPr>
          <p:spPr bwMode="auto">
            <a:xfrm>
              <a:off x="2844" y="2568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7" name="Rectangle 245"/>
            <p:cNvSpPr>
              <a:spLocks noChangeArrowheads="1"/>
            </p:cNvSpPr>
            <p:nvPr/>
          </p:nvSpPr>
          <p:spPr bwMode="auto">
            <a:xfrm>
              <a:off x="3011" y="2568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8" name="Rectangle 246"/>
            <p:cNvSpPr>
              <a:spLocks noChangeArrowheads="1"/>
            </p:cNvSpPr>
            <p:nvPr/>
          </p:nvSpPr>
          <p:spPr bwMode="auto">
            <a:xfrm>
              <a:off x="1502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39" name="Rectangle 247"/>
            <p:cNvSpPr>
              <a:spLocks noChangeArrowheads="1"/>
            </p:cNvSpPr>
            <p:nvPr/>
          </p:nvSpPr>
          <p:spPr bwMode="auto">
            <a:xfrm>
              <a:off x="1670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0" name="Rectangle 248"/>
            <p:cNvSpPr>
              <a:spLocks noChangeArrowheads="1"/>
            </p:cNvSpPr>
            <p:nvPr/>
          </p:nvSpPr>
          <p:spPr bwMode="auto">
            <a:xfrm>
              <a:off x="1837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1" name="Rectangle 249"/>
            <p:cNvSpPr>
              <a:spLocks noChangeArrowheads="1"/>
            </p:cNvSpPr>
            <p:nvPr/>
          </p:nvSpPr>
          <p:spPr bwMode="auto">
            <a:xfrm>
              <a:off x="2005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2" name="Rectangle 250"/>
            <p:cNvSpPr>
              <a:spLocks noChangeArrowheads="1"/>
            </p:cNvSpPr>
            <p:nvPr/>
          </p:nvSpPr>
          <p:spPr bwMode="auto">
            <a:xfrm>
              <a:off x="2173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3" name="Rectangle 251"/>
            <p:cNvSpPr>
              <a:spLocks noChangeArrowheads="1"/>
            </p:cNvSpPr>
            <p:nvPr/>
          </p:nvSpPr>
          <p:spPr bwMode="auto">
            <a:xfrm>
              <a:off x="2341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4" name="Rectangle 252"/>
            <p:cNvSpPr>
              <a:spLocks noChangeArrowheads="1"/>
            </p:cNvSpPr>
            <p:nvPr/>
          </p:nvSpPr>
          <p:spPr bwMode="auto">
            <a:xfrm>
              <a:off x="2508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5" name="Rectangle 253"/>
            <p:cNvSpPr>
              <a:spLocks noChangeArrowheads="1"/>
            </p:cNvSpPr>
            <p:nvPr/>
          </p:nvSpPr>
          <p:spPr bwMode="auto">
            <a:xfrm>
              <a:off x="2676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6" name="Rectangle 254"/>
            <p:cNvSpPr>
              <a:spLocks noChangeArrowheads="1"/>
            </p:cNvSpPr>
            <p:nvPr/>
          </p:nvSpPr>
          <p:spPr bwMode="auto">
            <a:xfrm>
              <a:off x="2844" y="2420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7" name="Rectangle 255"/>
            <p:cNvSpPr>
              <a:spLocks noChangeArrowheads="1"/>
            </p:cNvSpPr>
            <p:nvPr/>
          </p:nvSpPr>
          <p:spPr bwMode="auto">
            <a:xfrm>
              <a:off x="3011" y="2420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8" name="Rectangle 256"/>
            <p:cNvSpPr>
              <a:spLocks noChangeArrowheads="1"/>
            </p:cNvSpPr>
            <p:nvPr/>
          </p:nvSpPr>
          <p:spPr bwMode="auto">
            <a:xfrm>
              <a:off x="1502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49" name="Rectangle 257"/>
            <p:cNvSpPr>
              <a:spLocks noChangeArrowheads="1"/>
            </p:cNvSpPr>
            <p:nvPr/>
          </p:nvSpPr>
          <p:spPr bwMode="auto">
            <a:xfrm>
              <a:off x="1670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0" name="Rectangle 258"/>
            <p:cNvSpPr>
              <a:spLocks noChangeArrowheads="1"/>
            </p:cNvSpPr>
            <p:nvPr/>
          </p:nvSpPr>
          <p:spPr bwMode="auto">
            <a:xfrm>
              <a:off x="1837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1" name="Rectangle 259"/>
            <p:cNvSpPr>
              <a:spLocks noChangeArrowheads="1"/>
            </p:cNvSpPr>
            <p:nvPr/>
          </p:nvSpPr>
          <p:spPr bwMode="auto">
            <a:xfrm>
              <a:off x="2005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2" name="Rectangle 260"/>
            <p:cNvSpPr>
              <a:spLocks noChangeArrowheads="1"/>
            </p:cNvSpPr>
            <p:nvPr/>
          </p:nvSpPr>
          <p:spPr bwMode="auto">
            <a:xfrm>
              <a:off x="2173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3" name="Rectangle 261"/>
            <p:cNvSpPr>
              <a:spLocks noChangeArrowheads="1"/>
            </p:cNvSpPr>
            <p:nvPr/>
          </p:nvSpPr>
          <p:spPr bwMode="auto">
            <a:xfrm>
              <a:off x="2341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4" name="Rectangle 262"/>
            <p:cNvSpPr>
              <a:spLocks noChangeArrowheads="1"/>
            </p:cNvSpPr>
            <p:nvPr/>
          </p:nvSpPr>
          <p:spPr bwMode="auto">
            <a:xfrm>
              <a:off x="2508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5" name="Rectangle 263"/>
            <p:cNvSpPr>
              <a:spLocks noChangeArrowheads="1"/>
            </p:cNvSpPr>
            <p:nvPr/>
          </p:nvSpPr>
          <p:spPr bwMode="auto">
            <a:xfrm>
              <a:off x="2676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6" name="Rectangle 264"/>
            <p:cNvSpPr>
              <a:spLocks noChangeArrowheads="1"/>
            </p:cNvSpPr>
            <p:nvPr/>
          </p:nvSpPr>
          <p:spPr bwMode="auto">
            <a:xfrm>
              <a:off x="2844" y="2272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7" name="Rectangle 265"/>
            <p:cNvSpPr>
              <a:spLocks noChangeArrowheads="1"/>
            </p:cNvSpPr>
            <p:nvPr/>
          </p:nvSpPr>
          <p:spPr bwMode="auto">
            <a:xfrm>
              <a:off x="3011" y="2272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8" name="Rectangle 266"/>
            <p:cNvSpPr>
              <a:spLocks noChangeArrowheads="1"/>
            </p:cNvSpPr>
            <p:nvPr/>
          </p:nvSpPr>
          <p:spPr bwMode="auto">
            <a:xfrm>
              <a:off x="1502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59" name="Rectangle 267"/>
            <p:cNvSpPr>
              <a:spLocks noChangeArrowheads="1"/>
            </p:cNvSpPr>
            <p:nvPr/>
          </p:nvSpPr>
          <p:spPr bwMode="auto">
            <a:xfrm>
              <a:off x="1670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0" name="Rectangle 268"/>
            <p:cNvSpPr>
              <a:spLocks noChangeArrowheads="1"/>
            </p:cNvSpPr>
            <p:nvPr/>
          </p:nvSpPr>
          <p:spPr bwMode="auto">
            <a:xfrm>
              <a:off x="1837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1" name="Rectangle 269"/>
            <p:cNvSpPr>
              <a:spLocks noChangeArrowheads="1"/>
            </p:cNvSpPr>
            <p:nvPr/>
          </p:nvSpPr>
          <p:spPr bwMode="auto">
            <a:xfrm>
              <a:off x="2005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2" name="Rectangle 270"/>
            <p:cNvSpPr>
              <a:spLocks noChangeArrowheads="1"/>
            </p:cNvSpPr>
            <p:nvPr/>
          </p:nvSpPr>
          <p:spPr bwMode="auto">
            <a:xfrm>
              <a:off x="2173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3" name="Rectangle 271"/>
            <p:cNvSpPr>
              <a:spLocks noChangeArrowheads="1"/>
            </p:cNvSpPr>
            <p:nvPr/>
          </p:nvSpPr>
          <p:spPr bwMode="auto">
            <a:xfrm>
              <a:off x="2341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4" name="Rectangle 272"/>
            <p:cNvSpPr>
              <a:spLocks noChangeArrowheads="1"/>
            </p:cNvSpPr>
            <p:nvPr/>
          </p:nvSpPr>
          <p:spPr bwMode="auto">
            <a:xfrm>
              <a:off x="2508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5" name="Rectangle 273"/>
            <p:cNvSpPr>
              <a:spLocks noChangeArrowheads="1"/>
            </p:cNvSpPr>
            <p:nvPr/>
          </p:nvSpPr>
          <p:spPr bwMode="auto">
            <a:xfrm>
              <a:off x="2676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6" name="Rectangle 274"/>
            <p:cNvSpPr>
              <a:spLocks noChangeArrowheads="1"/>
            </p:cNvSpPr>
            <p:nvPr/>
          </p:nvSpPr>
          <p:spPr bwMode="auto">
            <a:xfrm>
              <a:off x="2844" y="2123"/>
              <a:ext cx="167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7" name="Rectangle 275"/>
            <p:cNvSpPr>
              <a:spLocks noChangeArrowheads="1"/>
            </p:cNvSpPr>
            <p:nvPr/>
          </p:nvSpPr>
          <p:spPr bwMode="auto">
            <a:xfrm>
              <a:off x="3011" y="2123"/>
              <a:ext cx="168" cy="14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8" name="Rectangle 276"/>
            <p:cNvSpPr>
              <a:spLocks noChangeArrowheads="1"/>
            </p:cNvSpPr>
            <p:nvPr/>
          </p:nvSpPr>
          <p:spPr bwMode="auto">
            <a:xfrm>
              <a:off x="1502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69" name="Rectangle 277"/>
            <p:cNvSpPr>
              <a:spLocks noChangeArrowheads="1"/>
            </p:cNvSpPr>
            <p:nvPr/>
          </p:nvSpPr>
          <p:spPr bwMode="auto">
            <a:xfrm>
              <a:off x="1670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0" name="Rectangle 278"/>
            <p:cNvSpPr>
              <a:spLocks noChangeArrowheads="1"/>
            </p:cNvSpPr>
            <p:nvPr/>
          </p:nvSpPr>
          <p:spPr bwMode="auto">
            <a:xfrm>
              <a:off x="1837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1" name="Rectangle 279"/>
            <p:cNvSpPr>
              <a:spLocks noChangeArrowheads="1"/>
            </p:cNvSpPr>
            <p:nvPr/>
          </p:nvSpPr>
          <p:spPr bwMode="auto">
            <a:xfrm>
              <a:off x="2005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2" name="Rectangle 280"/>
            <p:cNvSpPr>
              <a:spLocks noChangeArrowheads="1"/>
            </p:cNvSpPr>
            <p:nvPr/>
          </p:nvSpPr>
          <p:spPr bwMode="auto">
            <a:xfrm>
              <a:off x="2173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3" name="Rectangle 281"/>
            <p:cNvSpPr>
              <a:spLocks noChangeArrowheads="1"/>
            </p:cNvSpPr>
            <p:nvPr/>
          </p:nvSpPr>
          <p:spPr bwMode="auto">
            <a:xfrm>
              <a:off x="2341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4" name="Rectangle 282"/>
            <p:cNvSpPr>
              <a:spLocks noChangeArrowheads="1"/>
            </p:cNvSpPr>
            <p:nvPr/>
          </p:nvSpPr>
          <p:spPr bwMode="auto">
            <a:xfrm>
              <a:off x="2508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5" name="Rectangle 283"/>
            <p:cNvSpPr>
              <a:spLocks noChangeArrowheads="1"/>
            </p:cNvSpPr>
            <p:nvPr/>
          </p:nvSpPr>
          <p:spPr bwMode="auto">
            <a:xfrm>
              <a:off x="2676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6" name="Rectangle 284"/>
            <p:cNvSpPr>
              <a:spLocks noChangeArrowheads="1"/>
            </p:cNvSpPr>
            <p:nvPr/>
          </p:nvSpPr>
          <p:spPr bwMode="auto">
            <a:xfrm>
              <a:off x="2844" y="1975"/>
              <a:ext cx="167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7" name="Rectangle 285"/>
            <p:cNvSpPr>
              <a:spLocks noChangeArrowheads="1"/>
            </p:cNvSpPr>
            <p:nvPr/>
          </p:nvSpPr>
          <p:spPr bwMode="auto">
            <a:xfrm>
              <a:off x="3011" y="1975"/>
              <a:ext cx="168" cy="14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81278" name="Line 286"/>
            <p:cNvSpPr>
              <a:spLocks noChangeShapeType="1"/>
            </p:cNvSpPr>
            <p:nvPr/>
          </p:nvSpPr>
          <p:spPr bwMode="auto">
            <a:xfrm>
              <a:off x="1502" y="3457"/>
              <a:ext cx="1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81279" name="Line 287"/>
            <p:cNvSpPr>
              <a:spLocks noChangeShapeType="1"/>
            </p:cNvSpPr>
            <p:nvPr/>
          </p:nvSpPr>
          <p:spPr bwMode="auto">
            <a:xfrm flipV="1">
              <a:off x="1502" y="1975"/>
              <a:ext cx="0" cy="148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81280" name="Text Box 288"/>
            <p:cNvSpPr txBox="1">
              <a:spLocks noChangeArrowheads="1"/>
            </p:cNvSpPr>
            <p:nvPr/>
          </p:nvSpPr>
          <p:spPr bwMode="auto">
            <a:xfrm>
              <a:off x="1266" y="1979"/>
              <a:ext cx="2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81281" name="Text Box 289"/>
            <p:cNvSpPr txBox="1">
              <a:spLocks noChangeArrowheads="1"/>
            </p:cNvSpPr>
            <p:nvPr/>
          </p:nvSpPr>
          <p:spPr bwMode="auto">
            <a:xfrm>
              <a:off x="1556" y="3547"/>
              <a:ext cx="24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1282" name="Text Box 290"/>
            <p:cNvSpPr txBox="1">
              <a:spLocks noChangeArrowheads="1"/>
            </p:cNvSpPr>
            <p:nvPr/>
          </p:nvSpPr>
          <p:spPr bwMode="auto">
            <a:xfrm>
              <a:off x="1728" y="3547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81283" name="Text Box 291"/>
            <p:cNvSpPr txBox="1">
              <a:spLocks noChangeArrowheads="1"/>
            </p:cNvSpPr>
            <p:nvPr/>
          </p:nvSpPr>
          <p:spPr bwMode="auto">
            <a:xfrm>
              <a:off x="1892" y="3547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81284" name="Text Box 292"/>
            <p:cNvSpPr txBox="1">
              <a:spLocks noChangeArrowheads="1"/>
            </p:cNvSpPr>
            <p:nvPr/>
          </p:nvSpPr>
          <p:spPr bwMode="auto">
            <a:xfrm>
              <a:off x="2065" y="3547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81285" name="Text Box 293"/>
            <p:cNvSpPr txBox="1">
              <a:spLocks noChangeArrowheads="1"/>
            </p:cNvSpPr>
            <p:nvPr/>
          </p:nvSpPr>
          <p:spPr bwMode="auto">
            <a:xfrm>
              <a:off x="2232" y="3547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81286" name="Text Box 294"/>
            <p:cNvSpPr txBox="1">
              <a:spLocks noChangeArrowheads="1"/>
            </p:cNvSpPr>
            <p:nvPr/>
          </p:nvSpPr>
          <p:spPr bwMode="auto">
            <a:xfrm>
              <a:off x="2402" y="3547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81287" name="Text Box 295"/>
            <p:cNvSpPr txBox="1">
              <a:spLocks noChangeArrowheads="1"/>
            </p:cNvSpPr>
            <p:nvPr/>
          </p:nvSpPr>
          <p:spPr bwMode="auto">
            <a:xfrm>
              <a:off x="2564" y="3547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81288" name="Text Box 296"/>
            <p:cNvSpPr txBox="1">
              <a:spLocks noChangeArrowheads="1"/>
            </p:cNvSpPr>
            <p:nvPr/>
          </p:nvSpPr>
          <p:spPr bwMode="auto">
            <a:xfrm>
              <a:off x="2736" y="3547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81289" name="Text Box 297"/>
            <p:cNvSpPr txBox="1">
              <a:spLocks noChangeArrowheads="1"/>
            </p:cNvSpPr>
            <p:nvPr/>
          </p:nvSpPr>
          <p:spPr bwMode="auto">
            <a:xfrm>
              <a:off x="2900" y="3550"/>
              <a:ext cx="2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81290" name="Text Box 298"/>
            <p:cNvSpPr txBox="1">
              <a:spLocks noChangeArrowheads="1"/>
            </p:cNvSpPr>
            <p:nvPr/>
          </p:nvSpPr>
          <p:spPr bwMode="auto">
            <a:xfrm>
              <a:off x="3044" y="3547"/>
              <a:ext cx="2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81291" name="Text Box 299"/>
            <p:cNvSpPr txBox="1">
              <a:spLocks noChangeArrowheads="1"/>
            </p:cNvSpPr>
            <p:nvPr/>
          </p:nvSpPr>
          <p:spPr bwMode="auto">
            <a:xfrm>
              <a:off x="1289" y="3312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1292" name="Text Box 300"/>
            <p:cNvSpPr txBox="1">
              <a:spLocks noChangeArrowheads="1"/>
            </p:cNvSpPr>
            <p:nvPr/>
          </p:nvSpPr>
          <p:spPr bwMode="auto">
            <a:xfrm>
              <a:off x="1289" y="3163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81293" name="Text Box 301"/>
            <p:cNvSpPr txBox="1">
              <a:spLocks noChangeArrowheads="1"/>
            </p:cNvSpPr>
            <p:nvPr/>
          </p:nvSpPr>
          <p:spPr bwMode="auto">
            <a:xfrm>
              <a:off x="1289" y="3017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81294" name="Text Box 302"/>
            <p:cNvSpPr txBox="1">
              <a:spLocks noChangeArrowheads="1"/>
            </p:cNvSpPr>
            <p:nvPr/>
          </p:nvSpPr>
          <p:spPr bwMode="auto">
            <a:xfrm>
              <a:off x="1289" y="2867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81295" name="Text Box 303"/>
            <p:cNvSpPr txBox="1">
              <a:spLocks noChangeArrowheads="1"/>
            </p:cNvSpPr>
            <p:nvPr/>
          </p:nvSpPr>
          <p:spPr bwMode="auto">
            <a:xfrm>
              <a:off x="1289" y="2719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81296" name="Text Box 304"/>
            <p:cNvSpPr txBox="1">
              <a:spLocks noChangeArrowheads="1"/>
            </p:cNvSpPr>
            <p:nvPr/>
          </p:nvSpPr>
          <p:spPr bwMode="auto">
            <a:xfrm>
              <a:off x="1289" y="2572"/>
              <a:ext cx="23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81297" name="Text Box 305"/>
            <p:cNvSpPr txBox="1">
              <a:spLocks noChangeArrowheads="1"/>
            </p:cNvSpPr>
            <p:nvPr/>
          </p:nvSpPr>
          <p:spPr bwMode="auto">
            <a:xfrm>
              <a:off x="1289" y="2423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81298" name="Text Box 306"/>
            <p:cNvSpPr txBox="1">
              <a:spLocks noChangeArrowheads="1"/>
            </p:cNvSpPr>
            <p:nvPr/>
          </p:nvSpPr>
          <p:spPr bwMode="auto">
            <a:xfrm>
              <a:off x="1289" y="2275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81299" name="Text Box 307"/>
            <p:cNvSpPr txBox="1">
              <a:spLocks noChangeArrowheads="1"/>
            </p:cNvSpPr>
            <p:nvPr/>
          </p:nvSpPr>
          <p:spPr bwMode="auto">
            <a:xfrm>
              <a:off x="1289" y="2128"/>
              <a:ext cx="23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139572" name="Rectangle 308"/>
            <p:cNvSpPr>
              <a:spLocks noChangeArrowheads="1"/>
            </p:cNvSpPr>
            <p:nvPr/>
          </p:nvSpPr>
          <p:spPr bwMode="auto">
            <a:xfrm>
              <a:off x="1962" y="3683"/>
              <a:ext cx="109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80902" name="Oval 309"/>
          <p:cNvSpPr>
            <a:spLocks noChangeArrowheads="1"/>
          </p:cNvSpPr>
          <p:nvPr/>
        </p:nvSpPr>
        <p:spPr bwMode="auto">
          <a:xfrm>
            <a:off x="5092700" y="5580063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3" name="Oval 310"/>
          <p:cNvSpPr>
            <a:spLocks noChangeArrowheads="1"/>
          </p:cNvSpPr>
          <p:nvPr/>
        </p:nvSpPr>
        <p:spPr bwMode="auto">
          <a:xfrm>
            <a:off x="4213225" y="5038725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4" name="Oval 311"/>
          <p:cNvSpPr>
            <a:spLocks noChangeArrowheads="1"/>
          </p:cNvSpPr>
          <p:nvPr/>
        </p:nvSpPr>
        <p:spPr bwMode="auto">
          <a:xfrm>
            <a:off x="4737100" y="5162550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5" name="Oval 312"/>
          <p:cNvSpPr>
            <a:spLocks noChangeArrowheads="1"/>
          </p:cNvSpPr>
          <p:nvPr/>
        </p:nvSpPr>
        <p:spPr bwMode="auto">
          <a:xfrm>
            <a:off x="3738563" y="3916363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6" name="Oval 313"/>
          <p:cNvSpPr>
            <a:spLocks noChangeArrowheads="1"/>
          </p:cNvSpPr>
          <p:nvPr/>
        </p:nvSpPr>
        <p:spPr bwMode="auto">
          <a:xfrm>
            <a:off x="4786313" y="4797425"/>
            <a:ext cx="120650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7" name="Oval 314"/>
          <p:cNvSpPr>
            <a:spLocks noChangeArrowheads="1"/>
          </p:cNvSpPr>
          <p:nvPr/>
        </p:nvSpPr>
        <p:spPr bwMode="auto">
          <a:xfrm>
            <a:off x="4525963" y="4456113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8" name="Oval 315"/>
          <p:cNvSpPr>
            <a:spLocks noChangeArrowheads="1"/>
          </p:cNvSpPr>
          <p:nvPr/>
        </p:nvSpPr>
        <p:spPr bwMode="auto">
          <a:xfrm>
            <a:off x="5146675" y="5786438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09" name="Oval 316"/>
          <p:cNvSpPr>
            <a:spLocks noChangeArrowheads="1"/>
          </p:cNvSpPr>
          <p:nvPr/>
        </p:nvSpPr>
        <p:spPr bwMode="auto">
          <a:xfrm>
            <a:off x="4364038" y="4316413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0" name="Oval 317"/>
          <p:cNvSpPr>
            <a:spLocks noChangeArrowheads="1"/>
          </p:cNvSpPr>
          <p:nvPr/>
        </p:nvSpPr>
        <p:spPr bwMode="auto">
          <a:xfrm>
            <a:off x="4695825" y="4627563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1" name="Oval 318"/>
          <p:cNvSpPr>
            <a:spLocks noChangeArrowheads="1"/>
          </p:cNvSpPr>
          <p:nvPr/>
        </p:nvSpPr>
        <p:spPr bwMode="auto">
          <a:xfrm>
            <a:off x="5057775" y="5357813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2" name="Oval 319"/>
          <p:cNvSpPr>
            <a:spLocks noChangeArrowheads="1"/>
          </p:cNvSpPr>
          <p:nvPr/>
        </p:nvSpPr>
        <p:spPr bwMode="auto">
          <a:xfrm>
            <a:off x="4905375" y="5011738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3" name="Oval 320"/>
          <p:cNvSpPr>
            <a:spLocks noChangeArrowheads="1"/>
          </p:cNvSpPr>
          <p:nvPr/>
        </p:nvSpPr>
        <p:spPr bwMode="auto">
          <a:xfrm>
            <a:off x="3417888" y="3789363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4" name="Oval 321"/>
          <p:cNvSpPr>
            <a:spLocks noChangeArrowheads="1"/>
          </p:cNvSpPr>
          <p:nvPr/>
        </p:nvSpPr>
        <p:spPr bwMode="auto">
          <a:xfrm>
            <a:off x="3052763" y="3740150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5" name="Oval 322"/>
          <p:cNvSpPr>
            <a:spLocks noChangeArrowheads="1"/>
          </p:cNvSpPr>
          <p:nvPr/>
        </p:nvSpPr>
        <p:spPr bwMode="auto">
          <a:xfrm>
            <a:off x="3989388" y="4019550"/>
            <a:ext cx="120650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6" name="Oval 323"/>
          <p:cNvSpPr>
            <a:spLocks noChangeArrowheads="1"/>
          </p:cNvSpPr>
          <p:nvPr/>
        </p:nvSpPr>
        <p:spPr bwMode="auto">
          <a:xfrm>
            <a:off x="4983163" y="5170488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7" name="Oval 324"/>
          <p:cNvSpPr>
            <a:spLocks noChangeArrowheads="1"/>
          </p:cNvSpPr>
          <p:nvPr/>
        </p:nvSpPr>
        <p:spPr bwMode="auto">
          <a:xfrm>
            <a:off x="3573463" y="4286250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8" name="Oval 325"/>
          <p:cNvSpPr>
            <a:spLocks noChangeArrowheads="1"/>
          </p:cNvSpPr>
          <p:nvPr/>
        </p:nvSpPr>
        <p:spPr bwMode="auto">
          <a:xfrm>
            <a:off x="4208463" y="4186238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19" name="Oval 326"/>
          <p:cNvSpPr>
            <a:spLocks noChangeArrowheads="1"/>
          </p:cNvSpPr>
          <p:nvPr/>
        </p:nvSpPr>
        <p:spPr bwMode="auto">
          <a:xfrm>
            <a:off x="3236913" y="461486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0" name="Rectangle 327" descr="Wide downward diagonal"/>
          <p:cNvSpPr>
            <a:spLocks noChangeArrowheads="1"/>
          </p:cNvSpPr>
          <p:nvPr/>
        </p:nvSpPr>
        <p:spPr bwMode="auto">
          <a:xfrm>
            <a:off x="4183063" y="3954463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1" name="Rectangle 328" descr="Wide downward diagonal"/>
          <p:cNvSpPr>
            <a:spLocks noChangeArrowheads="1"/>
          </p:cNvSpPr>
          <p:nvPr/>
        </p:nvSpPr>
        <p:spPr bwMode="auto">
          <a:xfrm>
            <a:off x="4646613" y="4337050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2" name="Rectangle 329" descr="Wide downward diagonal"/>
          <p:cNvSpPr>
            <a:spLocks noChangeArrowheads="1"/>
          </p:cNvSpPr>
          <p:nvPr/>
        </p:nvSpPr>
        <p:spPr bwMode="auto">
          <a:xfrm>
            <a:off x="4954588" y="4741863"/>
            <a:ext cx="119062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3" name="Rectangle 330" descr="Wide downward diagonal"/>
          <p:cNvSpPr>
            <a:spLocks noChangeArrowheads="1"/>
          </p:cNvSpPr>
          <p:nvPr/>
        </p:nvSpPr>
        <p:spPr bwMode="auto">
          <a:xfrm>
            <a:off x="4786313" y="4518025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4" name="Rectangle 331" descr="Wide downward diagonal"/>
          <p:cNvSpPr>
            <a:spLocks noChangeArrowheads="1"/>
          </p:cNvSpPr>
          <p:nvPr/>
        </p:nvSpPr>
        <p:spPr bwMode="auto">
          <a:xfrm>
            <a:off x="4518025" y="4194175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5" name="Rectangle 332" descr="Wide downward diagonal"/>
          <p:cNvSpPr>
            <a:spLocks noChangeArrowheads="1"/>
          </p:cNvSpPr>
          <p:nvPr/>
        </p:nvSpPr>
        <p:spPr bwMode="auto">
          <a:xfrm>
            <a:off x="3816350" y="3748088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6" name="Rectangle 333" descr="Wide downward diagonal"/>
          <p:cNvSpPr>
            <a:spLocks noChangeArrowheads="1"/>
          </p:cNvSpPr>
          <p:nvPr/>
        </p:nvSpPr>
        <p:spPr bwMode="auto">
          <a:xfrm>
            <a:off x="4002088" y="3843338"/>
            <a:ext cx="120650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7" name="Rectangle 334" descr="Wide downward diagonal"/>
          <p:cNvSpPr>
            <a:spLocks noChangeArrowheads="1"/>
          </p:cNvSpPr>
          <p:nvPr/>
        </p:nvSpPr>
        <p:spPr bwMode="auto">
          <a:xfrm>
            <a:off x="4997450" y="43926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8" name="Rectangle 335" descr="Wide downward diagonal"/>
          <p:cNvSpPr>
            <a:spLocks noChangeArrowheads="1"/>
          </p:cNvSpPr>
          <p:nvPr/>
        </p:nvSpPr>
        <p:spPr bwMode="auto">
          <a:xfrm>
            <a:off x="5083175" y="4972050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29" name="Rectangle 336" descr="Wide downward diagonal"/>
          <p:cNvSpPr>
            <a:spLocks noChangeArrowheads="1"/>
          </p:cNvSpPr>
          <p:nvPr/>
        </p:nvSpPr>
        <p:spPr bwMode="auto">
          <a:xfrm>
            <a:off x="5197475" y="5318125"/>
            <a:ext cx="119063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0" name="Rectangle 337" descr="Wide downward diagonal"/>
          <p:cNvSpPr>
            <a:spLocks noChangeArrowheads="1"/>
          </p:cNvSpPr>
          <p:nvPr/>
        </p:nvSpPr>
        <p:spPr bwMode="auto">
          <a:xfrm>
            <a:off x="4741863" y="4105275"/>
            <a:ext cx="119062" cy="123825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1" name="Rectangle 338" descr="Wide downward diagonal"/>
          <p:cNvSpPr>
            <a:spLocks noChangeArrowheads="1"/>
          </p:cNvSpPr>
          <p:nvPr/>
        </p:nvSpPr>
        <p:spPr bwMode="auto">
          <a:xfrm>
            <a:off x="3617913" y="369570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2" name="Rectangle 339" descr="Wide downward diagonal"/>
          <p:cNvSpPr>
            <a:spLocks noChangeArrowheads="1"/>
          </p:cNvSpPr>
          <p:nvPr/>
        </p:nvSpPr>
        <p:spPr bwMode="auto">
          <a:xfrm>
            <a:off x="4379913" y="407035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3" name="Rectangle 340" descr="Wide downward diagonal"/>
          <p:cNvSpPr>
            <a:spLocks noChangeArrowheads="1"/>
          </p:cNvSpPr>
          <p:nvPr/>
        </p:nvSpPr>
        <p:spPr bwMode="auto">
          <a:xfrm>
            <a:off x="4532313" y="3932238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4" name="Rectangle 341" descr="Wide downward diagonal"/>
          <p:cNvSpPr>
            <a:spLocks noChangeArrowheads="1"/>
          </p:cNvSpPr>
          <p:nvPr/>
        </p:nvSpPr>
        <p:spPr bwMode="auto">
          <a:xfrm>
            <a:off x="4289425" y="3790950"/>
            <a:ext cx="120650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5" name="Rectangle 342" descr="Wide downward diagonal"/>
          <p:cNvSpPr>
            <a:spLocks noChangeArrowheads="1"/>
          </p:cNvSpPr>
          <p:nvPr/>
        </p:nvSpPr>
        <p:spPr bwMode="auto">
          <a:xfrm>
            <a:off x="4938713" y="3767138"/>
            <a:ext cx="119062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6" name="Rectangle 343" descr="Wide downward diagonal"/>
          <p:cNvSpPr>
            <a:spLocks noChangeArrowheads="1"/>
          </p:cNvSpPr>
          <p:nvPr/>
        </p:nvSpPr>
        <p:spPr bwMode="auto">
          <a:xfrm>
            <a:off x="5091113" y="4078288"/>
            <a:ext cx="120650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7" name="Oval 344"/>
          <p:cNvSpPr>
            <a:spLocks noChangeArrowheads="1"/>
          </p:cNvSpPr>
          <p:nvPr/>
        </p:nvSpPr>
        <p:spPr bwMode="auto">
          <a:xfrm>
            <a:off x="3779838" y="4524375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8" name="Oval 345"/>
          <p:cNvSpPr>
            <a:spLocks noChangeArrowheads="1"/>
          </p:cNvSpPr>
          <p:nvPr/>
        </p:nvSpPr>
        <p:spPr bwMode="auto">
          <a:xfrm>
            <a:off x="4306888" y="455771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39" name="Oval 346"/>
          <p:cNvSpPr>
            <a:spLocks noChangeArrowheads="1"/>
          </p:cNvSpPr>
          <p:nvPr/>
        </p:nvSpPr>
        <p:spPr bwMode="auto">
          <a:xfrm>
            <a:off x="4557713" y="4808538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0" name="Oval 347"/>
          <p:cNvSpPr>
            <a:spLocks noChangeArrowheads="1"/>
          </p:cNvSpPr>
          <p:nvPr/>
        </p:nvSpPr>
        <p:spPr bwMode="auto">
          <a:xfrm>
            <a:off x="3946525" y="4237038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1" name="Oval 348"/>
          <p:cNvSpPr>
            <a:spLocks noChangeArrowheads="1"/>
          </p:cNvSpPr>
          <p:nvPr/>
        </p:nvSpPr>
        <p:spPr bwMode="auto">
          <a:xfrm>
            <a:off x="3152775" y="4271963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2" name="Oval 349"/>
          <p:cNvSpPr>
            <a:spLocks noChangeArrowheads="1"/>
          </p:cNvSpPr>
          <p:nvPr/>
        </p:nvSpPr>
        <p:spPr bwMode="auto">
          <a:xfrm>
            <a:off x="3494088" y="4062413"/>
            <a:ext cx="120650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3" name="Oval 350"/>
          <p:cNvSpPr>
            <a:spLocks noChangeArrowheads="1"/>
          </p:cNvSpPr>
          <p:nvPr/>
        </p:nvSpPr>
        <p:spPr bwMode="auto">
          <a:xfrm>
            <a:off x="4167188" y="4729163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4" name="Oval 351"/>
          <p:cNvSpPr>
            <a:spLocks noChangeArrowheads="1"/>
          </p:cNvSpPr>
          <p:nvPr/>
        </p:nvSpPr>
        <p:spPr bwMode="auto">
          <a:xfrm>
            <a:off x="3892550" y="4986338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5" name="Oval 352"/>
          <p:cNvSpPr>
            <a:spLocks noChangeArrowheads="1"/>
          </p:cNvSpPr>
          <p:nvPr/>
        </p:nvSpPr>
        <p:spPr bwMode="auto">
          <a:xfrm>
            <a:off x="4846638" y="543401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6" name="Oval 353"/>
          <p:cNvSpPr>
            <a:spLocks noChangeArrowheads="1"/>
          </p:cNvSpPr>
          <p:nvPr/>
        </p:nvSpPr>
        <p:spPr bwMode="auto">
          <a:xfrm>
            <a:off x="4881563" y="576421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7" name="Oval 354"/>
          <p:cNvSpPr>
            <a:spLocks noChangeArrowheads="1"/>
          </p:cNvSpPr>
          <p:nvPr/>
        </p:nvSpPr>
        <p:spPr bwMode="auto">
          <a:xfrm>
            <a:off x="3487738" y="4864100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8" name="Oval 355"/>
          <p:cNvSpPr>
            <a:spLocks noChangeArrowheads="1"/>
          </p:cNvSpPr>
          <p:nvPr/>
        </p:nvSpPr>
        <p:spPr bwMode="auto">
          <a:xfrm>
            <a:off x="3186113" y="4857750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49" name="Oval 356"/>
          <p:cNvSpPr>
            <a:spLocks noChangeArrowheads="1"/>
          </p:cNvSpPr>
          <p:nvPr/>
        </p:nvSpPr>
        <p:spPr bwMode="auto">
          <a:xfrm>
            <a:off x="3608388" y="5073650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0" name="Oval 357"/>
          <p:cNvSpPr>
            <a:spLocks noChangeArrowheads="1"/>
          </p:cNvSpPr>
          <p:nvPr/>
        </p:nvSpPr>
        <p:spPr bwMode="auto">
          <a:xfrm>
            <a:off x="3603625" y="5376863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1" name="Oval 358"/>
          <p:cNvSpPr>
            <a:spLocks noChangeArrowheads="1"/>
          </p:cNvSpPr>
          <p:nvPr/>
        </p:nvSpPr>
        <p:spPr bwMode="auto">
          <a:xfrm>
            <a:off x="4525963" y="5140325"/>
            <a:ext cx="120650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2" name="Oval 359"/>
          <p:cNvSpPr>
            <a:spLocks noChangeArrowheads="1"/>
          </p:cNvSpPr>
          <p:nvPr/>
        </p:nvSpPr>
        <p:spPr bwMode="auto">
          <a:xfrm>
            <a:off x="3913188" y="5233988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3" name="Oval 360"/>
          <p:cNvSpPr>
            <a:spLocks noChangeArrowheads="1"/>
          </p:cNvSpPr>
          <p:nvPr/>
        </p:nvSpPr>
        <p:spPr bwMode="auto">
          <a:xfrm>
            <a:off x="3303588" y="5495925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4" name="Oval 361"/>
          <p:cNvSpPr>
            <a:spLocks noChangeArrowheads="1"/>
          </p:cNvSpPr>
          <p:nvPr/>
        </p:nvSpPr>
        <p:spPr bwMode="auto">
          <a:xfrm>
            <a:off x="4533900" y="5511800"/>
            <a:ext cx="119063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5" name="Oval 362"/>
          <p:cNvSpPr>
            <a:spLocks noChangeArrowheads="1"/>
          </p:cNvSpPr>
          <p:nvPr/>
        </p:nvSpPr>
        <p:spPr bwMode="auto">
          <a:xfrm>
            <a:off x="3887788" y="561181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6" name="Oval 363"/>
          <p:cNvSpPr>
            <a:spLocks noChangeArrowheads="1"/>
          </p:cNvSpPr>
          <p:nvPr/>
        </p:nvSpPr>
        <p:spPr bwMode="auto">
          <a:xfrm>
            <a:off x="4243388" y="5414963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7" name="Oval 364"/>
          <p:cNvSpPr>
            <a:spLocks noChangeArrowheads="1"/>
          </p:cNvSpPr>
          <p:nvPr/>
        </p:nvSpPr>
        <p:spPr bwMode="auto">
          <a:xfrm>
            <a:off x="3244850" y="3749675"/>
            <a:ext cx="120650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8" name="Oval 365"/>
          <p:cNvSpPr>
            <a:spLocks noChangeArrowheads="1"/>
          </p:cNvSpPr>
          <p:nvPr/>
        </p:nvSpPr>
        <p:spPr bwMode="auto">
          <a:xfrm>
            <a:off x="3390900" y="4522788"/>
            <a:ext cx="120650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59" name="Oval 366"/>
          <p:cNvSpPr>
            <a:spLocks noChangeArrowheads="1"/>
          </p:cNvSpPr>
          <p:nvPr/>
        </p:nvSpPr>
        <p:spPr bwMode="auto">
          <a:xfrm>
            <a:off x="3511550" y="4648200"/>
            <a:ext cx="119063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0" name="Oval 367"/>
          <p:cNvSpPr>
            <a:spLocks noChangeArrowheads="1"/>
          </p:cNvSpPr>
          <p:nvPr/>
        </p:nvSpPr>
        <p:spPr bwMode="auto">
          <a:xfrm>
            <a:off x="3630613" y="4772025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1" name="Oval 368"/>
          <p:cNvSpPr>
            <a:spLocks noChangeArrowheads="1"/>
          </p:cNvSpPr>
          <p:nvPr/>
        </p:nvSpPr>
        <p:spPr bwMode="auto">
          <a:xfrm>
            <a:off x="4071938" y="544036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2" name="Oval 369"/>
          <p:cNvSpPr>
            <a:spLocks noChangeArrowheads="1"/>
          </p:cNvSpPr>
          <p:nvPr/>
        </p:nvSpPr>
        <p:spPr bwMode="auto">
          <a:xfrm>
            <a:off x="4191000" y="5730875"/>
            <a:ext cx="120650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3" name="Oval 370"/>
          <p:cNvSpPr>
            <a:spLocks noChangeArrowheads="1"/>
          </p:cNvSpPr>
          <p:nvPr/>
        </p:nvSpPr>
        <p:spPr bwMode="auto">
          <a:xfrm>
            <a:off x="4579938" y="573881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4" name="Oval 371"/>
          <p:cNvSpPr>
            <a:spLocks noChangeArrowheads="1"/>
          </p:cNvSpPr>
          <p:nvPr/>
        </p:nvSpPr>
        <p:spPr bwMode="auto">
          <a:xfrm>
            <a:off x="3132138" y="5730875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5" name="Oval 372"/>
          <p:cNvSpPr>
            <a:spLocks noChangeArrowheads="1"/>
          </p:cNvSpPr>
          <p:nvPr/>
        </p:nvSpPr>
        <p:spPr bwMode="auto">
          <a:xfrm>
            <a:off x="3541713" y="5745163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6" name="Oval 373"/>
          <p:cNvSpPr>
            <a:spLocks noChangeArrowheads="1"/>
          </p:cNvSpPr>
          <p:nvPr/>
        </p:nvSpPr>
        <p:spPr bwMode="auto">
          <a:xfrm>
            <a:off x="3194050" y="5208588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7" name="Oval 374"/>
          <p:cNvSpPr>
            <a:spLocks noChangeArrowheads="1"/>
          </p:cNvSpPr>
          <p:nvPr/>
        </p:nvSpPr>
        <p:spPr bwMode="auto">
          <a:xfrm>
            <a:off x="3068638" y="5381625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8" name="Oval 375"/>
          <p:cNvSpPr>
            <a:spLocks noChangeArrowheads="1"/>
          </p:cNvSpPr>
          <p:nvPr/>
        </p:nvSpPr>
        <p:spPr bwMode="auto">
          <a:xfrm>
            <a:off x="3444875" y="5141913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69" name="Oval 376"/>
          <p:cNvSpPr>
            <a:spLocks noChangeArrowheads="1"/>
          </p:cNvSpPr>
          <p:nvPr/>
        </p:nvSpPr>
        <p:spPr bwMode="auto">
          <a:xfrm>
            <a:off x="4046538" y="4518025"/>
            <a:ext cx="119062" cy="1238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0" name="Oval 377"/>
          <p:cNvSpPr>
            <a:spLocks noChangeArrowheads="1"/>
          </p:cNvSpPr>
          <p:nvPr/>
        </p:nvSpPr>
        <p:spPr bwMode="auto">
          <a:xfrm>
            <a:off x="3313113" y="5334000"/>
            <a:ext cx="119062" cy="1254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1" name="Oval 378"/>
          <p:cNvSpPr>
            <a:spLocks noChangeArrowheads="1"/>
          </p:cNvSpPr>
          <p:nvPr/>
        </p:nvSpPr>
        <p:spPr bwMode="auto">
          <a:xfrm>
            <a:off x="3997325" y="4770438"/>
            <a:ext cx="119063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2" name="Oval 379"/>
          <p:cNvSpPr>
            <a:spLocks noChangeArrowheads="1"/>
          </p:cNvSpPr>
          <p:nvPr/>
        </p:nvSpPr>
        <p:spPr bwMode="auto">
          <a:xfrm>
            <a:off x="3703638" y="5653088"/>
            <a:ext cx="119062" cy="1254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3" name="Rectangle 380" descr="Wide downward diagonal"/>
          <p:cNvSpPr>
            <a:spLocks noChangeArrowheads="1"/>
          </p:cNvSpPr>
          <p:nvPr/>
        </p:nvSpPr>
        <p:spPr bwMode="auto">
          <a:xfrm>
            <a:off x="5116513" y="4660900"/>
            <a:ext cx="119062" cy="12541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4" name="Rectangle 381" descr="Wide downward diagonal"/>
          <p:cNvSpPr>
            <a:spLocks noChangeArrowheads="1"/>
          </p:cNvSpPr>
          <p:nvPr/>
        </p:nvSpPr>
        <p:spPr bwMode="auto">
          <a:xfrm>
            <a:off x="5137150" y="5135563"/>
            <a:ext cx="120650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5" name="Rectangle 382" descr="Wide downward diagonal"/>
          <p:cNvSpPr>
            <a:spLocks noChangeArrowheads="1"/>
          </p:cNvSpPr>
          <p:nvPr/>
        </p:nvSpPr>
        <p:spPr bwMode="auto">
          <a:xfrm>
            <a:off x="5257800" y="55737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6" name="Rectangle 383" descr="Wide downward diagonal"/>
          <p:cNvSpPr>
            <a:spLocks noChangeArrowheads="1"/>
          </p:cNvSpPr>
          <p:nvPr/>
        </p:nvSpPr>
        <p:spPr bwMode="auto">
          <a:xfrm>
            <a:off x="4664075" y="37830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77" name="Line 384"/>
          <p:cNvSpPr>
            <a:spLocks noChangeShapeType="1"/>
          </p:cNvSpPr>
          <p:nvPr/>
        </p:nvSpPr>
        <p:spPr bwMode="auto">
          <a:xfrm flipH="1">
            <a:off x="5191125" y="3560763"/>
            <a:ext cx="3175" cy="24542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grpSp>
        <p:nvGrpSpPr>
          <p:cNvPr id="80978" name="Group 386"/>
          <p:cNvGrpSpPr>
            <a:grpSpLocks/>
          </p:cNvGrpSpPr>
          <p:nvPr/>
        </p:nvGrpSpPr>
        <p:grpSpPr bwMode="auto">
          <a:xfrm>
            <a:off x="5865813" y="3557588"/>
            <a:ext cx="3067050" cy="3078162"/>
            <a:chOff x="1887" y="2230"/>
            <a:chExt cx="1932" cy="1939"/>
          </a:xfrm>
        </p:grpSpPr>
        <p:sp>
          <p:nvSpPr>
            <p:cNvPr id="139651" name="Rectangle 387"/>
            <p:cNvSpPr>
              <a:spLocks noChangeArrowheads="1"/>
            </p:cNvSpPr>
            <p:nvPr/>
          </p:nvSpPr>
          <p:spPr bwMode="auto">
            <a:xfrm>
              <a:off x="2011" y="2230"/>
              <a:ext cx="1801" cy="176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grpSp>
          <p:nvGrpSpPr>
            <p:cNvPr id="81011" name="Group 388"/>
            <p:cNvGrpSpPr>
              <a:grpSpLocks/>
            </p:cNvGrpSpPr>
            <p:nvPr/>
          </p:nvGrpSpPr>
          <p:grpSpPr bwMode="auto">
            <a:xfrm>
              <a:off x="1887" y="2293"/>
              <a:ext cx="1932" cy="1876"/>
              <a:chOff x="3198" y="69"/>
              <a:chExt cx="2463" cy="2286"/>
            </a:xfrm>
          </p:grpSpPr>
          <p:grpSp>
            <p:nvGrpSpPr>
              <p:cNvPr id="81012" name="Group 389"/>
              <p:cNvGrpSpPr>
                <a:grpSpLocks/>
              </p:cNvGrpSpPr>
              <p:nvPr/>
            </p:nvGrpSpPr>
            <p:grpSpPr bwMode="auto">
              <a:xfrm>
                <a:off x="3198" y="69"/>
                <a:ext cx="2463" cy="2286"/>
                <a:chOff x="1136" y="1946"/>
                <a:chExt cx="2184" cy="1941"/>
              </a:xfrm>
            </p:grpSpPr>
            <p:sp>
              <p:nvSpPr>
                <p:cNvPr id="139654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127" y="2314"/>
                  <a:ext cx="281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81054" name="Rectangle 391"/>
                <p:cNvSpPr>
                  <a:spLocks noChangeArrowheads="1"/>
                </p:cNvSpPr>
                <p:nvPr/>
              </p:nvSpPr>
              <p:spPr bwMode="auto">
                <a:xfrm>
                  <a:off x="1502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55" name="Rectangle 392"/>
                <p:cNvSpPr>
                  <a:spLocks noChangeArrowheads="1"/>
                </p:cNvSpPr>
                <p:nvPr/>
              </p:nvSpPr>
              <p:spPr bwMode="auto">
                <a:xfrm>
                  <a:off x="1670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56" name="Rectangle 393"/>
                <p:cNvSpPr>
                  <a:spLocks noChangeArrowheads="1"/>
                </p:cNvSpPr>
                <p:nvPr/>
              </p:nvSpPr>
              <p:spPr bwMode="auto">
                <a:xfrm>
                  <a:off x="1837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57" name="Rectangle 394"/>
                <p:cNvSpPr>
                  <a:spLocks noChangeArrowheads="1"/>
                </p:cNvSpPr>
                <p:nvPr/>
              </p:nvSpPr>
              <p:spPr bwMode="auto">
                <a:xfrm>
                  <a:off x="2005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58" name="Rectangle 395"/>
                <p:cNvSpPr>
                  <a:spLocks noChangeArrowheads="1"/>
                </p:cNvSpPr>
                <p:nvPr/>
              </p:nvSpPr>
              <p:spPr bwMode="auto">
                <a:xfrm>
                  <a:off x="2173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59" name="Rectangle 396"/>
                <p:cNvSpPr>
                  <a:spLocks noChangeArrowheads="1"/>
                </p:cNvSpPr>
                <p:nvPr/>
              </p:nvSpPr>
              <p:spPr bwMode="auto">
                <a:xfrm>
                  <a:off x="2341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0" name="Rectangle 397"/>
                <p:cNvSpPr>
                  <a:spLocks noChangeArrowheads="1"/>
                </p:cNvSpPr>
                <p:nvPr/>
              </p:nvSpPr>
              <p:spPr bwMode="auto">
                <a:xfrm>
                  <a:off x="2508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1" name="Rectangle 398"/>
                <p:cNvSpPr>
                  <a:spLocks noChangeArrowheads="1"/>
                </p:cNvSpPr>
                <p:nvPr/>
              </p:nvSpPr>
              <p:spPr bwMode="auto">
                <a:xfrm>
                  <a:off x="2676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2" name="Rectangle 399"/>
                <p:cNvSpPr>
                  <a:spLocks noChangeArrowheads="1"/>
                </p:cNvSpPr>
                <p:nvPr/>
              </p:nvSpPr>
              <p:spPr bwMode="auto">
                <a:xfrm>
                  <a:off x="2844" y="3309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3" name="Rectangle 400"/>
                <p:cNvSpPr>
                  <a:spLocks noChangeArrowheads="1"/>
                </p:cNvSpPr>
                <p:nvPr/>
              </p:nvSpPr>
              <p:spPr bwMode="auto">
                <a:xfrm>
                  <a:off x="3011" y="3309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4" name="Rectangle 401"/>
                <p:cNvSpPr>
                  <a:spLocks noChangeArrowheads="1"/>
                </p:cNvSpPr>
                <p:nvPr/>
              </p:nvSpPr>
              <p:spPr bwMode="auto">
                <a:xfrm>
                  <a:off x="1502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5" name="Rectangle 402"/>
                <p:cNvSpPr>
                  <a:spLocks noChangeArrowheads="1"/>
                </p:cNvSpPr>
                <p:nvPr/>
              </p:nvSpPr>
              <p:spPr bwMode="auto">
                <a:xfrm>
                  <a:off x="1670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6" name="Rectangle 403"/>
                <p:cNvSpPr>
                  <a:spLocks noChangeArrowheads="1"/>
                </p:cNvSpPr>
                <p:nvPr/>
              </p:nvSpPr>
              <p:spPr bwMode="auto">
                <a:xfrm>
                  <a:off x="1837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7" name="Rectangle 404"/>
                <p:cNvSpPr>
                  <a:spLocks noChangeArrowheads="1"/>
                </p:cNvSpPr>
                <p:nvPr/>
              </p:nvSpPr>
              <p:spPr bwMode="auto">
                <a:xfrm>
                  <a:off x="2005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8" name="Rectangle 405"/>
                <p:cNvSpPr>
                  <a:spLocks noChangeArrowheads="1"/>
                </p:cNvSpPr>
                <p:nvPr/>
              </p:nvSpPr>
              <p:spPr bwMode="auto">
                <a:xfrm>
                  <a:off x="2173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9" name="Rectangle 406"/>
                <p:cNvSpPr>
                  <a:spLocks noChangeArrowheads="1"/>
                </p:cNvSpPr>
                <p:nvPr/>
              </p:nvSpPr>
              <p:spPr bwMode="auto">
                <a:xfrm>
                  <a:off x="2341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0" name="Rectangle 407"/>
                <p:cNvSpPr>
                  <a:spLocks noChangeArrowheads="1"/>
                </p:cNvSpPr>
                <p:nvPr/>
              </p:nvSpPr>
              <p:spPr bwMode="auto">
                <a:xfrm>
                  <a:off x="2508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1" name="Rectangle 408"/>
                <p:cNvSpPr>
                  <a:spLocks noChangeArrowheads="1"/>
                </p:cNvSpPr>
                <p:nvPr/>
              </p:nvSpPr>
              <p:spPr bwMode="auto">
                <a:xfrm>
                  <a:off x="2676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2" name="Rectangle 409"/>
                <p:cNvSpPr>
                  <a:spLocks noChangeArrowheads="1"/>
                </p:cNvSpPr>
                <p:nvPr/>
              </p:nvSpPr>
              <p:spPr bwMode="auto">
                <a:xfrm>
                  <a:off x="2844" y="3161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3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11" y="3161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4" name="Rectangle 411"/>
                <p:cNvSpPr>
                  <a:spLocks noChangeArrowheads="1"/>
                </p:cNvSpPr>
                <p:nvPr/>
              </p:nvSpPr>
              <p:spPr bwMode="auto">
                <a:xfrm>
                  <a:off x="1502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5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70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6" name="Rectangle 413"/>
                <p:cNvSpPr>
                  <a:spLocks noChangeArrowheads="1"/>
                </p:cNvSpPr>
                <p:nvPr/>
              </p:nvSpPr>
              <p:spPr bwMode="auto">
                <a:xfrm>
                  <a:off x="1837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7" name="Rectangle 414"/>
                <p:cNvSpPr>
                  <a:spLocks noChangeArrowheads="1"/>
                </p:cNvSpPr>
                <p:nvPr/>
              </p:nvSpPr>
              <p:spPr bwMode="auto">
                <a:xfrm>
                  <a:off x="2005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8" name="Rectangle 415"/>
                <p:cNvSpPr>
                  <a:spLocks noChangeArrowheads="1"/>
                </p:cNvSpPr>
                <p:nvPr/>
              </p:nvSpPr>
              <p:spPr bwMode="auto">
                <a:xfrm>
                  <a:off x="2173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9" name="Rectangle 416"/>
                <p:cNvSpPr>
                  <a:spLocks noChangeArrowheads="1"/>
                </p:cNvSpPr>
                <p:nvPr/>
              </p:nvSpPr>
              <p:spPr bwMode="auto">
                <a:xfrm>
                  <a:off x="2341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0" name="Rectangle 417"/>
                <p:cNvSpPr>
                  <a:spLocks noChangeArrowheads="1"/>
                </p:cNvSpPr>
                <p:nvPr/>
              </p:nvSpPr>
              <p:spPr bwMode="auto">
                <a:xfrm>
                  <a:off x="2508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1" name="Rectangle 418"/>
                <p:cNvSpPr>
                  <a:spLocks noChangeArrowheads="1"/>
                </p:cNvSpPr>
                <p:nvPr/>
              </p:nvSpPr>
              <p:spPr bwMode="auto">
                <a:xfrm>
                  <a:off x="2676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2" name="Rectangle 419"/>
                <p:cNvSpPr>
                  <a:spLocks noChangeArrowheads="1"/>
                </p:cNvSpPr>
                <p:nvPr/>
              </p:nvSpPr>
              <p:spPr bwMode="auto">
                <a:xfrm>
                  <a:off x="2844" y="3013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3" name="Rectangle 420"/>
                <p:cNvSpPr>
                  <a:spLocks noChangeArrowheads="1"/>
                </p:cNvSpPr>
                <p:nvPr/>
              </p:nvSpPr>
              <p:spPr bwMode="auto">
                <a:xfrm>
                  <a:off x="3011" y="3013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4" name="Rectangle 421"/>
                <p:cNvSpPr>
                  <a:spLocks noChangeArrowheads="1"/>
                </p:cNvSpPr>
                <p:nvPr/>
              </p:nvSpPr>
              <p:spPr bwMode="auto">
                <a:xfrm>
                  <a:off x="1502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5" name="Rectangle 422"/>
                <p:cNvSpPr>
                  <a:spLocks noChangeArrowheads="1"/>
                </p:cNvSpPr>
                <p:nvPr/>
              </p:nvSpPr>
              <p:spPr bwMode="auto">
                <a:xfrm>
                  <a:off x="1670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6" name="Rectangle 423"/>
                <p:cNvSpPr>
                  <a:spLocks noChangeArrowheads="1"/>
                </p:cNvSpPr>
                <p:nvPr/>
              </p:nvSpPr>
              <p:spPr bwMode="auto">
                <a:xfrm>
                  <a:off x="1837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7" name="Rectangle 424"/>
                <p:cNvSpPr>
                  <a:spLocks noChangeArrowheads="1"/>
                </p:cNvSpPr>
                <p:nvPr/>
              </p:nvSpPr>
              <p:spPr bwMode="auto">
                <a:xfrm>
                  <a:off x="2005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8" name="Rectangle 425"/>
                <p:cNvSpPr>
                  <a:spLocks noChangeArrowheads="1"/>
                </p:cNvSpPr>
                <p:nvPr/>
              </p:nvSpPr>
              <p:spPr bwMode="auto">
                <a:xfrm>
                  <a:off x="2173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89" name="Rectangle 426"/>
                <p:cNvSpPr>
                  <a:spLocks noChangeArrowheads="1"/>
                </p:cNvSpPr>
                <p:nvPr/>
              </p:nvSpPr>
              <p:spPr bwMode="auto">
                <a:xfrm>
                  <a:off x="2341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0" name="Rectangle 427"/>
                <p:cNvSpPr>
                  <a:spLocks noChangeArrowheads="1"/>
                </p:cNvSpPr>
                <p:nvPr/>
              </p:nvSpPr>
              <p:spPr bwMode="auto">
                <a:xfrm>
                  <a:off x="2508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1" name="Rectangle 428"/>
                <p:cNvSpPr>
                  <a:spLocks noChangeArrowheads="1"/>
                </p:cNvSpPr>
                <p:nvPr/>
              </p:nvSpPr>
              <p:spPr bwMode="auto">
                <a:xfrm>
                  <a:off x="2676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2" name="Rectangle 429"/>
                <p:cNvSpPr>
                  <a:spLocks noChangeArrowheads="1"/>
                </p:cNvSpPr>
                <p:nvPr/>
              </p:nvSpPr>
              <p:spPr bwMode="auto">
                <a:xfrm>
                  <a:off x="2844" y="2864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3" name="Rectangle 430"/>
                <p:cNvSpPr>
                  <a:spLocks noChangeArrowheads="1"/>
                </p:cNvSpPr>
                <p:nvPr/>
              </p:nvSpPr>
              <p:spPr bwMode="auto">
                <a:xfrm>
                  <a:off x="3011" y="2864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502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670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837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7" name="Rectangle 434"/>
                <p:cNvSpPr>
                  <a:spLocks noChangeArrowheads="1"/>
                </p:cNvSpPr>
                <p:nvPr/>
              </p:nvSpPr>
              <p:spPr bwMode="auto">
                <a:xfrm>
                  <a:off x="2005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8" name="Rectangle 435"/>
                <p:cNvSpPr>
                  <a:spLocks noChangeArrowheads="1"/>
                </p:cNvSpPr>
                <p:nvPr/>
              </p:nvSpPr>
              <p:spPr bwMode="auto">
                <a:xfrm>
                  <a:off x="2173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99" name="Rectangle 436"/>
                <p:cNvSpPr>
                  <a:spLocks noChangeArrowheads="1"/>
                </p:cNvSpPr>
                <p:nvPr/>
              </p:nvSpPr>
              <p:spPr bwMode="auto">
                <a:xfrm>
                  <a:off x="2341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0" name="Rectangle 437"/>
                <p:cNvSpPr>
                  <a:spLocks noChangeArrowheads="1"/>
                </p:cNvSpPr>
                <p:nvPr/>
              </p:nvSpPr>
              <p:spPr bwMode="auto">
                <a:xfrm>
                  <a:off x="2508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1" name="Rectangle 438"/>
                <p:cNvSpPr>
                  <a:spLocks noChangeArrowheads="1"/>
                </p:cNvSpPr>
                <p:nvPr/>
              </p:nvSpPr>
              <p:spPr bwMode="auto">
                <a:xfrm>
                  <a:off x="2676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2" name="Rectangle 439"/>
                <p:cNvSpPr>
                  <a:spLocks noChangeArrowheads="1"/>
                </p:cNvSpPr>
                <p:nvPr/>
              </p:nvSpPr>
              <p:spPr bwMode="auto">
                <a:xfrm>
                  <a:off x="2844" y="2716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3" name="Rectangle 440"/>
                <p:cNvSpPr>
                  <a:spLocks noChangeArrowheads="1"/>
                </p:cNvSpPr>
                <p:nvPr/>
              </p:nvSpPr>
              <p:spPr bwMode="auto">
                <a:xfrm>
                  <a:off x="3011" y="2716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4" name="Rectangle 441"/>
                <p:cNvSpPr>
                  <a:spLocks noChangeArrowheads="1"/>
                </p:cNvSpPr>
                <p:nvPr/>
              </p:nvSpPr>
              <p:spPr bwMode="auto">
                <a:xfrm>
                  <a:off x="1502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5" name="Rectangle 442"/>
                <p:cNvSpPr>
                  <a:spLocks noChangeArrowheads="1"/>
                </p:cNvSpPr>
                <p:nvPr/>
              </p:nvSpPr>
              <p:spPr bwMode="auto">
                <a:xfrm>
                  <a:off x="1670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6" name="Rectangle 443"/>
                <p:cNvSpPr>
                  <a:spLocks noChangeArrowheads="1"/>
                </p:cNvSpPr>
                <p:nvPr/>
              </p:nvSpPr>
              <p:spPr bwMode="auto">
                <a:xfrm>
                  <a:off x="1837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005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173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0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341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508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1" name="Rectangle 448"/>
                <p:cNvSpPr>
                  <a:spLocks noChangeArrowheads="1"/>
                </p:cNvSpPr>
                <p:nvPr/>
              </p:nvSpPr>
              <p:spPr bwMode="auto">
                <a:xfrm>
                  <a:off x="2676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2" name="Rectangle 449"/>
                <p:cNvSpPr>
                  <a:spLocks noChangeArrowheads="1"/>
                </p:cNvSpPr>
                <p:nvPr/>
              </p:nvSpPr>
              <p:spPr bwMode="auto">
                <a:xfrm>
                  <a:off x="2844" y="2568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3" name="Rectangle 450"/>
                <p:cNvSpPr>
                  <a:spLocks noChangeArrowheads="1"/>
                </p:cNvSpPr>
                <p:nvPr/>
              </p:nvSpPr>
              <p:spPr bwMode="auto">
                <a:xfrm>
                  <a:off x="3011" y="2568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502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670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837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7" name="Rectangle 454"/>
                <p:cNvSpPr>
                  <a:spLocks noChangeArrowheads="1"/>
                </p:cNvSpPr>
                <p:nvPr/>
              </p:nvSpPr>
              <p:spPr bwMode="auto">
                <a:xfrm>
                  <a:off x="2005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8" name="Rectangle 455"/>
                <p:cNvSpPr>
                  <a:spLocks noChangeArrowheads="1"/>
                </p:cNvSpPr>
                <p:nvPr/>
              </p:nvSpPr>
              <p:spPr bwMode="auto">
                <a:xfrm>
                  <a:off x="2173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9" name="Rectangle 456"/>
                <p:cNvSpPr>
                  <a:spLocks noChangeArrowheads="1"/>
                </p:cNvSpPr>
                <p:nvPr/>
              </p:nvSpPr>
              <p:spPr bwMode="auto">
                <a:xfrm>
                  <a:off x="2341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508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1" name="Rectangle 458"/>
                <p:cNvSpPr>
                  <a:spLocks noChangeArrowheads="1"/>
                </p:cNvSpPr>
                <p:nvPr/>
              </p:nvSpPr>
              <p:spPr bwMode="auto">
                <a:xfrm>
                  <a:off x="2676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2" name="Rectangle 459"/>
                <p:cNvSpPr>
                  <a:spLocks noChangeArrowheads="1"/>
                </p:cNvSpPr>
                <p:nvPr/>
              </p:nvSpPr>
              <p:spPr bwMode="auto">
                <a:xfrm>
                  <a:off x="2844" y="2420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3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11" y="2420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4" name="Rectangle 461"/>
                <p:cNvSpPr>
                  <a:spLocks noChangeArrowheads="1"/>
                </p:cNvSpPr>
                <p:nvPr/>
              </p:nvSpPr>
              <p:spPr bwMode="auto">
                <a:xfrm>
                  <a:off x="1502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5" name="Rectangle 462"/>
                <p:cNvSpPr>
                  <a:spLocks noChangeArrowheads="1"/>
                </p:cNvSpPr>
                <p:nvPr/>
              </p:nvSpPr>
              <p:spPr bwMode="auto">
                <a:xfrm>
                  <a:off x="1670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6" name="Rectangle 463"/>
                <p:cNvSpPr>
                  <a:spLocks noChangeArrowheads="1"/>
                </p:cNvSpPr>
                <p:nvPr/>
              </p:nvSpPr>
              <p:spPr bwMode="auto">
                <a:xfrm>
                  <a:off x="1837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7" name="Rectangle 464"/>
                <p:cNvSpPr>
                  <a:spLocks noChangeArrowheads="1"/>
                </p:cNvSpPr>
                <p:nvPr/>
              </p:nvSpPr>
              <p:spPr bwMode="auto">
                <a:xfrm>
                  <a:off x="2005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8" name="Rectangle 465"/>
                <p:cNvSpPr>
                  <a:spLocks noChangeArrowheads="1"/>
                </p:cNvSpPr>
                <p:nvPr/>
              </p:nvSpPr>
              <p:spPr bwMode="auto">
                <a:xfrm>
                  <a:off x="2173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29" name="Rectangle 466"/>
                <p:cNvSpPr>
                  <a:spLocks noChangeArrowheads="1"/>
                </p:cNvSpPr>
                <p:nvPr/>
              </p:nvSpPr>
              <p:spPr bwMode="auto">
                <a:xfrm>
                  <a:off x="2341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0" name="Rectangle 467"/>
                <p:cNvSpPr>
                  <a:spLocks noChangeArrowheads="1"/>
                </p:cNvSpPr>
                <p:nvPr/>
              </p:nvSpPr>
              <p:spPr bwMode="auto">
                <a:xfrm>
                  <a:off x="2508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1" name="Rectangle 468"/>
                <p:cNvSpPr>
                  <a:spLocks noChangeArrowheads="1"/>
                </p:cNvSpPr>
                <p:nvPr/>
              </p:nvSpPr>
              <p:spPr bwMode="auto">
                <a:xfrm>
                  <a:off x="2676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2" name="Rectangle 469"/>
                <p:cNvSpPr>
                  <a:spLocks noChangeArrowheads="1"/>
                </p:cNvSpPr>
                <p:nvPr/>
              </p:nvSpPr>
              <p:spPr bwMode="auto">
                <a:xfrm>
                  <a:off x="2844" y="2272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3" name="Rectangle 470"/>
                <p:cNvSpPr>
                  <a:spLocks noChangeArrowheads="1"/>
                </p:cNvSpPr>
                <p:nvPr/>
              </p:nvSpPr>
              <p:spPr bwMode="auto">
                <a:xfrm>
                  <a:off x="3011" y="2272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4" name="Rectangle 471"/>
                <p:cNvSpPr>
                  <a:spLocks noChangeArrowheads="1"/>
                </p:cNvSpPr>
                <p:nvPr/>
              </p:nvSpPr>
              <p:spPr bwMode="auto">
                <a:xfrm>
                  <a:off x="1502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5" name="Rectangle 472"/>
                <p:cNvSpPr>
                  <a:spLocks noChangeArrowheads="1"/>
                </p:cNvSpPr>
                <p:nvPr/>
              </p:nvSpPr>
              <p:spPr bwMode="auto">
                <a:xfrm>
                  <a:off x="1670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6" name="Rectangle 473"/>
                <p:cNvSpPr>
                  <a:spLocks noChangeArrowheads="1"/>
                </p:cNvSpPr>
                <p:nvPr/>
              </p:nvSpPr>
              <p:spPr bwMode="auto">
                <a:xfrm>
                  <a:off x="1837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7" name="Rectangle 474"/>
                <p:cNvSpPr>
                  <a:spLocks noChangeArrowheads="1"/>
                </p:cNvSpPr>
                <p:nvPr/>
              </p:nvSpPr>
              <p:spPr bwMode="auto">
                <a:xfrm>
                  <a:off x="2005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8" name="Rectangle 475"/>
                <p:cNvSpPr>
                  <a:spLocks noChangeArrowheads="1"/>
                </p:cNvSpPr>
                <p:nvPr/>
              </p:nvSpPr>
              <p:spPr bwMode="auto">
                <a:xfrm>
                  <a:off x="2173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39" name="Rectangle 476"/>
                <p:cNvSpPr>
                  <a:spLocks noChangeArrowheads="1"/>
                </p:cNvSpPr>
                <p:nvPr/>
              </p:nvSpPr>
              <p:spPr bwMode="auto">
                <a:xfrm>
                  <a:off x="2341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0" name="Rectangle 477"/>
                <p:cNvSpPr>
                  <a:spLocks noChangeArrowheads="1"/>
                </p:cNvSpPr>
                <p:nvPr/>
              </p:nvSpPr>
              <p:spPr bwMode="auto">
                <a:xfrm>
                  <a:off x="2508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1" name="Rectangle 478"/>
                <p:cNvSpPr>
                  <a:spLocks noChangeArrowheads="1"/>
                </p:cNvSpPr>
                <p:nvPr/>
              </p:nvSpPr>
              <p:spPr bwMode="auto">
                <a:xfrm>
                  <a:off x="2676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2" name="Rectangle 479"/>
                <p:cNvSpPr>
                  <a:spLocks noChangeArrowheads="1"/>
                </p:cNvSpPr>
                <p:nvPr/>
              </p:nvSpPr>
              <p:spPr bwMode="auto">
                <a:xfrm>
                  <a:off x="2844" y="2123"/>
                  <a:ext cx="167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3" name="Rectangle 480"/>
                <p:cNvSpPr>
                  <a:spLocks noChangeArrowheads="1"/>
                </p:cNvSpPr>
                <p:nvPr/>
              </p:nvSpPr>
              <p:spPr bwMode="auto">
                <a:xfrm>
                  <a:off x="3011" y="2123"/>
                  <a:ext cx="168" cy="149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4" name="Rectangle 481"/>
                <p:cNvSpPr>
                  <a:spLocks noChangeArrowheads="1"/>
                </p:cNvSpPr>
                <p:nvPr/>
              </p:nvSpPr>
              <p:spPr bwMode="auto">
                <a:xfrm>
                  <a:off x="1502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5" name="Rectangle 482"/>
                <p:cNvSpPr>
                  <a:spLocks noChangeArrowheads="1"/>
                </p:cNvSpPr>
                <p:nvPr/>
              </p:nvSpPr>
              <p:spPr bwMode="auto">
                <a:xfrm>
                  <a:off x="1670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6" name="Rectangle 483"/>
                <p:cNvSpPr>
                  <a:spLocks noChangeArrowheads="1"/>
                </p:cNvSpPr>
                <p:nvPr/>
              </p:nvSpPr>
              <p:spPr bwMode="auto">
                <a:xfrm>
                  <a:off x="1837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7" name="Rectangle 484"/>
                <p:cNvSpPr>
                  <a:spLocks noChangeArrowheads="1"/>
                </p:cNvSpPr>
                <p:nvPr/>
              </p:nvSpPr>
              <p:spPr bwMode="auto">
                <a:xfrm>
                  <a:off x="2005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8" name="Rectangle 485"/>
                <p:cNvSpPr>
                  <a:spLocks noChangeArrowheads="1"/>
                </p:cNvSpPr>
                <p:nvPr/>
              </p:nvSpPr>
              <p:spPr bwMode="auto">
                <a:xfrm>
                  <a:off x="2173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49" name="Rectangle 486"/>
                <p:cNvSpPr>
                  <a:spLocks noChangeArrowheads="1"/>
                </p:cNvSpPr>
                <p:nvPr/>
              </p:nvSpPr>
              <p:spPr bwMode="auto">
                <a:xfrm>
                  <a:off x="2341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0" name="Rectangle 487"/>
                <p:cNvSpPr>
                  <a:spLocks noChangeArrowheads="1"/>
                </p:cNvSpPr>
                <p:nvPr/>
              </p:nvSpPr>
              <p:spPr bwMode="auto">
                <a:xfrm>
                  <a:off x="2508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1" name="Rectangle 488"/>
                <p:cNvSpPr>
                  <a:spLocks noChangeArrowheads="1"/>
                </p:cNvSpPr>
                <p:nvPr/>
              </p:nvSpPr>
              <p:spPr bwMode="auto">
                <a:xfrm>
                  <a:off x="2676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2" name="Rectangle 489"/>
                <p:cNvSpPr>
                  <a:spLocks noChangeArrowheads="1"/>
                </p:cNvSpPr>
                <p:nvPr/>
              </p:nvSpPr>
              <p:spPr bwMode="auto">
                <a:xfrm>
                  <a:off x="2844" y="1975"/>
                  <a:ext cx="167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3" name="Rectangle 490"/>
                <p:cNvSpPr>
                  <a:spLocks noChangeArrowheads="1"/>
                </p:cNvSpPr>
                <p:nvPr/>
              </p:nvSpPr>
              <p:spPr bwMode="auto">
                <a:xfrm>
                  <a:off x="3011" y="1975"/>
                  <a:ext cx="168" cy="148"/>
                </a:xfrm>
                <a:prstGeom prst="rect">
                  <a:avLst/>
                </a:prstGeom>
                <a:noFill/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4" name="Line 491"/>
                <p:cNvSpPr>
                  <a:spLocks noChangeShapeType="1"/>
                </p:cNvSpPr>
                <p:nvPr/>
              </p:nvSpPr>
              <p:spPr bwMode="auto">
                <a:xfrm>
                  <a:off x="1502" y="3457"/>
                  <a:ext cx="167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5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1502" y="1975"/>
                  <a:ext cx="0" cy="148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6" name="Text Box 493"/>
                <p:cNvSpPr txBox="1">
                  <a:spLocks noChangeArrowheads="1"/>
                </p:cNvSpPr>
                <p:nvPr/>
              </p:nvSpPr>
              <p:spPr bwMode="auto">
                <a:xfrm>
                  <a:off x="1266" y="1946"/>
                  <a:ext cx="276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  <p:sp>
              <p:nvSpPr>
                <p:cNvPr id="81157" name="Text Box 494"/>
                <p:cNvSpPr txBox="1">
                  <a:spLocks noChangeArrowheads="1"/>
                </p:cNvSpPr>
                <p:nvPr/>
              </p:nvSpPr>
              <p:spPr bwMode="auto">
                <a:xfrm>
                  <a:off x="1556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81158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1727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81159" name="Text Box 496"/>
                <p:cNvSpPr txBox="1">
                  <a:spLocks noChangeArrowheads="1"/>
                </p:cNvSpPr>
                <p:nvPr/>
              </p:nvSpPr>
              <p:spPr bwMode="auto">
                <a:xfrm>
                  <a:off x="1892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81160" name="Text Box 497"/>
                <p:cNvSpPr txBox="1">
                  <a:spLocks noChangeArrowheads="1"/>
                </p:cNvSpPr>
                <p:nvPr/>
              </p:nvSpPr>
              <p:spPr bwMode="auto">
                <a:xfrm>
                  <a:off x="2064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81161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2231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81162" name="Text Box 499"/>
                <p:cNvSpPr txBox="1">
                  <a:spLocks noChangeArrowheads="1"/>
                </p:cNvSpPr>
                <p:nvPr/>
              </p:nvSpPr>
              <p:spPr bwMode="auto">
                <a:xfrm>
                  <a:off x="2401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  <p:sp>
              <p:nvSpPr>
                <p:cNvPr id="81163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2564" y="351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164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2736" y="3514"/>
                  <a:ext cx="20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  <p:sp>
              <p:nvSpPr>
                <p:cNvPr id="81165" name="Text Box 502"/>
                <p:cNvSpPr txBox="1">
                  <a:spLocks noChangeArrowheads="1"/>
                </p:cNvSpPr>
                <p:nvPr/>
              </p:nvSpPr>
              <p:spPr bwMode="auto">
                <a:xfrm>
                  <a:off x="2900" y="3517"/>
                  <a:ext cx="20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  <p:sp>
              <p:nvSpPr>
                <p:cNvPr id="81166" name="Text Box 503"/>
                <p:cNvSpPr txBox="1">
                  <a:spLocks noChangeArrowheads="1"/>
                </p:cNvSpPr>
                <p:nvPr/>
              </p:nvSpPr>
              <p:spPr bwMode="auto">
                <a:xfrm>
                  <a:off x="3044" y="3514"/>
                  <a:ext cx="276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  <p:sp>
              <p:nvSpPr>
                <p:cNvPr id="81167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1289" y="3280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81168" name="Text Box 505"/>
                <p:cNvSpPr txBox="1">
                  <a:spLocks noChangeArrowheads="1"/>
                </p:cNvSpPr>
                <p:nvPr/>
              </p:nvSpPr>
              <p:spPr bwMode="auto">
                <a:xfrm>
                  <a:off x="1289" y="3130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81169" name="Text Box 506"/>
                <p:cNvSpPr txBox="1">
                  <a:spLocks noChangeArrowheads="1"/>
                </p:cNvSpPr>
                <p:nvPr/>
              </p:nvSpPr>
              <p:spPr bwMode="auto">
                <a:xfrm>
                  <a:off x="1289" y="2984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81170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1289" y="2835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81171" name="Text Box 508"/>
                <p:cNvSpPr txBox="1">
                  <a:spLocks noChangeArrowheads="1"/>
                </p:cNvSpPr>
                <p:nvPr/>
              </p:nvSpPr>
              <p:spPr bwMode="auto">
                <a:xfrm>
                  <a:off x="1289" y="2686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81172" name="Text Box 509"/>
                <p:cNvSpPr txBox="1">
                  <a:spLocks noChangeArrowheads="1"/>
                </p:cNvSpPr>
                <p:nvPr/>
              </p:nvSpPr>
              <p:spPr bwMode="auto">
                <a:xfrm>
                  <a:off x="1289" y="2539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  <p:sp>
              <p:nvSpPr>
                <p:cNvPr id="81173" name="Text Box 510"/>
                <p:cNvSpPr txBox="1">
                  <a:spLocks noChangeArrowheads="1"/>
                </p:cNvSpPr>
                <p:nvPr/>
              </p:nvSpPr>
              <p:spPr bwMode="auto">
                <a:xfrm>
                  <a:off x="1289" y="2391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174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1289" y="2242"/>
                  <a:ext cx="20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  <p:sp>
              <p:nvSpPr>
                <p:cNvPr id="81175" name="Text Box 512"/>
                <p:cNvSpPr txBox="1">
                  <a:spLocks noChangeArrowheads="1"/>
                </p:cNvSpPr>
                <p:nvPr/>
              </p:nvSpPr>
              <p:spPr bwMode="auto">
                <a:xfrm>
                  <a:off x="1289" y="2095"/>
                  <a:ext cx="204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  <p:sp>
              <p:nvSpPr>
                <p:cNvPr id="139777" name="Rectangle 513"/>
                <p:cNvSpPr>
                  <a:spLocks noChangeArrowheads="1"/>
                </p:cNvSpPr>
                <p:nvPr/>
              </p:nvSpPr>
              <p:spPr bwMode="auto">
                <a:xfrm>
                  <a:off x="1962" y="3683"/>
                  <a:ext cx="1098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81013" name="Oval 514"/>
              <p:cNvSpPr>
                <a:spLocks noChangeArrowheads="1"/>
              </p:cNvSpPr>
              <p:nvPr/>
            </p:nvSpPr>
            <p:spPr bwMode="auto">
              <a:xfrm>
                <a:off x="4045" y="136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4" name="Oval 515"/>
              <p:cNvSpPr>
                <a:spLocks noChangeArrowheads="1"/>
              </p:cNvSpPr>
              <p:nvPr/>
            </p:nvSpPr>
            <p:spPr bwMode="auto">
              <a:xfrm>
                <a:off x="5372" y="12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5" name="Oval 516"/>
              <p:cNvSpPr>
                <a:spLocks noChangeArrowheads="1"/>
              </p:cNvSpPr>
              <p:nvPr/>
            </p:nvSpPr>
            <p:spPr bwMode="auto">
              <a:xfrm>
                <a:off x="3770" y="161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6" name="Oval 517"/>
              <p:cNvSpPr>
                <a:spLocks noChangeArrowheads="1"/>
              </p:cNvSpPr>
              <p:nvPr/>
            </p:nvSpPr>
            <p:spPr bwMode="auto">
              <a:xfrm>
                <a:off x="4496" y="935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7" name="Oval 518"/>
              <p:cNvSpPr>
                <a:spLocks noChangeArrowheads="1"/>
              </p:cNvSpPr>
              <p:nvPr/>
            </p:nvSpPr>
            <p:spPr bwMode="auto">
              <a:xfrm>
                <a:off x="4328" y="109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8" name="Oval 519"/>
              <p:cNvSpPr>
                <a:spLocks noChangeArrowheads="1"/>
              </p:cNvSpPr>
              <p:nvPr/>
            </p:nvSpPr>
            <p:spPr bwMode="auto">
              <a:xfrm>
                <a:off x="4756" y="69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9" name="Oval 520"/>
              <p:cNvSpPr>
                <a:spLocks noChangeArrowheads="1"/>
              </p:cNvSpPr>
              <p:nvPr/>
            </p:nvSpPr>
            <p:spPr bwMode="auto">
              <a:xfrm>
                <a:off x="4986" y="479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0" name="Rectangle 521" descr="Wide downward diagonal"/>
              <p:cNvSpPr>
                <a:spLocks noChangeArrowheads="1"/>
              </p:cNvSpPr>
              <p:nvPr/>
            </p:nvSpPr>
            <p:spPr bwMode="auto">
              <a:xfrm>
                <a:off x="3642" y="50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1" name="Rectangle 522" descr="Wide downward diagonal"/>
              <p:cNvSpPr>
                <a:spLocks noChangeArrowheads="1"/>
              </p:cNvSpPr>
              <p:nvPr/>
            </p:nvSpPr>
            <p:spPr bwMode="auto">
              <a:xfrm>
                <a:off x="3834" y="2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2" name="Rectangle 523" descr="Wide downward diagonal"/>
              <p:cNvSpPr>
                <a:spLocks noChangeArrowheads="1"/>
              </p:cNvSpPr>
              <p:nvPr/>
            </p:nvSpPr>
            <p:spPr bwMode="auto">
              <a:xfrm>
                <a:off x="4183" y="65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3" name="Rectangle 524" descr="Wide downward diagonal"/>
              <p:cNvSpPr>
                <a:spLocks noChangeArrowheads="1"/>
              </p:cNvSpPr>
              <p:nvPr/>
            </p:nvSpPr>
            <p:spPr bwMode="auto">
              <a:xfrm>
                <a:off x="3782" y="142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4" name="Rectangle 525" descr="Wide downward diagonal"/>
              <p:cNvSpPr>
                <a:spLocks noChangeArrowheads="1"/>
              </p:cNvSpPr>
              <p:nvPr/>
            </p:nvSpPr>
            <p:spPr bwMode="auto">
              <a:xfrm>
                <a:off x="4264" y="2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5" name="Rectangle 526" descr="Wide downward diagonal"/>
              <p:cNvSpPr>
                <a:spLocks noChangeArrowheads="1"/>
              </p:cNvSpPr>
              <p:nvPr/>
            </p:nvSpPr>
            <p:spPr bwMode="auto">
              <a:xfrm>
                <a:off x="4122" y="981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6" name="Rectangle 527" descr="Wide downward diagonal"/>
              <p:cNvSpPr>
                <a:spLocks noChangeArrowheads="1"/>
              </p:cNvSpPr>
              <p:nvPr/>
            </p:nvSpPr>
            <p:spPr bwMode="auto">
              <a:xfrm>
                <a:off x="4884" y="226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7" name="Rectangle 528" descr="Wide downward diagonal"/>
              <p:cNvSpPr>
                <a:spLocks noChangeArrowheads="1"/>
              </p:cNvSpPr>
              <p:nvPr/>
            </p:nvSpPr>
            <p:spPr bwMode="auto">
              <a:xfrm>
                <a:off x="3951" y="49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8" name="Rectangle 529" descr="Wide downward diagonal"/>
              <p:cNvSpPr>
                <a:spLocks noChangeArrowheads="1"/>
              </p:cNvSpPr>
              <p:nvPr/>
            </p:nvSpPr>
            <p:spPr bwMode="auto">
              <a:xfrm>
                <a:off x="3820" y="93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9" name="Rectangle 530" descr="Wide downward diagonal"/>
              <p:cNvSpPr>
                <a:spLocks noChangeArrowheads="1"/>
              </p:cNvSpPr>
              <p:nvPr/>
            </p:nvSpPr>
            <p:spPr bwMode="auto">
              <a:xfrm>
                <a:off x="4481" y="79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0" name="Rectangle 531" descr="Wide downward diagonal"/>
              <p:cNvSpPr>
                <a:spLocks noChangeArrowheads="1"/>
              </p:cNvSpPr>
              <p:nvPr/>
            </p:nvSpPr>
            <p:spPr bwMode="auto">
              <a:xfrm>
                <a:off x="4541" y="45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1" name="Rectangle 532" descr="Wide downward diagonal"/>
              <p:cNvSpPr>
                <a:spLocks noChangeArrowheads="1"/>
              </p:cNvSpPr>
              <p:nvPr/>
            </p:nvSpPr>
            <p:spPr bwMode="auto">
              <a:xfrm>
                <a:off x="5200" y="145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2" name="Rectangle 533" descr="Wide downward diagonal"/>
              <p:cNvSpPr>
                <a:spLocks noChangeArrowheads="1"/>
              </p:cNvSpPr>
              <p:nvPr/>
            </p:nvSpPr>
            <p:spPr bwMode="auto">
              <a:xfrm>
                <a:off x="4044" y="1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3" name="Rectangle 534" descr="Wide downward diagonal"/>
              <p:cNvSpPr>
                <a:spLocks noChangeArrowheads="1"/>
              </p:cNvSpPr>
              <p:nvPr/>
            </p:nvSpPr>
            <p:spPr bwMode="auto">
              <a:xfrm>
                <a:off x="4539" y="20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4" name="Rectangle 535" descr="Wide downward diagonal"/>
              <p:cNvSpPr>
                <a:spLocks noChangeArrowheads="1"/>
              </p:cNvSpPr>
              <p:nvPr/>
            </p:nvSpPr>
            <p:spPr bwMode="auto">
              <a:xfrm>
                <a:off x="4957" y="11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5" name="Rectangle 536" descr="Wide downward diagonal"/>
              <p:cNvSpPr>
                <a:spLocks noChangeArrowheads="1"/>
              </p:cNvSpPr>
              <p:nvPr/>
            </p:nvSpPr>
            <p:spPr bwMode="auto">
              <a:xfrm>
                <a:off x="4836" y="138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6" name="Rectangle 537" descr="Wide downward diagonal"/>
              <p:cNvSpPr>
                <a:spLocks noChangeArrowheads="1"/>
              </p:cNvSpPr>
              <p:nvPr/>
            </p:nvSpPr>
            <p:spPr bwMode="auto">
              <a:xfrm>
                <a:off x="5021" y="69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7" name="Rectangle 538" descr="Wide downward diagonal"/>
              <p:cNvSpPr>
                <a:spLocks noChangeArrowheads="1"/>
              </p:cNvSpPr>
              <p:nvPr/>
            </p:nvSpPr>
            <p:spPr bwMode="auto">
              <a:xfrm>
                <a:off x="4503" y="132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8" name="Rectangle 539" descr="Wide downward diagonal"/>
              <p:cNvSpPr>
                <a:spLocks noChangeArrowheads="1"/>
              </p:cNvSpPr>
              <p:nvPr/>
            </p:nvSpPr>
            <p:spPr bwMode="auto">
              <a:xfrm>
                <a:off x="3958" y="158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9" name="Rectangle 540" descr="Wide downward diagonal"/>
              <p:cNvSpPr>
                <a:spLocks noChangeArrowheads="1"/>
              </p:cNvSpPr>
              <p:nvPr/>
            </p:nvSpPr>
            <p:spPr bwMode="auto">
              <a:xfrm>
                <a:off x="4436" y="1537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0" name="Rectangle 541" descr="Wide downward diagonal"/>
              <p:cNvSpPr>
                <a:spLocks noChangeArrowheads="1"/>
              </p:cNvSpPr>
              <p:nvPr/>
            </p:nvSpPr>
            <p:spPr bwMode="auto">
              <a:xfrm>
                <a:off x="4292" y="127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1" name="Rectangle 542" descr="Wide downward diagonal"/>
              <p:cNvSpPr>
                <a:spLocks noChangeArrowheads="1"/>
              </p:cNvSpPr>
              <p:nvPr/>
            </p:nvSpPr>
            <p:spPr bwMode="auto">
              <a:xfrm>
                <a:off x="4695" y="87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2" name="Rectangle 543" descr="Wide downward diagonal"/>
              <p:cNvSpPr>
                <a:spLocks noChangeArrowheads="1"/>
              </p:cNvSpPr>
              <p:nvPr/>
            </p:nvSpPr>
            <p:spPr bwMode="auto">
              <a:xfrm>
                <a:off x="5119" y="162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3" name="Rectangle 544" descr="Wide downward diagonal"/>
              <p:cNvSpPr>
                <a:spLocks noChangeArrowheads="1"/>
              </p:cNvSpPr>
              <p:nvPr/>
            </p:nvSpPr>
            <p:spPr bwMode="auto">
              <a:xfrm>
                <a:off x="5220" y="3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4" name="Rectangle 545" descr="Wide downward diagonal"/>
              <p:cNvSpPr>
                <a:spLocks noChangeArrowheads="1"/>
              </p:cNvSpPr>
              <p:nvPr/>
            </p:nvSpPr>
            <p:spPr bwMode="auto">
              <a:xfrm>
                <a:off x="5220" y="1249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5" name="Rectangle 546" descr="Wide downward diagonal"/>
              <p:cNvSpPr>
                <a:spLocks noChangeArrowheads="1"/>
              </p:cNvSpPr>
              <p:nvPr/>
            </p:nvSpPr>
            <p:spPr bwMode="auto">
              <a:xfrm>
                <a:off x="5178" y="943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6" name="Rectangle 547" descr="Wide downward diagonal"/>
              <p:cNvSpPr>
                <a:spLocks noChangeArrowheads="1"/>
              </p:cNvSpPr>
              <p:nvPr/>
            </p:nvSpPr>
            <p:spPr bwMode="auto">
              <a:xfrm>
                <a:off x="5265" y="717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7" name="Rectangle 548" descr="Wide downward diagonal"/>
              <p:cNvSpPr>
                <a:spLocks noChangeArrowheads="1"/>
              </p:cNvSpPr>
              <p:nvPr/>
            </p:nvSpPr>
            <p:spPr bwMode="auto">
              <a:xfrm>
                <a:off x="4795" y="1674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8" name="Oval 549"/>
              <p:cNvSpPr>
                <a:spLocks noChangeArrowheads="1"/>
              </p:cNvSpPr>
              <p:nvPr/>
            </p:nvSpPr>
            <p:spPr bwMode="auto">
              <a:xfrm>
                <a:off x="3929" y="147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49" name="Oval 550"/>
              <p:cNvSpPr>
                <a:spLocks noChangeArrowheads="1"/>
              </p:cNvSpPr>
              <p:nvPr/>
            </p:nvSpPr>
            <p:spPr bwMode="auto">
              <a:xfrm>
                <a:off x="4590" y="8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50" name="Oval 551"/>
              <p:cNvSpPr>
                <a:spLocks noChangeArrowheads="1"/>
              </p:cNvSpPr>
              <p:nvPr/>
            </p:nvSpPr>
            <p:spPr bwMode="auto">
              <a:xfrm>
                <a:off x="5224" y="261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51" name="Oval 552"/>
              <p:cNvSpPr>
                <a:spLocks noChangeArrowheads="1"/>
              </p:cNvSpPr>
              <p:nvPr/>
            </p:nvSpPr>
            <p:spPr bwMode="auto">
              <a:xfrm>
                <a:off x="4865" y="60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52" name="Oval 553"/>
              <p:cNvSpPr>
                <a:spLocks noChangeArrowheads="1"/>
              </p:cNvSpPr>
              <p:nvPr/>
            </p:nvSpPr>
            <p:spPr bwMode="auto">
              <a:xfrm>
                <a:off x="4173" y="12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9819" name="Text Box 555"/>
          <p:cNvSpPr txBox="1">
            <a:spLocks noChangeArrowheads="1"/>
          </p:cNvSpPr>
          <p:nvPr/>
        </p:nvSpPr>
        <p:spPr bwMode="auto">
          <a:xfrm>
            <a:off x="260350" y="122238"/>
            <a:ext cx="524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Which of the “Pigeon Problems” can be solved by a Decision Tree?</a:t>
            </a:r>
          </a:p>
        </p:txBody>
      </p:sp>
      <p:sp>
        <p:nvSpPr>
          <p:cNvPr id="139820" name="Text Box 556"/>
          <p:cNvSpPr txBox="1">
            <a:spLocks noChangeArrowheads="1"/>
          </p:cNvSpPr>
          <p:nvPr/>
        </p:nvSpPr>
        <p:spPr bwMode="auto">
          <a:xfrm>
            <a:off x="268288" y="1565275"/>
            <a:ext cx="27733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Deep Bushy Tree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Useless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Deep Bushy Tree</a:t>
            </a:r>
          </a:p>
        </p:txBody>
      </p:sp>
      <p:sp>
        <p:nvSpPr>
          <p:cNvPr id="80981" name="Line 557"/>
          <p:cNvSpPr>
            <a:spLocks noChangeShapeType="1"/>
          </p:cNvSpPr>
          <p:nvPr/>
        </p:nvSpPr>
        <p:spPr bwMode="auto">
          <a:xfrm flipV="1">
            <a:off x="3205163" y="1611313"/>
            <a:ext cx="2566987" cy="2190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2" name="Line 558"/>
          <p:cNvSpPr>
            <a:spLocks noChangeShapeType="1"/>
          </p:cNvSpPr>
          <p:nvPr/>
        </p:nvSpPr>
        <p:spPr bwMode="auto">
          <a:xfrm>
            <a:off x="2913063" y="2217738"/>
            <a:ext cx="2962275" cy="11334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3" name="Line 559"/>
          <p:cNvSpPr>
            <a:spLocks noChangeShapeType="1"/>
          </p:cNvSpPr>
          <p:nvPr/>
        </p:nvSpPr>
        <p:spPr bwMode="auto">
          <a:xfrm>
            <a:off x="2994025" y="2738438"/>
            <a:ext cx="635000" cy="5207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4" name="Text Box 560"/>
          <p:cNvSpPr txBox="1">
            <a:spLocks noChangeArrowheads="1"/>
          </p:cNvSpPr>
          <p:nvPr/>
        </p:nvSpPr>
        <p:spPr bwMode="auto">
          <a:xfrm>
            <a:off x="141288" y="4106863"/>
            <a:ext cx="23574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The Decision Tree has a hard time with correlated attributes</a:t>
            </a:r>
          </a:p>
        </p:txBody>
      </p:sp>
      <p:sp>
        <p:nvSpPr>
          <p:cNvPr id="80985" name="Line 561"/>
          <p:cNvSpPr>
            <a:spLocks noChangeShapeType="1"/>
          </p:cNvSpPr>
          <p:nvPr/>
        </p:nvSpPr>
        <p:spPr bwMode="auto">
          <a:xfrm flipV="1">
            <a:off x="7077075" y="1543050"/>
            <a:ext cx="0" cy="111125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6" name="Line 740"/>
          <p:cNvSpPr>
            <a:spLocks noChangeShapeType="1"/>
          </p:cNvSpPr>
          <p:nvPr/>
        </p:nvSpPr>
        <p:spPr bwMode="auto">
          <a:xfrm flipV="1">
            <a:off x="8077200" y="381000"/>
            <a:ext cx="0" cy="111125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7" name="Line 741"/>
          <p:cNvSpPr>
            <a:spLocks noChangeShapeType="1"/>
          </p:cNvSpPr>
          <p:nvPr/>
        </p:nvSpPr>
        <p:spPr bwMode="auto">
          <a:xfrm>
            <a:off x="6445250" y="2466975"/>
            <a:ext cx="5937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8" name="Line 742"/>
          <p:cNvSpPr>
            <a:spLocks noChangeShapeType="1"/>
          </p:cNvSpPr>
          <p:nvPr/>
        </p:nvSpPr>
        <p:spPr bwMode="auto">
          <a:xfrm>
            <a:off x="8112125" y="917575"/>
            <a:ext cx="6794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89" name="Line 743"/>
          <p:cNvSpPr>
            <a:spLocks noChangeShapeType="1"/>
          </p:cNvSpPr>
          <p:nvPr/>
        </p:nvSpPr>
        <p:spPr bwMode="auto">
          <a:xfrm rot="-5400000">
            <a:off x="8297862" y="652463"/>
            <a:ext cx="53657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90" name="Line 744"/>
          <p:cNvSpPr>
            <a:spLocks noChangeShapeType="1"/>
          </p:cNvSpPr>
          <p:nvPr/>
        </p:nvSpPr>
        <p:spPr bwMode="auto">
          <a:xfrm>
            <a:off x="7116763" y="1703388"/>
            <a:ext cx="16700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91" name="Line 745"/>
          <p:cNvSpPr>
            <a:spLocks noChangeShapeType="1"/>
          </p:cNvSpPr>
          <p:nvPr/>
        </p:nvSpPr>
        <p:spPr bwMode="auto">
          <a:xfrm rot="-5400000">
            <a:off x="7545387" y="1595438"/>
            <a:ext cx="1746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92" name="Rectangle 747" descr="Wide downward diagonal"/>
          <p:cNvSpPr>
            <a:spLocks noChangeArrowheads="1"/>
          </p:cNvSpPr>
          <p:nvPr/>
        </p:nvSpPr>
        <p:spPr bwMode="auto">
          <a:xfrm>
            <a:off x="5308600" y="575786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3" name="Rectangle 748" descr="Wide downward diagonal"/>
          <p:cNvSpPr>
            <a:spLocks noChangeArrowheads="1"/>
          </p:cNvSpPr>
          <p:nvPr/>
        </p:nvSpPr>
        <p:spPr bwMode="auto">
          <a:xfrm>
            <a:off x="5295900" y="47863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4" name="Rectangle 749" descr="Wide downward diagonal"/>
          <p:cNvSpPr>
            <a:spLocks noChangeArrowheads="1"/>
          </p:cNvSpPr>
          <p:nvPr/>
        </p:nvSpPr>
        <p:spPr bwMode="auto">
          <a:xfrm>
            <a:off x="5314950" y="43291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5" name="Rectangle 750" descr="Wide downward diagonal"/>
          <p:cNvSpPr>
            <a:spLocks noChangeArrowheads="1"/>
          </p:cNvSpPr>
          <p:nvPr/>
        </p:nvSpPr>
        <p:spPr bwMode="auto">
          <a:xfrm>
            <a:off x="4102100" y="36179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6" name="Rectangle 751" descr="Wide downward diagonal"/>
          <p:cNvSpPr>
            <a:spLocks noChangeArrowheads="1"/>
          </p:cNvSpPr>
          <p:nvPr/>
        </p:nvSpPr>
        <p:spPr bwMode="auto">
          <a:xfrm>
            <a:off x="3435350" y="35671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7" name="Rectangle 752" descr="Wide downward diagonal"/>
          <p:cNvSpPr>
            <a:spLocks noChangeArrowheads="1"/>
          </p:cNvSpPr>
          <p:nvPr/>
        </p:nvSpPr>
        <p:spPr bwMode="auto">
          <a:xfrm>
            <a:off x="4705350" y="3605213"/>
            <a:ext cx="119063" cy="12541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80998" name="Line 746"/>
          <p:cNvSpPr>
            <a:spLocks noChangeShapeType="1"/>
          </p:cNvSpPr>
          <p:nvPr/>
        </p:nvSpPr>
        <p:spPr bwMode="auto">
          <a:xfrm rot="5400000" flipH="1">
            <a:off x="4102100" y="2636838"/>
            <a:ext cx="3175" cy="2219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0999" name="Line 753"/>
          <p:cNvSpPr>
            <a:spLocks noChangeShapeType="1"/>
          </p:cNvSpPr>
          <p:nvPr/>
        </p:nvSpPr>
        <p:spPr bwMode="auto">
          <a:xfrm rot="5400000" flipH="1">
            <a:off x="4064000" y="3043238"/>
            <a:ext cx="3175" cy="2219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0" name="Line 754"/>
          <p:cNvSpPr>
            <a:spLocks noChangeShapeType="1"/>
          </p:cNvSpPr>
          <p:nvPr/>
        </p:nvSpPr>
        <p:spPr bwMode="auto">
          <a:xfrm rot="5400000" flipH="1">
            <a:off x="4935538" y="4552950"/>
            <a:ext cx="0" cy="4921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1" name="Line 755"/>
          <p:cNvSpPr>
            <a:spLocks noChangeShapeType="1"/>
          </p:cNvSpPr>
          <p:nvPr/>
        </p:nvSpPr>
        <p:spPr bwMode="auto">
          <a:xfrm flipH="1">
            <a:off x="4089400" y="3732213"/>
            <a:ext cx="0" cy="4095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2" name="Line 756"/>
          <p:cNvSpPr>
            <a:spLocks noChangeShapeType="1"/>
          </p:cNvSpPr>
          <p:nvPr/>
        </p:nvSpPr>
        <p:spPr bwMode="auto">
          <a:xfrm flipH="1">
            <a:off x="4695825" y="4151313"/>
            <a:ext cx="3175" cy="18446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3" name="Line 757"/>
          <p:cNvSpPr>
            <a:spLocks noChangeShapeType="1"/>
          </p:cNvSpPr>
          <p:nvPr/>
        </p:nvSpPr>
        <p:spPr bwMode="auto">
          <a:xfrm rot="5400000" flipH="1">
            <a:off x="3529013" y="3394075"/>
            <a:ext cx="0" cy="11080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4" name="Line 758"/>
          <p:cNvSpPr>
            <a:spLocks noChangeShapeType="1"/>
          </p:cNvSpPr>
          <p:nvPr/>
        </p:nvSpPr>
        <p:spPr bwMode="auto">
          <a:xfrm flipH="1">
            <a:off x="3575050" y="3763963"/>
            <a:ext cx="0" cy="187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5" name="Line 759"/>
          <p:cNvSpPr>
            <a:spLocks noChangeShapeType="1"/>
          </p:cNvSpPr>
          <p:nvPr/>
        </p:nvSpPr>
        <p:spPr bwMode="auto">
          <a:xfrm rot="5400000" flipH="1">
            <a:off x="4938713" y="4359275"/>
            <a:ext cx="0" cy="4984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6" name="Line 760"/>
          <p:cNvSpPr>
            <a:spLocks noChangeShapeType="1"/>
          </p:cNvSpPr>
          <p:nvPr/>
        </p:nvSpPr>
        <p:spPr bwMode="auto">
          <a:xfrm flipH="1">
            <a:off x="4914900" y="4614863"/>
            <a:ext cx="0" cy="1873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7" name="Text Box 761"/>
          <p:cNvSpPr txBox="1">
            <a:spLocks noChangeArrowheads="1"/>
          </p:cNvSpPr>
          <p:nvPr/>
        </p:nvSpPr>
        <p:spPr bwMode="auto">
          <a:xfrm>
            <a:off x="6900863" y="3224213"/>
            <a:ext cx="1384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900" b="1">
                <a:solidFill>
                  <a:srgbClr val="FF6600"/>
                </a:solidFill>
              </a:rPr>
              <a:t>?</a:t>
            </a:r>
          </a:p>
        </p:txBody>
      </p:sp>
      <p:sp>
        <p:nvSpPr>
          <p:cNvPr id="81008" name="Line 762"/>
          <p:cNvSpPr>
            <a:spLocks noChangeShapeType="1"/>
          </p:cNvSpPr>
          <p:nvPr/>
        </p:nvSpPr>
        <p:spPr bwMode="auto">
          <a:xfrm rot="5400000" flipH="1">
            <a:off x="3825081" y="3586957"/>
            <a:ext cx="3175" cy="169068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81009" name="Line 763"/>
          <p:cNvSpPr>
            <a:spLocks noChangeShapeType="1"/>
          </p:cNvSpPr>
          <p:nvPr/>
        </p:nvSpPr>
        <p:spPr bwMode="auto">
          <a:xfrm flipH="1">
            <a:off x="4449763" y="4184650"/>
            <a:ext cx="0" cy="2381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76250" y="1206500"/>
            <a:ext cx="77724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Advantages: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Easy to understand </a:t>
            </a:r>
            <a:r>
              <a:rPr lang="en-US" altLang="en-US" sz="2800" dirty="0">
                <a:solidFill>
                  <a:srgbClr val="808080"/>
                </a:solidFill>
              </a:rPr>
              <a:t>(Doctors love them!)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Easy to generate rules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Disadvantages: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May suffer from overfitting.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Classifies by rectangular partitioning (so does not handle correlated features very well).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Can be quite large – pruning is necessary.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Does not handle streaming data easily 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15913" y="249238"/>
            <a:ext cx="8502650" cy="6413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Advantages/Disadvantages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6859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 Classifier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985000" y="2471738"/>
            <a:ext cx="18351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Ross Quinlan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7134225" y="201613"/>
          <a:ext cx="14859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1486107" imgH="2161905" progId="Paint.Picture">
                  <p:embed/>
                </p:oleObj>
              </mc:Choice>
              <mc:Fallback>
                <p:oleObj name="Bitmap Image" r:id="rId3" imgW="1486107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201613"/>
                        <a:ext cx="14859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 rot="-5400000">
            <a:off x="-896937" y="4062412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1066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1447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1828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2209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2590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971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352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733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4114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685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1066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1447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1828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2209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2590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2971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3352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3733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4114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685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1066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1447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1828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2209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5" name="Rectangle 32"/>
          <p:cNvSpPr>
            <a:spLocks noChangeArrowheads="1"/>
          </p:cNvSpPr>
          <p:nvPr/>
        </p:nvSpPr>
        <p:spPr bwMode="auto">
          <a:xfrm>
            <a:off x="2590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6" name="Rectangle 33"/>
          <p:cNvSpPr>
            <a:spLocks noChangeArrowheads="1"/>
          </p:cNvSpPr>
          <p:nvPr/>
        </p:nvSpPr>
        <p:spPr bwMode="auto">
          <a:xfrm>
            <a:off x="2971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7" name="Rectangle 34"/>
          <p:cNvSpPr>
            <a:spLocks noChangeArrowheads="1"/>
          </p:cNvSpPr>
          <p:nvPr/>
        </p:nvSpPr>
        <p:spPr bwMode="auto">
          <a:xfrm>
            <a:off x="3352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8" name="Rectangle 35"/>
          <p:cNvSpPr>
            <a:spLocks noChangeArrowheads="1"/>
          </p:cNvSpPr>
          <p:nvPr/>
        </p:nvSpPr>
        <p:spPr bwMode="auto">
          <a:xfrm>
            <a:off x="3733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299" name="Rectangle 36"/>
          <p:cNvSpPr>
            <a:spLocks noChangeArrowheads="1"/>
          </p:cNvSpPr>
          <p:nvPr/>
        </p:nvSpPr>
        <p:spPr bwMode="auto">
          <a:xfrm>
            <a:off x="4114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0" name="Rectangle 37"/>
          <p:cNvSpPr>
            <a:spLocks noChangeArrowheads="1"/>
          </p:cNvSpPr>
          <p:nvPr/>
        </p:nvSpPr>
        <p:spPr bwMode="auto">
          <a:xfrm>
            <a:off x="685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1" name="Rectangle 38"/>
          <p:cNvSpPr>
            <a:spLocks noChangeArrowheads="1"/>
          </p:cNvSpPr>
          <p:nvPr/>
        </p:nvSpPr>
        <p:spPr bwMode="auto">
          <a:xfrm>
            <a:off x="1066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2" name="Rectangle 39"/>
          <p:cNvSpPr>
            <a:spLocks noChangeArrowheads="1"/>
          </p:cNvSpPr>
          <p:nvPr/>
        </p:nvSpPr>
        <p:spPr bwMode="auto">
          <a:xfrm>
            <a:off x="1447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3" name="Rectangle 40"/>
          <p:cNvSpPr>
            <a:spLocks noChangeArrowheads="1"/>
          </p:cNvSpPr>
          <p:nvPr/>
        </p:nvSpPr>
        <p:spPr bwMode="auto">
          <a:xfrm>
            <a:off x="1828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4" name="Rectangle 41"/>
          <p:cNvSpPr>
            <a:spLocks noChangeArrowheads="1"/>
          </p:cNvSpPr>
          <p:nvPr/>
        </p:nvSpPr>
        <p:spPr bwMode="auto">
          <a:xfrm>
            <a:off x="2209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2590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6" name="Rectangle 43"/>
          <p:cNvSpPr>
            <a:spLocks noChangeArrowheads="1"/>
          </p:cNvSpPr>
          <p:nvPr/>
        </p:nvSpPr>
        <p:spPr bwMode="auto">
          <a:xfrm>
            <a:off x="2971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7" name="Rectangle 44"/>
          <p:cNvSpPr>
            <a:spLocks noChangeArrowheads="1"/>
          </p:cNvSpPr>
          <p:nvPr/>
        </p:nvSpPr>
        <p:spPr bwMode="auto">
          <a:xfrm>
            <a:off x="3352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3733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4114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0" name="Rectangle 47"/>
          <p:cNvSpPr>
            <a:spLocks noChangeArrowheads="1"/>
          </p:cNvSpPr>
          <p:nvPr/>
        </p:nvSpPr>
        <p:spPr bwMode="auto">
          <a:xfrm>
            <a:off x="685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1" name="Rectangle 48"/>
          <p:cNvSpPr>
            <a:spLocks noChangeArrowheads="1"/>
          </p:cNvSpPr>
          <p:nvPr/>
        </p:nvSpPr>
        <p:spPr bwMode="auto">
          <a:xfrm>
            <a:off x="1066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2" name="Rectangle 49"/>
          <p:cNvSpPr>
            <a:spLocks noChangeArrowheads="1"/>
          </p:cNvSpPr>
          <p:nvPr/>
        </p:nvSpPr>
        <p:spPr bwMode="auto">
          <a:xfrm>
            <a:off x="1447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3" name="Rectangle 50"/>
          <p:cNvSpPr>
            <a:spLocks noChangeArrowheads="1"/>
          </p:cNvSpPr>
          <p:nvPr/>
        </p:nvSpPr>
        <p:spPr bwMode="auto">
          <a:xfrm>
            <a:off x="1828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4" name="Rectangle 51"/>
          <p:cNvSpPr>
            <a:spLocks noChangeArrowheads="1"/>
          </p:cNvSpPr>
          <p:nvPr/>
        </p:nvSpPr>
        <p:spPr bwMode="auto">
          <a:xfrm>
            <a:off x="2209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5" name="Rectangle 52"/>
          <p:cNvSpPr>
            <a:spLocks noChangeArrowheads="1"/>
          </p:cNvSpPr>
          <p:nvPr/>
        </p:nvSpPr>
        <p:spPr bwMode="auto">
          <a:xfrm>
            <a:off x="2590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6" name="Rectangle 53"/>
          <p:cNvSpPr>
            <a:spLocks noChangeArrowheads="1"/>
          </p:cNvSpPr>
          <p:nvPr/>
        </p:nvSpPr>
        <p:spPr bwMode="auto">
          <a:xfrm>
            <a:off x="2971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7" name="Rectangle 54"/>
          <p:cNvSpPr>
            <a:spLocks noChangeArrowheads="1"/>
          </p:cNvSpPr>
          <p:nvPr/>
        </p:nvSpPr>
        <p:spPr bwMode="auto">
          <a:xfrm>
            <a:off x="3352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8" name="Rectangle 55"/>
          <p:cNvSpPr>
            <a:spLocks noChangeArrowheads="1"/>
          </p:cNvSpPr>
          <p:nvPr/>
        </p:nvSpPr>
        <p:spPr bwMode="auto">
          <a:xfrm>
            <a:off x="3733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19" name="Rectangle 56"/>
          <p:cNvSpPr>
            <a:spLocks noChangeArrowheads="1"/>
          </p:cNvSpPr>
          <p:nvPr/>
        </p:nvSpPr>
        <p:spPr bwMode="auto">
          <a:xfrm>
            <a:off x="4114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0" name="Rectangle 57"/>
          <p:cNvSpPr>
            <a:spLocks noChangeArrowheads="1"/>
          </p:cNvSpPr>
          <p:nvPr/>
        </p:nvSpPr>
        <p:spPr bwMode="auto">
          <a:xfrm>
            <a:off x="685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1" name="Rectangle 58"/>
          <p:cNvSpPr>
            <a:spLocks noChangeArrowheads="1"/>
          </p:cNvSpPr>
          <p:nvPr/>
        </p:nvSpPr>
        <p:spPr bwMode="auto">
          <a:xfrm>
            <a:off x="1066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2" name="Rectangle 59"/>
          <p:cNvSpPr>
            <a:spLocks noChangeArrowheads="1"/>
          </p:cNvSpPr>
          <p:nvPr/>
        </p:nvSpPr>
        <p:spPr bwMode="auto">
          <a:xfrm>
            <a:off x="1447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3" name="Rectangle 60"/>
          <p:cNvSpPr>
            <a:spLocks noChangeArrowheads="1"/>
          </p:cNvSpPr>
          <p:nvPr/>
        </p:nvSpPr>
        <p:spPr bwMode="auto">
          <a:xfrm>
            <a:off x="1828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4" name="Rectangle 61"/>
          <p:cNvSpPr>
            <a:spLocks noChangeArrowheads="1"/>
          </p:cNvSpPr>
          <p:nvPr/>
        </p:nvSpPr>
        <p:spPr bwMode="auto">
          <a:xfrm>
            <a:off x="2209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5" name="Rectangle 62"/>
          <p:cNvSpPr>
            <a:spLocks noChangeArrowheads="1"/>
          </p:cNvSpPr>
          <p:nvPr/>
        </p:nvSpPr>
        <p:spPr bwMode="auto">
          <a:xfrm>
            <a:off x="2590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6" name="Rectangle 63"/>
          <p:cNvSpPr>
            <a:spLocks noChangeArrowheads="1"/>
          </p:cNvSpPr>
          <p:nvPr/>
        </p:nvSpPr>
        <p:spPr bwMode="auto">
          <a:xfrm>
            <a:off x="2971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7" name="Rectangle 64"/>
          <p:cNvSpPr>
            <a:spLocks noChangeArrowheads="1"/>
          </p:cNvSpPr>
          <p:nvPr/>
        </p:nvSpPr>
        <p:spPr bwMode="auto">
          <a:xfrm>
            <a:off x="3352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8" name="Rectangle 65"/>
          <p:cNvSpPr>
            <a:spLocks noChangeArrowheads="1"/>
          </p:cNvSpPr>
          <p:nvPr/>
        </p:nvSpPr>
        <p:spPr bwMode="auto">
          <a:xfrm>
            <a:off x="3733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29" name="Rectangle 66"/>
          <p:cNvSpPr>
            <a:spLocks noChangeArrowheads="1"/>
          </p:cNvSpPr>
          <p:nvPr/>
        </p:nvSpPr>
        <p:spPr bwMode="auto">
          <a:xfrm>
            <a:off x="4114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0" name="Rectangle 67"/>
          <p:cNvSpPr>
            <a:spLocks noChangeArrowheads="1"/>
          </p:cNvSpPr>
          <p:nvPr/>
        </p:nvSpPr>
        <p:spPr bwMode="auto">
          <a:xfrm>
            <a:off x="685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1" name="Rectangle 68"/>
          <p:cNvSpPr>
            <a:spLocks noChangeArrowheads="1"/>
          </p:cNvSpPr>
          <p:nvPr/>
        </p:nvSpPr>
        <p:spPr bwMode="auto">
          <a:xfrm>
            <a:off x="1066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2" name="Rectangle 69"/>
          <p:cNvSpPr>
            <a:spLocks noChangeArrowheads="1"/>
          </p:cNvSpPr>
          <p:nvPr/>
        </p:nvSpPr>
        <p:spPr bwMode="auto">
          <a:xfrm>
            <a:off x="1447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3" name="Rectangle 70"/>
          <p:cNvSpPr>
            <a:spLocks noChangeArrowheads="1"/>
          </p:cNvSpPr>
          <p:nvPr/>
        </p:nvSpPr>
        <p:spPr bwMode="auto">
          <a:xfrm>
            <a:off x="1828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4" name="Rectangle 71"/>
          <p:cNvSpPr>
            <a:spLocks noChangeArrowheads="1"/>
          </p:cNvSpPr>
          <p:nvPr/>
        </p:nvSpPr>
        <p:spPr bwMode="auto">
          <a:xfrm>
            <a:off x="2209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5" name="Rectangle 72"/>
          <p:cNvSpPr>
            <a:spLocks noChangeArrowheads="1"/>
          </p:cNvSpPr>
          <p:nvPr/>
        </p:nvSpPr>
        <p:spPr bwMode="auto">
          <a:xfrm>
            <a:off x="2590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6" name="Rectangle 73"/>
          <p:cNvSpPr>
            <a:spLocks noChangeArrowheads="1"/>
          </p:cNvSpPr>
          <p:nvPr/>
        </p:nvSpPr>
        <p:spPr bwMode="auto">
          <a:xfrm>
            <a:off x="2971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7" name="Rectangle 74"/>
          <p:cNvSpPr>
            <a:spLocks noChangeArrowheads="1"/>
          </p:cNvSpPr>
          <p:nvPr/>
        </p:nvSpPr>
        <p:spPr bwMode="auto">
          <a:xfrm>
            <a:off x="3352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8" name="Rectangle 75"/>
          <p:cNvSpPr>
            <a:spLocks noChangeArrowheads="1"/>
          </p:cNvSpPr>
          <p:nvPr/>
        </p:nvSpPr>
        <p:spPr bwMode="auto">
          <a:xfrm>
            <a:off x="3733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39" name="Rectangle 76"/>
          <p:cNvSpPr>
            <a:spLocks noChangeArrowheads="1"/>
          </p:cNvSpPr>
          <p:nvPr/>
        </p:nvSpPr>
        <p:spPr bwMode="auto">
          <a:xfrm>
            <a:off x="4114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0" name="Rectangle 77"/>
          <p:cNvSpPr>
            <a:spLocks noChangeArrowheads="1"/>
          </p:cNvSpPr>
          <p:nvPr/>
        </p:nvSpPr>
        <p:spPr bwMode="auto">
          <a:xfrm>
            <a:off x="685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1" name="Rectangle 78"/>
          <p:cNvSpPr>
            <a:spLocks noChangeArrowheads="1"/>
          </p:cNvSpPr>
          <p:nvPr/>
        </p:nvSpPr>
        <p:spPr bwMode="auto">
          <a:xfrm>
            <a:off x="1066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2" name="Rectangle 79"/>
          <p:cNvSpPr>
            <a:spLocks noChangeArrowheads="1"/>
          </p:cNvSpPr>
          <p:nvPr/>
        </p:nvSpPr>
        <p:spPr bwMode="auto">
          <a:xfrm>
            <a:off x="1447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3" name="Rectangle 80"/>
          <p:cNvSpPr>
            <a:spLocks noChangeArrowheads="1"/>
          </p:cNvSpPr>
          <p:nvPr/>
        </p:nvSpPr>
        <p:spPr bwMode="auto">
          <a:xfrm>
            <a:off x="1828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4" name="Rectangle 81"/>
          <p:cNvSpPr>
            <a:spLocks noChangeArrowheads="1"/>
          </p:cNvSpPr>
          <p:nvPr/>
        </p:nvSpPr>
        <p:spPr bwMode="auto">
          <a:xfrm>
            <a:off x="2209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5" name="Rectangle 82"/>
          <p:cNvSpPr>
            <a:spLocks noChangeArrowheads="1"/>
          </p:cNvSpPr>
          <p:nvPr/>
        </p:nvSpPr>
        <p:spPr bwMode="auto">
          <a:xfrm>
            <a:off x="2590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6" name="Rectangle 83"/>
          <p:cNvSpPr>
            <a:spLocks noChangeArrowheads="1"/>
          </p:cNvSpPr>
          <p:nvPr/>
        </p:nvSpPr>
        <p:spPr bwMode="auto">
          <a:xfrm>
            <a:off x="2971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7" name="Rectangle 84"/>
          <p:cNvSpPr>
            <a:spLocks noChangeArrowheads="1"/>
          </p:cNvSpPr>
          <p:nvPr/>
        </p:nvSpPr>
        <p:spPr bwMode="auto">
          <a:xfrm>
            <a:off x="3352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8" name="Rectangle 85"/>
          <p:cNvSpPr>
            <a:spLocks noChangeArrowheads="1"/>
          </p:cNvSpPr>
          <p:nvPr/>
        </p:nvSpPr>
        <p:spPr bwMode="auto">
          <a:xfrm>
            <a:off x="3733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49" name="Rectangle 86"/>
          <p:cNvSpPr>
            <a:spLocks noChangeArrowheads="1"/>
          </p:cNvSpPr>
          <p:nvPr/>
        </p:nvSpPr>
        <p:spPr bwMode="auto">
          <a:xfrm>
            <a:off x="4114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0" name="Rectangle 87"/>
          <p:cNvSpPr>
            <a:spLocks noChangeArrowheads="1"/>
          </p:cNvSpPr>
          <p:nvPr/>
        </p:nvSpPr>
        <p:spPr bwMode="auto">
          <a:xfrm>
            <a:off x="685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1" name="Rectangle 88"/>
          <p:cNvSpPr>
            <a:spLocks noChangeArrowheads="1"/>
          </p:cNvSpPr>
          <p:nvPr/>
        </p:nvSpPr>
        <p:spPr bwMode="auto">
          <a:xfrm>
            <a:off x="1066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2" name="Rectangle 89"/>
          <p:cNvSpPr>
            <a:spLocks noChangeArrowheads="1"/>
          </p:cNvSpPr>
          <p:nvPr/>
        </p:nvSpPr>
        <p:spPr bwMode="auto">
          <a:xfrm>
            <a:off x="1447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3" name="Rectangle 90"/>
          <p:cNvSpPr>
            <a:spLocks noChangeArrowheads="1"/>
          </p:cNvSpPr>
          <p:nvPr/>
        </p:nvSpPr>
        <p:spPr bwMode="auto">
          <a:xfrm>
            <a:off x="1828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4" name="Rectangle 91"/>
          <p:cNvSpPr>
            <a:spLocks noChangeArrowheads="1"/>
          </p:cNvSpPr>
          <p:nvPr/>
        </p:nvSpPr>
        <p:spPr bwMode="auto">
          <a:xfrm>
            <a:off x="2209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5" name="Rectangle 92"/>
          <p:cNvSpPr>
            <a:spLocks noChangeArrowheads="1"/>
          </p:cNvSpPr>
          <p:nvPr/>
        </p:nvSpPr>
        <p:spPr bwMode="auto">
          <a:xfrm>
            <a:off x="2590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6" name="Rectangle 93"/>
          <p:cNvSpPr>
            <a:spLocks noChangeArrowheads="1"/>
          </p:cNvSpPr>
          <p:nvPr/>
        </p:nvSpPr>
        <p:spPr bwMode="auto">
          <a:xfrm>
            <a:off x="2971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7" name="Rectangle 94"/>
          <p:cNvSpPr>
            <a:spLocks noChangeArrowheads="1"/>
          </p:cNvSpPr>
          <p:nvPr/>
        </p:nvSpPr>
        <p:spPr bwMode="auto">
          <a:xfrm>
            <a:off x="3352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8" name="Rectangle 95"/>
          <p:cNvSpPr>
            <a:spLocks noChangeArrowheads="1"/>
          </p:cNvSpPr>
          <p:nvPr/>
        </p:nvSpPr>
        <p:spPr bwMode="auto">
          <a:xfrm>
            <a:off x="3733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59" name="Rectangle 96"/>
          <p:cNvSpPr>
            <a:spLocks noChangeArrowheads="1"/>
          </p:cNvSpPr>
          <p:nvPr/>
        </p:nvSpPr>
        <p:spPr bwMode="auto">
          <a:xfrm>
            <a:off x="4114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0" name="Rectangle 97"/>
          <p:cNvSpPr>
            <a:spLocks noChangeArrowheads="1"/>
          </p:cNvSpPr>
          <p:nvPr/>
        </p:nvSpPr>
        <p:spPr bwMode="auto">
          <a:xfrm>
            <a:off x="685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1" name="Rectangle 98"/>
          <p:cNvSpPr>
            <a:spLocks noChangeArrowheads="1"/>
          </p:cNvSpPr>
          <p:nvPr/>
        </p:nvSpPr>
        <p:spPr bwMode="auto">
          <a:xfrm>
            <a:off x="1066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2" name="Rectangle 99"/>
          <p:cNvSpPr>
            <a:spLocks noChangeArrowheads="1"/>
          </p:cNvSpPr>
          <p:nvPr/>
        </p:nvSpPr>
        <p:spPr bwMode="auto">
          <a:xfrm>
            <a:off x="1447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3" name="Rectangle 100"/>
          <p:cNvSpPr>
            <a:spLocks noChangeArrowheads="1"/>
          </p:cNvSpPr>
          <p:nvPr/>
        </p:nvSpPr>
        <p:spPr bwMode="auto">
          <a:xfrm>
            <a:off x="1828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4" name="Rectangle 101"/>
          <p:cNvSpPr>
            <a:spLocks noChangeArrowheads="1"/>
          </p:cNvSpPr>
          <p:nvPr/>
        </p:nvSpPr>
        <p:spPr bwMode="auto">
          <a:xfrm>
            <a:off x="2209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5" name="Rectangle 102"/>
          <p:cNvSpPr>
            <a:spLocks noChangeArrowheads="1"/>
          </p:cNvSpPr>
          <p:nvPr/>
        </p:nvSpPr>
        <p:spPr bwMode="auto">
          <a:xfrm>
            <a:off x="2590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6" name="Rectangle 103"/>
          <p:cNvSpPr>
            <a:spLocks noChangeArrowheads="1"/>
          </p:cNvSpPr>
          <p:nvPr/>
        </p:nvSpPr>
        <p:spPr bwMode="auto">
          <a:xfrm>
            <a:off x="2971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7" name="Rectangle 104"/>
          <p:cNvSpPr>
            <a:spLocks noChangeArrowheads="1"/>
          </p:cNvSpPr>
          <p:nvPr/>
        </p:nvSpPr>
        <p:spPr bwMode="auto">
          <a:xfrm>
            <a:off x="3352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8" name="Rectangle 105"/>
          <p:cNvSpPr>
            <a:spLocks noChangeArrowheads="1"/>
          </p:cNvSpPr>
          <p:nvPr/>
        </p:nvSpPr>
        <p:spPr bwMode="auto">
          <a:xfrm>
            <a:off x="3733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69" name="Rectangle 106"/>
          <p:cNvSpPr>
            <a:spLocks noChangeArrowheads="1"/>
          </p:cNvSpPr>
          <p:nvPr/>
        </p:nvSpPr>
        <p:spPr bwMode="auto">
          <a:xfrm>
            <a:off x="4114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0" name="Line 107"/>
          <p:cNvSpPr>
            <a:spLocks noChangeShapeType="1"/>
          </p:cNvSpPr>
          <p:nvPr/>
        </p:nvSpPr>
        <p:spPr bwMode="auto">
          <a:xfrm>
            <a:off x="685800" y="6137275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371" name="Line 108"/>
          <p:cNvSpPr>
            <a:spLocks noChangeShapeType="1"/>
          </p:cNvSpPr>
          <p:nvPr/>
        </p:nvSpPr>
        <p:spPr bwMode="auto">
          <a:xfrm flipV="1">
            <a:off x="685800" y="2327275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372" name="Oval 109"/>
          <p:cNvSpPr>
            <a:spLocks noChangeArrowheads="1"/>
          </p:cNvSpPr>
          <p:nvPr/>
        </p:nvSpPr>
        <p:spPr bwMode="auto">
          <a:xfrm>
            <a:off x="1066800" y="484187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3" name="Oval 110"/>
          <p:cNvSpPr>
            <a:spLocks noChangeArrowheads="1"/>
          </p:cNvSpPr>
          <p:nvPr/>
        </p:nvSpPr>
        <p:spPr bwMode="auto">
          <a:xfrm>
            <a:off x="2103438" y="529907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4" name="Rectangle 111" descr="Wide downward diagonal"/>
          <p:cNvSpPr>
            <a:spLocks noChangeArrowheads="1"/>
          </p:cNvSpPr>
          <p:nvPr/>
        </p:nvSpPr>
        <p:spPr bwMode="auto">
          <a:xfrm>
            <a:off x="2667000" y="2860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5" name="Rectangle 112" descr="Wide downward diagonal"/>
          <p:cNvSpPr>
            <a:spLocks noChangeArrowheads="1"/>
          </p:cNvSpPr>
          <p:nvPr/>
        </p:nvSpPr>
        <p:spPr bwMode="auto">
          <a:xfrm>
            <a:off x="304800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6" name="Rectangle 113" descr="Wide downward diagonal"/>
          <p:cNvSpPr>
            <a:spLocks noChangeArrowheads="1"/>
          </p:cNvSpPr>
          <p:nvPr/>
        </p:nvSpPr>
        <p:spPr bwMode="auto">
          <a:xfrm>
            <a:off x="3657600" y="25558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7" name="Rectangle 114" descr="Wide downward diagonal"/>
          <p:cNvSpPr>
            <a:spLocks noChangeArrowheads="1"/>
          </p:cNvSpPr>
          <p:nvPr/>
        </p:nvSpPr>
        <p:spPr bwMode="auto">
          <a:xfrm>
            <a:off x="381000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8" name="Rectangle 115" descr="Wide downward diagonal"/>
          <p:cNvSpPr>
            <a:spLocks noChangeArrowheads="1"/>
          </p:cNvSpPr>
          <p:nvPr/>
        </p:nvSpPr>
        <p:spPr bwMode="auto">
          <a:xfrm>
            <a:off x="3733800" y="4308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79" name="Oval 116"/>
          <p:cNvSpPr>
            <a:spLocks noChangeArrowheads="1"/>
          </p:cNvSpPr>
          <p:nvPr/>
        </p:nvSpPr>
        <p:spPr bwMode="auto">
          <a:xfrm>
            <a:off x="1976438" y="41449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0" name="Oval 117"/>
          <p:cNvSpPr>
            <a:spLocks noChangeArrowheads="1"/>
          </p:cNvSpPr>
          <p:nvPr/>
        </p:nvSpPr>
        <p:spPr bwMode="auto">
          <a:xfrm>
            <a:off x="838200" y="568007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1" name="Oval 118"/>
          <p:cNvSpPr>
            <a:spLocks noChangeArrowheads="1"/>
          </p:cNvSpPr>
          <p:nvPr/>
        </p:nvSpPr>
        <p:spPr bwMode="auto">
          <a:xfrm>
            <a:off x="914400" y="430847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grpSp>
        <p:nvGrpSpPr>
          <p:cNvPr id="11382" name="Group 119"/>
          <p:cNvGrpSpPr>
            <a:grpSpLocks/>
          </p:cNvGrpSpPr>
          <p:nvPr/>
        </p:nvGrpSpPr>
        <p:grpSpPr bwMode="auto">
          <a:xfrm>
            <a:off x="152400" y="2174875"/>
            <a:ext cx="4476750" cy="4435475"/>
            <a:chOff x="1104" y="703"/>
            <a:chExt cx="2820" cy="2794"/>
          </a:xfrm>
        </p:grpSpPr>
        <p:sp>
          <p:nvSpPr>
            <p:cNvPr id="11470" name="Text Box 120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471" name="Text Box 121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472" name="Text Box 122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473" name="Text Box 123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474" name="Text Box 124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475" name="Text Box 125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476" name="Text Box 126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477" name="Text Box 127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478" name="Text Box 128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479" name="Text Box 129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480" name="Text Box 130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481" name="Text Box 131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482" name="Text Box 132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483" name="Text Box 133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484" name="Text Box 134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485" name="Text Box 135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486" name="Text Box 136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487" name="Text Box 137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488" name="Text Box 138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489" name="Text Box 139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9</a:t>
              </a:r>
            </a:p>
          </p:txBody>
        </p:sp>
      </p:grpSp>
      <p:sp>
        <p:nvSpPr>
          <p:cNvPr id="104588" name="Rectangle 140"/>
          <p:cNvSpPr>
            <a:spLocks noChangeArrowheads="1"/>
          </p:cNvSpPr>
          <p:nvPr/>
        </p:nvSpPr>
        <p:spPr bwMode="auto">
          <a:xfrm>
            <a:off x="1447800" y="6518275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11384" name="Oval 142"/>
          <p:cNvSpPr>
            <a:spLocks noChangeArrowheads="1"/>
          </p:cNvSpPr>
          <p:nvPr/>
        </p:nvSpPr>
        <p:spPr bwMode="auto">
          <a:xfrm>
            <a:off x="1055688" y="48434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5" name="Oval 143"/>
          <p:cNvSpPr>
            <a:spLocks noChangeArrowheads="1"/>
          </p:cNvSpPr>
          <p:nvPr/>
        </p:nvSpPr>
        <p:spPr bwMode="auto">
          <a:xfrm>
            <a:off x="2679700" y="5461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6" name="Rectangle 144" descr="Wide downward diagonal"/>
          <p:cNvSpPr>
            <a:spLocks noChangeArrowheads="1"/>
          </p:cNvSpPr>
          <p:nvPr/>
        </p:nvSpPr>
        <p:spPr bwMode="auto">
          <a:xfrm>
            <a:off x="3973513" y="2811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7" name="Rectangle 145" descr="Wide downward diagonal"/>
          <p:cNvSpPr>
            <a:spLocks noChangeArrowheads="1"/>
          </p:cNvSpPr>
          <p:nvPr/>
        </p:nvSpPr>
        <p:spPr bwMode="auto">
          <a:xfrm>
            <a:off x="3070225" y="3471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8" name="Rectangle 146" descr="Wide downward diagonal"/>
          <p:cNvSpPr>
            <a:spLocks noChangeArrowheads="1"/>
          </p:cNvSpPr>
          <p:nvPr/>
        </p:nvSpPr>
        <p:spPr bwMode="auto">
          <a:xfrm>
            <a:off x="3646488" y="2557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89" name="Rectangle 147" descr="Wide downward diagonal"/>
          <p:cNvSpPr>
            <a:spLocks noChangeArrowheads="1"/>
          </p:cNvSpPr>
          <p:nvPr/>
        </p:nvSpPr>
        <p:spPr bwMode="auto">
          <a:xfrm>
            <a:off x="3798888" y="3548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0" name="Rectangle 148" descr="Wide downward diagonal"/>
          <p:cNvSpPr>
            <a:spLocks noChangeArrowheads="1"/>
          </p:cNvSpPr>
          <p:nvPr/>
        </p:nvSpPr>
        <p:spPr bwMode="auto">
          <a:xfrm>
            <a:off x="4327525" y="437832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1" name="Oval 149"/>
          <p:cNvSpPr>
            <a:spLocks noChangeArrowheads="1"/>
          </p:cNvSpPr>
          <p:nvPr/>
        </p:nvSpPr>
        <p:spPr bwMode="auto">
          <a:xfrm>
            <a:off x="1219200" y="421481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2" name="Oval 150"/>
          <p:cNvSpPr>
            <a:spLocks noChangeArrowheads="1"/>
          </p:cNvSpPr>
          <p:nvPr/>
        </p:nvSpPr>
        <p:spPr bwMode="auto">
          <a:xfrm>
            <a:off x="827088" y="56816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3" name="Oval 151"/>
          <p:cNvSpPr>
            <a:spLocks noChangeArrowheads="1"/>
          </p:cNvSpPr>
          <p:nvPr/>
        </p:nvSpPr>
        <p:spPr bwMode="auto">
          <a:xfrm>
            <a:off x="903288" y="43100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4" name="Oval 152"/>
          <p:cNvSpPr>
            <a:spLocks noChangeArrowheads="1"/>
          </p:cNvSpPr>
          <p:nvPr/>
        </p:nvSpPr>
        <p:spPr bwMode="auto">
          <a:xfrm>
            <a:off x="1512888" y="47672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5" name="Oval 153"/>
          <p:cNvSpPr>
            <a:spLocks noChangeArrowheads="1"/>
          </p:cNvSpPr>
          <p:nvPr/>
        </p:nvSpPr>
        <p:spPr bwMode="auto">
          <a:xfrm>
            <a:off x="1131888" y="52244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6" name="Oval 154"/>
          <p:cNvSpPr>
            <a:spLocks noChangeArrowheads="1"/>
          </p:cNvSpPr>
          <p:nvPr/>
        </p:nvSpPr>
        <p:spPr bwMode="auto">
          <a:xfrm>
            <a:off x="1527175" y="566261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7" name="Oval 155"/>
          <p:cNvSpPr>
            <a:spLocks noChangeArrowheads="1"/>
          </p:cNvSpPr>
          <p:nvPr/>
        </p:nvSpPr>
        <p:spPr bwMode="auto">
          <a:xfrm>
            <a:off x="2338388" y="4953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8" name="Oval 156"/>
          <p:cNvSpPr>
            <a:spLocks noChangeArrowheads="1"/>
          </p:cNvSpPr>
          <p:nvPr/>
        </p:nvSpPr>
        <p:spPr bwMode="auto">
          <a:xfrm>
            <a:off x="979488" y="39290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399" name="Oval 157"/>
          <p:cNvSpPr>
            <a:spLocks noChangeArrowheads="1"/>
          </p:cNvSpPr>
          <p:nvPr/>
        </p:nvSpPr>
        <p:spPr bwMode="auto">
          <a:xfrm>
            <a:off x="1449388" y="3987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0" name="Oval 158"/>
          <p:cNvSpPr>
            <a:spLocks noChangeArrowheads="1"/>
          </p:cNvSpPr>
          <p:nvPr/>
        </p:nvSpPr>
        <p:spPr bwMode="auto">
          <a:xfrm>
            <a:off x="1131888" y="46910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1" name="Oval 159"/>
          <p:cNvSpPr>
            <a:spLocks noChangeArrowheads="1"/>
          </p:cNvSpPr>
          <p:nvPr/>
        </p:nvSpPr>
        <p:spPr bwMode="auto">
          <a:xfrm>
            <a:off x="1436688" y="46148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2" name="Oval 160"/>
          <p:cNvSpPr>
            <a:spLocks noChangeArrowheads="1"/>
          </p:cNvSpPr>
          <p:nvPr/>
        </p:nvSpPr>
        <p:spPr bwMode="auto">
          <a:xfrm>
            <a:off x="827088" y="51482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3" name="Oval 161"/>
          <p:cNvSpPr>
            <a:spLocks noChangeArrowheads="1"/>
          </p:cNvSpPr>
          <p:nvPr/>
        </p:nvSpPr>
        <p:spPr bwMode="auto">
          <a:xfrm>
            <a:off x="1754188" y="53895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4" name="Oval 162"/>
          <p:cNvSpPr>
            <a:spLocks noChangeArrowheads="1"/>
          </p:cNvSpPr>
          <p:nvPr/>
        </p:nvSpPr>
        <p:spPr bwMode="auto">
          <a:xfrm>
            <a:off x="3059113" y="554355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5" name="Oval 163"/>
          <p:cNvSpPr>
            <a:spLocks noChangeArrowheads="1"/>
          </p:cNvSpPr>
          <p:nvPr/>
        </p:nvSpPr>
        <p:spPr bwMode="auto">
          <a:xfrm>
            <a:off x="1208088" y="446246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6" name="Oval 164"/>
          <p:cNvSpPr>
            <a:spLocks noChangeArrowheads="1"/>
          </p:cNvSpPr>
          <p:nvPr/>
        </p:nvSpPr>
        <p:spPr bwMode="auto">
          <a:xfrm>
            <a:off x="1790700" y="4979988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7" name="Rectangle 165" descr="Wide downward diagonal"/>
          <p:cNvSpPr>
            <a:spLocks noChangeArrowheads="1"/>
          </p:cNvSpPr>
          <p:nvPr/>
        </p:nvSpPr>
        <p:spPr bwMode="auto">
          <a:xfrm>
            <a:off x="357028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8" name="Rectangle 166" descr="Wide downward diagonal"/>
          <p:cNvSpPr>
            <a:spLocks noChangeArrowheads="1"/>
          </p:cNvSpPr>
          <p:nvPr/>
        </p:nvSpPr>
        <p:spPr bwMode="auto">
          <a:xfrm>
            <a:off x="3417888" y="3624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09" name="Rectangle 167" descr="Wide downward diagonal"/>
          <p:cNvSpPr>
            <a:spLocks noChangeArrowheads="1"/>
          </p:cNvSpPr>
          <p:nvPr/>
        </p:nvSpPr>
        <p:spPr bwMode="auto">
          <a:xfrm>
            <a:off x="3189288" y="3243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0" name="Rectangle 168" descr="Wide downward diagonal"/>
          <p:cNvSpPr>
            <a:spLocks noChangeArrowheads="1"/>
          </p:cNvSpPr>
          <p:nvPr/>
        </p:nvSpPr>
        <p:spPr bwMode="auto">
          <a:xfrm>
            <a:off x="3138488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1" name="Rectangle 169" descr="Wide downward diagonal"/>
          <p:cNvSpPr>
            <a:spLocks noChangeArrowheads="1"/>
          </p:cNvSpPr>
          <p:nvPr/>
        </p:nvSpPr>
        <p:spPr bwMode="auto">
          <a:xfrm>
            <a:off x="372268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2" name="Rectangle 170" descr="Wide downward diagonal"/>
          <p:cNvSpPr>
            <a:spLocks noChangeArrowheads="1"/>
          </p:cNvSpPr>
          <p:nvPr/>
        </p:nvSpPr>
        <p:spPr bwMode="auto">
          <a:xfrm>
            <a:off x="387508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3" name="Rectangle 171" descr="Wide downward diagonal"/>
          <p:cNvSpPr>
            <a:spLocks noChangeArrowheads="1"/>
          </p:cNvSpPr>
          <p:nvPr/>
        </p:nvSpPr>
        <p:spPr bwMode="auto">
          <a:xfrm>
            <a:off x="3189288" y="240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4" name="Rectangle 172" descr="Wide downward diagonal"/>
          <p:cNvSpPr>
            <a:spLocks noChangeArrowheads="1"/>
          </p:cNvSpPr>
          <p:nvPr/>
        </p:nvSpPr>
        <p:spPr bwMode="auto">
          <a:xfrm>
            <a:off x="4179888" y="2328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5" name="Rectangle 173" descr="Wide downward diagonal"/>
          <p:cNvSpPr>
            <a:spLocks noChangeArrowheads="1"/>
          </p:cNvSpPr>
          <p:nvPr/>
        </p:nvSpPr>
        <p:spPr bwMode="auto">
          <a:xfrm>
            <a:off x="3222625" y="282098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6" name="Rectangle 174" descr="Wide downward diagonal"/>
          <p:cNvSpPr>
            <a:spLocks noChangeArrowheads="1"/>
          </p:cNvSpPr>
          <p:nvPr/>
        </p:nvSpPr>
        <p:spPr bwMode="auto">
          <a:xfrm>
            <a:off x="3875088" y="3852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7" name="Rectangle 175" descr="Wide downward diagonal"/>
          <p:cNvSpPr>
            <a:spLocks noChangeArrowheads="1"/>
          </p:cNvSpPr>
          <p:nvPr/>
        </p:nvSpPr>
        <p:spPr bwMode="auto">
          <a:xfrm>
            <a:off x="3798888" y="2862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8" name="Rectangle 176" descr="Wide downward diagonal"/>
          <p:cNvSpPr>
            <a:spLocks noChangeArrowheads="1"/>
          </p:cNvSpPr>
          <p:nvPr/>
        </p:nvSpPr>
        <p:spPr bwMode="auto">
          <a:xfrm>
            <a:off x="3341688" y="30146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19" name="Rectangle 177" descr="Wide downward diagonal"/>
          <p:cNvSpPr>
            <a:spLocks noChangeArrowheads="1"/>
          </p:cNvSpPr>
          <p:nvPr/>
        </p:nvSpPr>
        <p:spPr bwMode="auto">
          <a:xfrm>
            <a:off x="2884488" y="3167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0" name="Rectangle 178" descr="Wide downward diagonal"/>
          <p:cNvSpPr>
            <a:spLocks noChangeArrowheads="1"/>
          </p:cNvSpPr>
          <p:nvPr/>
        </p:nvSpPr>
        <p:spPr bwMode="auto">
          <a:xfrm>
            <a:off x="417988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1" name="Rectangle 179" descr="Wide downward diagonal"/>
          <p:cNvSpPr>
            <a:spLocks noChangeArrowheads="1"/>
          </p:cNvSpPr>
          <p:nvPr/>
        </p:nvSpPr>
        <p:spPr bwMode="auto">
          <a:xfrm>
            <a:off x="3494088" y="3929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2" name="Rectangle 180" descr="Wide downward diagonal"/>
          <p:cNvSpPr>
            <a:spLocks noChangeArrowheads="1"/>
          </p:cNvSpPr>
          <p:nvPr/>
        </p:nvSpPr>
        <p:spPr bwMode="auto">
          <a:xfrm>
            <a:off x="4103688" y="4005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3" name="Oval 181"/>
          <p:cNvSpPr>
            <a:spLocks noChangeArrowheads="1"/>
          </p:cNvSpPr>
          <p:nvPr/>
        </p:nvSpPr>
        <p:spPr bwMode="auto">
          <a:xfrm>
            <a:off x="2706688" y="496252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4" name="Oval 182"/>
          <p:cNvSpPr>
            <a:spLocks noChangeArrowheads="1"/>
          </p:cNvSpPr>
          <p:nvPr/>
        </p:nvSpPr>
        <p:spPr bwMode="auto">
          <a:xfrm>
            <a:off x="1574800" y="422592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5" name="Oval 183"/>
          <p:cNvSpPr>
            <a:spLocks noChangeArrowheads="1"/>
          </p:cNvSpPr>
          <p:nvPr/>
        </p:nvSpPr>
        <p:spPr bwMode="auto">
          <a:xfrm>
            <a:off x="2112963" y="450532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6" name="Oval 184"/>
          <p:cNvSpPr>
            <a:spLocks noChangeArrowheads="1"/>
          </p:cNvSpPr>
          <p:nvPr/>
        </p:nvSpPr>
        <p:spPr bwMode="auto">
          <a:xfrm>
            <a:off x="2341563" y="476567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7" name="Oval 185"/>
          <p:cNvSpPr>
            <a:spLocks noChangeArrowheads="1"/>
          </p:cNvSpPr>
          <p:nvPr/>
        </p:nvSpPr>
        <p:spPr bwMode="auto">
          <a:xfrm>
            <a:off x="2493963" y="558165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8" name="Oval 186"/>
          <p:cNvSpPr>
            <a:spLocks noChangeArrowheads="1"/>
          </p:cNvSpPr>
          <p:nvPr/>
        </p:nvSpPr>
        <p:spPr bwMode="auto">
          <a:xfrm>
            <a:off x="825500" y="4694238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29" name="Oval 187"/>
          <p:cNvSpPr>
            <a:spLocks noChangeArrowheads="1"/>
          </p:cNvSpPr>
          <p:nvPr/>
        </p:nvSpPr>
        <p:spPr bwMode="auto">
          <a:xfrm>
            <a:off x="1054100" y="54991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0" name="Oval 188"/>
          <p:cNvSpPr>
            <a:spLocks noChangeArrowheads="1"/>
          </p:cNvSpPr>
          <p:nvPr/>
        </p:nvSpPr>
        <p:spPr bwMode="auto">
          <a:xfrm>
            <a:off x="1768475" y="472122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1" name="Oval 189"/>
          <p:cNvSpPr>
            <a:spLocks noChangeArrowheads="1"/>
          </p:cNvSpPr>
          <p:nvPr/>
        </p:nvSpPr>
        <p:spPr bwMode="auto">
          <a:xfrm>
            <a:off x="1946275" y="5713413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2" name="Oval 190"/>
          <p:cNvSpPr>
            <a:spLocks noChangeArrowheads="1"/>
          </p:cNvSpPr>
          <p:nvPr/>
        </p:nvSpPr>
        <p:spPr bwMode="auto">
          <a:xfrm>
            <a:off x="788988" y="59309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3" name="Rectangle 191" descr="Wide downward diagonal"/>
          <p:cNvSpPr>
            <a:spLocks noChangeArrowheads="1"/>
          </p:cNvSpPr>
          <p:nvPr/>
        </p:nvSpPr>
        <p:spPr bwMode="auto">
          <a:xfrm>
            <a:off x="4092575" y="37417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4" name="Rectangle 192" descr="Wide downward diagonal"/>
          <p:cNvSpPr>
            <a:spLocks noChangeArrowheads="1"/>
          </p:cNvSpPr>
          <p:nvPr/>
        </p:nvSpPr>
        <p:spPr bwMode="auto">
          <a:xfrm>
            <a:off x="3498850" y="27686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5" name="Rectangle 193" descr="Wide downward diagonal"/>
          <p:cNvSpPr>
            <a:spLocks noChangeArrowheads="1"/>
          </p:cNvSpPr>
          <p:nvPr/>
        </p:nvSpPr>
        <p:spPr bwMode="auto">
          <a:xfrm>
            <a:off x="2795588" y="34083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6" name="Rectangle 194" descr="Wide downward diagonal"/>
          <p:cNvSpPr>
            <a:spLocks noChangeArrowheads="1"/>
          </p:cNvSpPr>
          <p:nvPr/>
        </p:nvSpPr>
        <p:spPr bwMode="auto">
          <a:xfrm>
            <a:off x="3802063" y="41735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7" name="Rectangle 195" descr="Wide downward diagonal"/>
          <p:cNvSpPr>
            <a:spLocks noChangeArrowheads="1"/>
          </p:cNvSpPr>
          <p:nvPr/>
        </p:nvSpPr>
        <p:spPr bwMode="auto">
          <a:xfrm>
            <a:off x="4122738" y="3368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38" name="Line 196"/>
          <p:cNvSpPr>
            <a:spLocks noChangeShapeType="1"/>
          </p:cNvSpPr>
          <p:nvPr/>
        </p:nvSpPr>
        <p:spPr bwMode="auto">
          <a:xfrm>
            <a:off x="3370263" y="2324100"/>
            <a:ext cx="0" cy="37973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39" name="AutoShape 197"/>
          <p:cNvSpPr>
            <a:spLocks noChangeArrowheads="1"/>
          </p:cNvSpPr>
          <p:nvPr/>
        </p:nvSpPr>
        <p:spPr bwMode="auto">
          <a:xfrm>
            <a:off x="2238375" y="412908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40" name="Line 198"/>
          <p:cNvSpPr>
            <a:spLocks noChangeShapeType="1"/>
          </p:cNvSpPr>
          <p:nvPr/>
        </p:nvSpPr>
        <p:spPr bwMode="auto">
          <a:xfrm rot="16200000" flipH="1">
            <a:off x="2026444" y="2539206"/>
            <a:ext cx="1588" cy="26892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04649" name="Rectangle 201"/>
          <p:cNvSpPr>
            <a:spLocks noChangeArrowheads="1"/>
          </p:cNvSpPr>
          <p:nvPr/>
        </p:nvSpPr>
        <p:spPr bwMode="auto">
          <a:xfrm>
            <a:off x="6357938" y="3648075"/>
            <a:ext cx="2408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  <a:r>
              <a:rPr lang="en-US" sz="2000">
                <a:solidFill>
                  <a:srgbClr val="000000"/>
                </a:solidFill>
              </a:rPr>
              <a:t> &gt; 7.1?</a:t>
            </a:r>
          </a:p>
        </p:txBody>
      </p:sp>
      <p:sp>
        <p:nvSpPr>
          <p:cNvPr id="11442" name="Rectangle 202"/>
          <p:cNvSpPr>
            <a:spLocks noChangeArrowheads="1"/>
          </p:cNvSpPr>
          <p:nvPr/>
        </p:nvSpPr>
        <p:spPr bwMode="auto">
          <a:xfrm>
            <a:off x="6180138" y="4613275"/>
            <a:ext cx="1025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43" name="Rectangle 203"/>
          <p:cNvSpPr>
            <a:spLocks noChangeArrowheads="1"/>
          </p:cNvSpPr>
          <p:nvPr/>
        </p:nvSpPr>
        <p:spPr bwMode="auto">
          <a:xfrm>
            <a:off x="6226175" y="426085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1444" name="Rectangle 204"/>
          <p:cNvSpPr>
            <a:spLocks noChangeArrowheads="1"/>
          </p:cNvSpPr>
          <p:nvPr/>
        </p:nvSpPr>
        <p:spPr bwMode="auto">
          <a:xfrm>
            <a:off x="7694613" y="4613275"/>
            <a:ext cx="1025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45" name="Rectangle 205"/>
          <p:cNvSpPr>
            <a:spLocks noChangeArrowheads="1"/>
          </p:cNvSpPr>
          <p:nvPr/>
        </p:nvSpPr>
        <p:spPr bwMode="auto">
          <a:xfrm>
            <a:off x="8174038" y="4217988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1446" name="Rectangle 206"/>
          <p:cNvSpPr>
            <a:spLocks noChangeArrowheads="1"/>
          </p:cNvSpPr>
          <p:nvPr/>
        </p:nvSpPr>
        <p:spPr bwMode="auto">
          <a:xfrm>
            <a:off x="7870825" y="4776788"/>
            <a:ext cx="1025525" cy="3778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47" name="Rectangle 207"/>
          <p:cNvSpPr>
            <a:spLocks noChangeArrowheads="1"/>
          </p:cNvSpPr>
          <p:nvPr/>
        </p:nvSpPr>
        <p:spPr bwMode="auto">
          <a:xfrm>
            <a:off x="7932738" y="4822825"/>
            <a:ext cx="887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</a:rPr>
              <a:t>Katydid</a:t>
            </a:r>
          </a:p>
        </p:txBody>
      </p:sp>
      <p:sp>
        <p:nvSpPr>
          <p:cNvPr id="11448" name="Line 208"/>
          <p:cNvSpPr>
            <a:spLocks noChangeShapeType="1"/>
          </p:cNvSpPr>
          <p:nvPr/>
        </p:nvSpPr>
        <p:spPr bwMode="auto">
          <a:xfrm flipH="1">
            <a:off x="6391275" y="3983038"/>
            <a:ext cx="617538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49" name="Line 209"/>
          <p:cNvSpPr>
            <a:spLocks noChangeShapeType="1"/>
          </p:cNvSpPr>
          <p:nvPr/>
        </p:nvSpPr>
        <p:spPr bwMode="auto">
          <a:xfrm>
            <a:off x="7737475" y="3984625"/>
            <a:ext cx="4159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50" name="Line 210"/>
          <p:cNvSpPr>
            <a:spLocks noChangeShapeType="1"/>
          </p:cNvSpPr>
          <p:nvPr/>
        </p:nvSpPr>
        <p:spPr bwMode="auto">
          <a:xfrm>
            <a:off x="6345238" y="4587875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51" name="Line 211"/>
          <p:cNvSpPr>
            <a:spLocks noChangeShapeType="1"/>
          </p:cNvSpPr>
          <p:nvPr/>
        </p:nvSpPr>
        <p:spPr bwMode="auto">
          <a:xfrm>
            <a:off x="8340725" y="453390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52" name="Rectangle 212"/>
          <p:cNvSpPr>
            <a:spLocks noChangeArrowheads="1"/>
          </p:cNvSpPr>
          <p:nvPr/>
        </p:nvSpPr>
        <p:spPr bwMode="auto">
          <a:xfrm>
            <a:off x="5253038" y="4783138"/>
            <a:ext cx="2540000" cy="374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04661" name="Rectangle 213"/>
          <p:cNvSpPr>
            <a:spLocks noChangeArrowheads="1"/>
          </p:cNvSpPr>
          <p:nvPr/>
        </p:nvSpPr>
        <p:spPr bwMode="auto">
          <a:xfrm>
            <a:off x="5308600" y="4811713"/>
            <a:ext cx="2351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  <a:r>
              <a:rPr lang="en-US" sz="2000">
                <a:solidFill>
                  <a:srgbClr val="000000"/>
                </a:solidFill>
              </a:rPr>
              <a:t> &gt; 6.0?</a:t>
            </a:r>
          </a:p>
        </p:txBody>
      </p:sp>
      <p:sp>
        <p:nvSpPr>
          <p:cNvPr id="11454" name="Rectangle 214"/>
          <p:cNvSpPr>
            <a:spLocks noChangeArrowheads="1"/>
          </p:cNvSpPr>
          <p:nvPr/>
        </p:nvSpPr>
        <p:spPr bwMode="auto">
          <a:xfrm>
            <a:off x="5110163" y="5851525"/>
            <a:ext cx="1025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55" name="Rectangle 215"/>
          <p:cNvSpPr>
            <a:spLocks noChangeArrowheads="1"/>
          </p:cNvSpPr>
          <p:nvPr/>
        </p:nvSpPr>
        <p:spPr bwMode="auto">
          <a:xfrm>
            <a:off x="5697538" y="54737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1456" name="Rectangle 216"/>
          <p:cNvSpPr>
            <a:spLocks noChangeArrowheads="1"/>
          </p:cNvSpPr>
          <p:nvPr/>
        </p:nvSpPr>
        <p:spPr bwMode="auto">
          <a:xfrm>
            <a:off x="6624638" y="5851525"/>
            <a:ext cx="1025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57" name="Line 222"/>
          <p:cNvSpPr>
            <a:spLocks noChangeShapeType="1"/>
          </p:cNvSpPr>
          <p:nvPr/>
        </p:nvSpPr>
        <p:spPr bwMode="auto">
          <a:xfrm flipH="1">
            <a:off x="5899150" y="5154613"/>
            <a:ext cx="273050" cy="363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58" name="Rectangle 232"/>
          <p:cNvSpPr>
            <a:spLocks noChangeArrowheads="1"/>
          </p:cNvSpPr>
          <p:nvPr/>
        </p:nvSpPr>
        <p:spPr bwMode="auto">
          <a:xfrm>
            <a:off x="7662863" y="5443538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1459" name="Rectangle 233"/>
          <p:cNvSpPr>
            <a:spLocks noChangeArrowheads="1"/>
          </p:cNvSpPr>
          <p:nvPr/>
        </p:nvSpPr>
        <p:spPr bwMode="auto">
          <a:xfrm>
            <a:off x="7418388" y="5994400"/>
            <a:ext cx="1025525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60" name="Rectangle 234"/>
          <p:cNvSpPr>
            <a:spLocks noChangeArrowheads="1"/>
          </p:cNvSpPr>
          <p:nvPr/>
        </p:nvSpPr>
        <p:spPr bwMode="auto">
          <a:xfrm>
            <a:off x="7480300" y="6040438"/>
            <a:ext cx="88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</a:rPr>
              <a:t>Katydid</a:t>
            </a:r>
          </a:p>
        </p:txBody>
      </p:sp>
      <p:sp>
        <p:nvSpPr>
          <p:cNvPr id="11461" name="Line 235"/>
          <p:cNvSpPr>
            <a:spLocks noChangeShapeType="1"/>
          </p:cNvSpPr>
          <p:nvPr/>
        </p:nvSpPr>
        <p:spPr bwMode="auto">
          <a:xfrm>
            <a:off x="7289800" y="5156200"/>
            <a:ext cx="411163" cy="322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62" name="Line 236"/>
          <p:cNvSpPr>
            <a:spLocks noChangeShapeType="1"/>
          </p:cNvSpPr>
          <p:nvPr/>
        </p:nvSpPr>
        <p:spPr bwMode="auto">
          <a:xfrm>
            <a:off x="7888288" y="5751513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63" name="Rectangle 237"/>
          <p:cNvSpPr>
            <a:spLocks noChangeArrowheads="1"/>
          </p:cNvSpPr>
          <p:nvPr/>
        </p:nvSpPr>
        <p:spPr bwMode="auto">
          <a:xfrm>
            <a:off x="5154613" y="5916613"/>
            <a:ext cx="10255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64" name="Rectangle 238"/>
          <p:cNvSpPr>
            <a:spLocks noChangeArrowheads="1"/>
          </p:cNvSpPr>
          <p:nvPr/>
        </p:nvSpPr>
        <p:spPr bwMode="auto">
          <a:xfrm>
            <a:off x="5094288" y="6021388"/>
            <a:ext cx="1462087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465" name="Rectangle 239"/>
          <p:cNvSpPr>
            <a:spLocks noChangeArrowheads="1"/>
          </p:cNvSpPr>
          <p:nvPr/>
        </p:nvSpPr>
        <p:spPr bwMode="auto">
          <a:xfrm>
            <a:off x="5132388" y="6067425"/>
            <a:ext cx="140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FF"/>
                </a:solidFill>
              </a:rPr>
              <a:t>Grasshopper</a:t>
            </a:r>
          </a:p>
        </p:txBody>
      </p:sp>
      <p:sp>
        <p:nvSpPr>
          <p:cNvPr id="11466" name="Line 240"/>
          <p:cNvSpPr>
            <a:spLocks noChangeShapeType="1"/>
          </p:cNvSpPr>
          <p:nvPr/>
        </p:nvSpPr>
        <p:spPr bwMode="auto">
          <a:xfrm>
            <a:off x="5818188" y="5786438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1467" name="Rectangle 200"/>
          <p:cNvSpPr>
            <a:spLocks noChangeArrowheads="1"/>
          </p:cNvSpPr>
          <p:nvPr/>
        </p:nvSpPr>
        <p:spPr bwMode="auto">
          <a:xfrm>
            <a:off x="6192838" y="3578225"/>
            <a:ext cx="2711450" cy="407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11468" name="Picture 241" descr="grasshop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339850"/>
            <a:ext cx="15621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" name="Line 242"/>
          <p:cNvSpPr>
            <a:spLocks noChangeShapeType="1"/>
          </p:cNvSpPr>
          <p:nvPr/>
        </p:nvSpPr>
        <p:spPr bwMode="auto">
          <a:xfrm>
            <a:off x="1787525" y="2030413"/>
            <a:ext cx="503238" cy="2055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33" descr="leafho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562600"/>
            <a:ext cx="1828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38"/>
          <p:cNvGrpSpPr>
            <a:grpSpLocks/>
          </p:cNvGrpSpPr>
          <p:nvPr/>
        </p:nvGrpSpPr>
        <p:grpSpPr bwMode="auto">
          <a:xfrm flipH="1">
            <a:off x="7620000" y="4648200"/>
            <a:ext cx="914400" cy="990600"/>
            <a:chOff x="480" y="816"/>
            <a:chExt cx="1296" cy="960"/>
          </a:xfrm>
        </p:grpSpPr>
        <p:sp>
          <p:nvSpPr>
            <p:cNvPr id="12332" name="Line 39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33" name="Line 40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34" name="Line 41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2295" name="Picture 32" descr="http://www.tpwd.state.tx.us/expltx/jrnat/images/bugs/katydi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0"/>
            <a:ext cx="1905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6" name="Group 34"/>
          <p:cNvGrpSpPr>
            <a:grpSpLocks/>
          </p:cNvGrpSpPr>
          <p:nvPr/>
        </p:nvGrpSpPr>
        <p:grpSpPr bwMode="auto">
          <a:xfrm>
            <a:off x="5029200" y="4648200"/>
            <a:ext cx="1295400" cy="990600"/>
            <a:chOff x="480" y="816"/>
            <a:chExt cx="1296" cy="960"/>
          </a:xfrm>
        </p:grpSpPr>
        <p:sp>
          <p:nvSpPr>
            <p:cNvPr id="12329" name="Line 35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30" name="Line 36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31" name="Line 37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290" name="Object 31"/>
          <p:cNvGraphicFramePr>
            <a:graphicFrameLocks noChangeAspect="1"/>
          </p:cNvGraphicFramePr>
          <p:nvPr/>
        </p:nvGraphicFramePr>
        <p:xfrm>
          <a:off x="6629400" y="4876800"/>
          <a:ext cx="904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5" imgW="905001" imgH="866896" progId="Paint.Picture">
                  <p:embed/>
                </p:oleObj>
              </mc:Choice>
              <mc:Fallback>
                <p:oleObj name="Bitmap Image" r:id="rId5" imgW="905001" imgH="86689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76800"/>
                        <a:ext cx="9048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7" name="Group 11"/>
          <p:cNvGrpSpPr>
            <a:grpSpLocks/>
          </p:cNvGrpSpPr>
          <p:nvPr/>
        </p:nvGrpSpPr>
        <p:grpSpPr bwMode="auto">
          <a:xfrm>
            <a:off x="1066800" y="914400"/>
            <a:ext cx="2057400" cy="1524000"/>
            <a:chOff x="480" y="816"/>
            <a:chExt cx="1296" cy="960"/>
          </a:xfrm>
        </p:grpSpPr>
        <p:sp>
          <p:nvSpPr>
            <p:cNvPr id="12326" name="Line 4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7" name="Line 5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8" name="Line 8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2298" name="Picture 9" descr="grassho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26289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81000" y="34290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Grasshopper</a:t>
            </a:r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 flipH="1">
            <a:off x="4572000" y="914400"/>
            <a:ext cx="1219200" cy="1524000"/>
            <a:chOff x="480" y="816"/>
            <a:chExt cx="1296" cy="960"/>
          </a:xfrm>
        </p:grpSpPr>
        <p:sp>
          <p:nvSpPr>
            <p:cNvPr id="12323" name="Line 13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4" name="Line 14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5" name="Line 15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sp>
        <p:nvSpPr>
          <p:cNvPr id="12301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014788" cy="46672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00"/>
                </a:solidFill>
              </a:rPr>
              <a:t>Antennae shorter than body?</a:t>
            </a:r>
          </a:p>
        </p:txBody>
      </p:sp>
      <p:grpSp>
        <p:nvGrpSpPr>
          <p:cNvPr id="12302" name="Group 17"/>
          <p:cNvGrpSpPr>
            <a:grpSpLocks/>
          </p:cNvGrpSpPr>
          <p:nvPr/>
        </p:nvGrpSpPr>
        <p:grpSpPr bwMode="auto">
          <a:xfrm flipH="1">
            <a:off x="6248400" y="2895600"/>
            <a:ext cx="838200" cy="1524000"/>
            <a:chOff x="480" y="816"/>
            <a:chExt cx="1296" cy="960"/>
          </a:xfrm>
        </p:grpSpPr>
        <p:sp>
          <p:nvSpPr>
            <p:cNvPr id="12320" name="Line 18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1" name="Line 19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22" name="Line 20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2303" name="Group 21"/>
          <p:cNvGrpSpPr>
            <a:grpSpLocks/>
          </p:cNvGrpSpPr>
          <p:nvPr/>
        </p:nvGrpSpPr>
        <p:grpSpPr bwMode="auto">
          <a:xfrm>
            <a:off x="3124200" y="2895600"/>
            <a:ext cx="2209800" cy="1524000"/>
            <a:chOff x="480" y="816"/>
            <a:chExt cx="1296" cy="960"/>
          </a:xfrm>
        </p:grpSpPr>
        <p:sp>
          <p:nvSpPr>
            <p:cNvPr id="12317" name="Line 22"/>
            <p:cNvSpPr>
              <a:spLocks noChangeShapeType="1"/>
            </p:cNvSpPr>
            <p:nvPr/>
          </p:nvSpPr>
          <p:spPr bwMode="auto">
            <a:xfrm>
              <a:off x="1776" y="8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18" name="Line 23"/>
            <p:cNvSpPr>
              <a:spLocks noChangeShapeType="1"/>
            </p:cNvSpPr>
            <p:nvPr/>
          </p:nvSpPr>
          <p:spPr bwMode="auto">
            <a:xfrm flipH="1">
              <a:off x="480" y="1392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  <p:sp>
          <p:nvSpPr>
            <p:cNvPr id="12319" name="Line 24"/>
            <p:cNvSpPr>
              <a:spLocks noChangeShapeType="1"/>
            </p:cNvSpPr>
            <p:nvPr/>
          </p:nvSpPr>
          <p:spPr bwMode="auto">
            <a:xfrm>
              <a:off x="480" y="1392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2304" name="Picture 25" descr="crick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2362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5" name="Text Box 26"/>
          <p:cNvSpPr txBox="1">
            <a:spLocks noChangeArrowheads="1"/>
          </p:cNvSpPr>
          <p:nvPr/>
        </p:nvSpPr>
        <p:spPr bwMode="auto">
          <a:xfrm>
            <a:off x="2743200" y="51816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Cricket</a:t>
            </a:r>
          </a:p>
        </p:txBody>
      </p:sp>
      <p:sp>
        <p:nvSpPr>
          <p:cNvPr id="12306" name="Text Box 30"/>
          <p:cNvSpPr txBox="1">
            <a:spLocks noChangeArrowheads="1"/>
          </p:cNvSpPr>
          <p:nvPr/>
        </p:nvSpPr>
        <p:spPr bwMode="auto">
          <a:xfrm>
            <a:off x="5715000" y="4419600"/>
            <a:ext cx="2667000" cy="46672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00"/>
                </a:solidFill>
              </a:rPr>
              <a:t>Foretiba has ears?</a:t>
            </a:r>
          </a:p>
        </p:txBody>
      </p:sp>
      <p:sp>
        <p:nvSpPr>
          <p:cNvPr id="12307" name="Text Box 42"/>
          <p:cNvSpPr txBox="1">
            <a:spLocks noChangeArrowheads="1"/>
          </p:cNvSpPr>
          <p:nvPr/>
        </p:nvSpPr>
        <p:spPr bwMode="auto">
          <a:xfrm>
            <a:off x="4572000" y="62484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Katydids</a:t>
            </a:r>
          </a:p>
        </p:txBody>
      </p:sp>
      <p:sp>
        <p:nvSpPr>
          <p:cNvPr id="12308" name="Text Box 43"/>
          <p:cNvSpPr txBox="1">
            <a:spLocks noChangeArrowheads="1"/>
          </p:cNvSpPr>
          <p:nvPr/>
        </p:nvSpPr>
        <p:spPr bwMode="auto">
          <a:xfrm>
            <a:off x="7194550" y="6248400"/>
            <a:ext cx="194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Camel Cricket</a:t>
            </a:r>
          </a:p>
        </p:txBody>
      </p:sp>
      <p:sp>
        <p:nvSpPr>
          <p:cNvPr id="12309" name="Text Box 44"/>
          <p:cNvSpPr txBox="1">
            <a:spLocks noChangeArrowheads="1"/>
          </p:cNvSpPr>
          <p:nvPr/>
        </p:nvSpPr>
        <p:spPr bwMode="auto">
          <a:xfrm>
            <a:off x="1905000" y="1600200"/>
            <a:ext cx="6588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2310" name="Text Box 45"/>
          <p:cNvSpPr txBox="1">
            <a:spLocks noChangeArrowheads="1"/>
          </p:cNvSpPr>
          <p:nvPr/>
        </p:nvSpPr>
        <p:spPr bwMode="auto">
          <a:xfrm>
            <a:off x="3810000" y="3581400"/>
            <a:ext cx="6588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2311" name="Text Box 46"/>
          <p:cNvSpPr txBox="1">
            <a:spLocks noChangeArrowheads="1"/>
          </p:cNvSpPr>
          <p:nvPr/>
        </p:nvSpPr>
        <p:spPr bwMode="auto">
          <a:xfrm>
            <a:off x="5257800" y="5029200"/>
            <a:ext cx="6588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Yes</a:t>
            </a:r>
          </a:p>
        </p:txBody>
      </p:sp>
      <p:graphicFrame>
        <p:nvGraphicFramePr>
          <p:cNvPr id="12291" name="Object 29"/>
          <p:cNvGraphicFramePr>
            <a:graphicFrameLocks noChangeAspect="1"/>
          </p:cNvGraphicFramePr>
          <p:nvPr/>
        </p:nvGraphicFramePr>
        <p:xfrm>
          <a:off x="4114800" y="2819400"/>
          <a:ext cx="885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9" imgW="885949" imgH="857143" progId="Paint.Picture">
                  <p:embed/>
                </p:oleObj>
              </mc:Choice>
              <mc:Fallback>
                <p:oleObj name="Bitmap Image" r:id="rId9" imgW="885949" imgH="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8858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47"/>
          <p:cNvSpPr txBox="1">
            <a:spLocks noChangeArrowheads="1"/>
          </p:cNvSpPr>
          <p:nvPr/>
        </p:nvSpPr>
        <p:spPr bwMode="auto">
          <a:xfrm>
            <a:off x="4876800" y="1600200"/>
            <a:ext cx="557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2313" name="Text Box 48"/>
          <p:cNvSpPr txBox="1">
            <a:spLocks noChangeArrowheads="1"/>
          </p:cNvSpPr>
          <p:nvPr/>
        </p:nvSpPr>
        <p:spPr bwMode="auto">
          <a:xfrm>
            <a:off x="6400800" y="3581400"/>
            <a:ext cx="557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No</a:t>
            </a:r>
          </a:p>
        </p:txBody>
      </p:sp>
      <p:graphicFrame>
        <p:nvGraphicFramePr>
          <p:cNvPr id="12292" name="Object 28"/>
          <p:cNvGraphicFramePr>
            <a:graphicFrameLocks noChangeAspect="1"/>
          </p:cNvGraphicFramePr>
          <p:nvPr/>
        </p:nvGraphicFramePr>
        <p:xfrm>
          <a:off x="6629400" y="2819400"/>
          <a:ext cx="847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11" imgW="847843" imgH="828791" progId="Paint.Picture">
                  <p:embed/>
                </p:oleObj>
              </mc:Choice>
              <mc:Fallback>
                <p:oleObj name="Bitmap Image" r:id="rId11" imgW="847843" imgH="828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19400"/>
                        <a:ext cx="8477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16"/>
          <p:cNvSpPr txBox="1">
            <a:spLocks noChangeArrowheads="1"/>
          </p:cNvSpPr>
          <p:nvPr/>
        </p:nvSpPr>
        <p:spPr bwMode="auto">
          <a:xfrm>
            <a:off x="5127625" y="2438400"/>
            <a:ext cx="1470025" cy="46672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00"/>
                </a:solidFill>
              </a:rPr>
              <a:t>3 Tarsi?</a:t>
            </a:r>
          </a:p>
        </p:txBody>
      </p:sp>
      <p:sp>
        <p:nvSpPr>
          <p:cNvPr id="12315" name="Text Box 49"/>
          <p:cNvSpPr txBox="1">
            <a:spLocks noChangeArrowheads="1"/>
          </p:cNvSpPr>
          <p:nvPr/>
        </p:nvSpPr>
        <p:spPr bwMode="auto">
          <a:xfrm>
            <a:off x="7848600" y="5029200"/>
            <a:ext cx="557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2316" name="Text Box 51"/>
          <p:cNvSpPr txBox="1">
            <a:spLocks noChangeArrowheads="1"/>
          </p:cNvSpPr>
          <p:nvPr/>
        </p:nvSpPr>
        <p:spPr bwMode="auto">
          <a:xfrm>
            <a:off x="9525" y="6219825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DDDDDD"/>
                </a:solidFill>
              </a:rPr>
              <a:t>Decision trees predate computers</a:t>
            </a:r>
          </a:p>
        </p:txBody>
      </p:sp>
    </p:spTree>
    <p:extLst>
      <p:ext uri="{BB962C8B-B14F-4D97-AF65-F5344CB8AC3E}">
        <p14:creationId xmlns:p14="http://schemas.microsoft.com/office/powerpoint/2010/main" val="182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80988" y="1220788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Decision tree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 flow-chart-like tree structure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Internal node denotes a test on an attribute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Branch represents an outcome of the test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Leaf nodes represent class labels or class distribution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Decision tree generation consists of two phases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Tree construction</a:t>
            </a:r>
          </a:p>
          <a:p>
            <a:pPr lvl="2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At start, all the training examples are at the root</a:t>
            </a:r>
          </a:p>
          <a:p>
            <a:pPr lvl="2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Partition examples recursively based on selected attributes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Tree pruning</a:t>
            </a:r>
          </a:p>
          <a:p>
            <a:pPr lvl="2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Identify and remove branches that reflect noise or outliers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Use of decision tree: Classifying an unknown sample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Test the attribute values of the sample against the decision tree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69913" y="0"/>
            <a:ext cx="77168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849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98450" y="1182688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Basic algorithm (a greedy algorithm)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Tree is constructed in a top-down recursive divide-and-conquer manner</a:t>
            </a:r>
            <a:endParaRPr lang="en-US" altLang="en-US" sz="2000">
              <a:solidFill>
                <a:srgbClr val="CCCCFF"/>
              </a:solidFill>
            </a:endParaRP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At start, all the training examples are at the root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Attributes are categorical (if continuous-valued, they can be discretized in advance)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Examples are partitioned recursively based on selected attributes.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Test attributes are selected on the basis of a heuristic or statistical measure (e.g., information gain)</a:t>
            </a:r>
          </a:p>
          <a:p>
            <a:pPr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Conditions for stopping partitioning</a:t>
            </a:r>
            <a:endParaRPr lang="en-US" altLang="en-US">
              <a:solidFill>
                <a:srgbClr val="000000"/>
              </a:solidFill>
            </a:endParaRP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All samples for a given node belong to the same class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There are no remaining attributes for further partitioning – majority voting is employed for classifying the leaf</a:t>
            </a:r>
          </a:p>
          <a:p>
            <a:pPr lvl="1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There are no samples left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50838" y="227013"/>
            <a:ext cx="8199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do we construct the decision tree?</a:t>
            </a:r>
            <a:endParaRPr 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65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1428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as A Splitting Criteria</a:t>
            </a:r>
            <a:endParaRPr lang="en-US" sz="5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819150"/>
            <a:ext cx="866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Select the attribute with the highest information gain (</a:t>
            </a:r>
            <a:r>
              <a:rPr lang="en-US" altLang="en-US" sz="2000">
                <a:solidFill>
                  <a:srgbClr val="000000"/>
                </a:solidFill>
              </a:rPr>
              <a:t>information gain is the expected reduction in entropy</a:t>
            </a:r>
            <a:r>
              <a:rPr lang="en-US" altLang="en-US">
                <a:solidFill>
                  <a:srgbClr val="000000"/>
                </a:solidFill>
              </a:rPr>
              <a:t>).</a:t>
            </a:r>
          </a:p>
          <a:p>
            <a:pPr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</a:rPr>
              <a:t>Assume there are two classes,</a:t>
            </a:r>
            <a:r>
              <a:rPr lang="en-US" altLang="en-US" i="1">
                <a:solidFill>
                  <a:srgbClr val="000000"/>
                </a:solidFill>
              </a:rPr>
              <a:t> P</a:t>
            </a:r>
            <a:r>
              <a:rPr lang="en-US" altLang="en-US">
                <a:solidFill>
                  <a:srgbClr val="000000"/>
                </a:solidFill>
              </a:rPr>
              <a:t>  and</a:t>
            </a:r>
            <a:r>
              <a:rPr lang="en-US" altLang="en-US" i="1">
                <a:solidFill>
                  <a:srgbClr val="000000"/>
                </a:solidFill>
              </a:rPr>
              <a:t> N</a:t>
            </a:r>
            <a:endParaRPr lang="en-US" altLang="en-US">
              <a:solidFill>
                <a:srgbClr val="000000"/>
              </a:solidFill>
            </a:endParaRPr>
          </a:p>
          <a:p>
            <a:pPr lvl="1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Let the set of examples </a:t>
            </a:r>
            <a:r>
              <a:rPr lang="en-US" altLang="en-US" sz="2000" b="1" i="1">
                <a:solidFill>
                  <a:srgbClr val="000000"/>
                </a:solidFill>
              </a:rPr>
              <a:t>S</a:t>
            </a:r>
            <a:r>
              <a:rPr lang="en-US" altLang="en-US" sz="2000">
                <a:solidFill>
                  <a:srgbClr val="000000"/>
                </a:solidFill>
              </a:rPr>
              <a:t> contain </a:t>
            </a:r>
            <a:r>
              <a:rPr lang="en-US" altLang="en-US" sz="2000" i="1">
                <a:solidFill>
                  <a:srgbClr val="000000"/>
                </a:solidFill>
              </a:rPr>
              <a:t>p</a:t>
            </a:r>
            <a:r>
              <a:rPr lang="en-US" altLang="en-US" sz="2000">
                <a:solidFill>
                  <a:srgbClr val="000000"/>
                </a:solidFill>
              </a:rPr>
              <a:t> elements of class </a:t>
            </a:r>
            <a:r>
              <a:rPr lang="en-US" altLang="en-US" sz="2000" i="1">
                <a:solidFill>
                  <a:srgbClr val="000000"/>
                </a:solidFill>
              </a:rPr>
              <a:t>P</a:t>
            </a:r>
            <a:r>
              <a:rPr lang="en-US" altLang="en-US" sz="2000">
                <a:solidFill>
                  <a:srgbClr val="000000"/>
                </a:solidFill>
              </a:rPr>
              <a:t>  and </a:t>
            </a:r>
            <a:r>
              <a:rPr lang="en-US" altLang="en-US" sz="2000" i="1">
                <a:solidFill>
                  <a:srgbClr val="000000"/>
                </a:solidFill>
              </a:rPr>
              <a:t>n</a:t>
            </a:r>
            <a:r>
              <a:rPr lang="en-US" altLang="en-US" sz="2000">
                <a:solidFill>
                  <a:srgbClr val="000000"/>
                </a:solidFill>
              </a:rPr>
              <a:t> elements of class </a:t>
            </a:r>
            <a:r>
              <a:rPr lang="en-US" altLang="en-US" sz="2000" i="1">
                <a:solidFill>
                  <a:srgbClr val="000000"/>
                </a:solidFill>
              </a:rPr>
              <a:t>N</a:t>
            </a:r>
            <a:endParaRPr lang="en-US" altLang="en-US" sz="2000">
              <a:solidFill>
                <a:srgbClr val="000000"/>
              </a:solidFill>
            </a:endParaRPr>
          </a:p>
          <a:p>
            <a:pPr lvl="1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 amount of information, needed to decide if an arbitrary example in </a:t>
            </a:r>
            <a:r>
              <a:rPr lang="en-US" altLang="en-US" sz="2000" i="1">
                <a:solidFill>
                  <a:srgbClr val="000000"/>
                </a:solidFill>
              </a:rPr>
              <a:t>S</a:t>
            </a:r>
            <a:r>
              <a:rPr lang="en-US" altLang="en-US" sz="2000">
                <a:solidFill>
                  <a:srgbClr val="000000"/>
                </a:solidFill>
              </a:rPr>
              <a:t> belongs to </a:t>
            </a:r>
            <a:r>
              <a:rPr lang="en-US" altLang="en-US" sz="2000" i="1">
                <a:solidFill>
                  <a:srgbClr val="000000"/>
                </a:solidFill>
              </a:rPr>
              <a:t>P</a:t>
            </a:r>
            <a:r>
              <a:rPr lang="en-US" altLang="en-US" sz="2000">
                <a:solidFill>
                  <a:srgbClr val="000000"/>
                </a:solidFill>
              </a:rPr>
              <a:t>  or </a:t>
            </a:r>
            <a:r>
              <a:rPr lang="en-US" altLang="en-US" sz="2000" i="1">
                <a:solidFill>
                  <a:srgbClr val="000000"/>
                </a:solidFill>
              </a:rPr>
              <a:t>N</a:t>
            </a:r>
            <a:r>
              <a:rPr lang="en-US" altLang="en-US" sz="2000">
                <a:solidFill>
                  <a:srgbClr val="000000"/>
                </a:solidFill>
              </a:rPr>
              <a:t> is defined as</a:t>
            </a:r>
          </a:p>
          <a:p>
            <a:pPr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altLang="en-US" sz="32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674688" y="4310063"/>
          <a:ext cx="77771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187440" imgH="457200" progId="Equation.3">
                  <p:embed/>
                </p:oleObj>
              </mc:Choice>
              <mc:Fallback>
                <p:oleObj name="Equation" r:id="rId3" imgW="318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310063"/>
                        <a:ext cx="777716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66688" y="624522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B2B2B2"/>
                </a:solidFill>
              </a:rPr>
              <a:t>0 log(0) is defined as</a:t>
            </a:r>
            <a:r>
              <a:rPr lang="en-US" altLang="en-US">
                <a:solidFill>
                  <a:srgbClr val="B2B2B2"/>
                </a:solidFill>
              </a:rPr>
              <a:t> </a:t>
            </a:r>
            <a:r>
              <a:rPr lang="en-US" altLang="en-US" sz="1800">
                <a:solidFill>
                  <a:srgbClr val="B2B2B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15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-314325" y="-161925"/>
            <a:ext cx="960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in Decision Tree Induction</a:t>
            </a:r>
            <a:endParaRPr lang="en-US" sz="4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90525" y="10795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Assume that using attribute A, a current set will be partitioned into some number of child sets</a:t>
            </a:r>
          </a:p>
          <a:p>
            <a:pPr lvl="1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Tx/>
              <a:buChar char="–"/>
            </a:pPr>
            <a:endParaRPr lang="en-US" altLang="en-US">
              <a:solidFill>
                <a:srgbClr val="000000"/>
              </a:solidFill>
            </a:endParaRPr>
          </a:p>
          <a:p>
            <a:pPr lvl="1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Tx/>
              <a:buChar char="–"/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 encoding information that would be gained by branching on </a:t>
            </a:r>
            <a:r>
              <a:rPr lang="en-US" altLang="en-US" sz="2800" i="1">
                <a:solidFill>
                  <a:srgbClr val="000000"/>
                </a:solidFill>
              </a:rPr>
              <a:t>A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196975" y="4810125"/>
          <a:ext cx="7413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022560" imgH="253800" progId="Equation.3">
                  <p:embed/>
                </p:oleObj>
              </mc:Choice>
              <mc:Fallback>
                <p:oleObj name="Equation" r:id="rId3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810125"/>
                        <a:ext cx="74136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685" y="6103200"/>
            <a:ext cx="889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that attribute (and that splitting value in that attribute) that maximizes information gain,</a:t>
            </a:r>
          </a:p>
          <a:p>
            <a:r>
              <a:rPr lang="en-US" dirty="0" smtClean="0"/>
              <a:t>i.e. provides the biggest entropy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96" name="Group 116"/>
          <p:cNvGraphicFramePr>
            <a:graphicFrameLocks noGrp="1"/>
          </p:cNvGraphicFramePr>
          <p:nvPr/>
        </p:nvGraphicFramePr>
        <p:xfrm>
          <a:off x="1687513" y="144463"/>
          <a:ext cx="7229475" cy="5526178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1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Person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Length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Homer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Bart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Maggie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Selma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Otto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Krusty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3" name="Rectangle 72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4" name="Rectangle 74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5" name="Rectangle 76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6" name="Rectangle 78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7" name="Rectangle 80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8" name="Rectangle 82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74829" name="Rectangle 84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grpSp>
        <p:nvGrpSpPr>
          <p:cNvPr id="74830" name="Group 117"/>
          <p:cNvGrpSpPr>
            <a:grpSpLocks/>
          </p:cNvGrpSpPr>
          <p:nvPr/>
        </p:nvGrpSpPr>
        <p:grpSpPr bwMode="auto">
          <a:xfrm>
            <a:off x="2074863" y="1014413"/>
            <a:ext cx="566737" cy="4667250"/>
            <a:chOff x="1011" y="744"/>
            <a:chExt cx="423" cy="3469"/>
          </a:xfrm>
        </p:grpSpPr>
        <p:pic>
          <p:nvPicPr>
            <p:cNvPr id="74847" name="Picture 71" descr="hom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744"/>
              <a:ext cx="4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48" name="Picture 73" descr="mar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1099"/>
              <a:ext cx="41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49" name="Picture 75" descr="bart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501"/>
              <a:ext cx="40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0" name="Picture 77" descr="lisa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884"/>
              <a:ext cx="39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1" name="Picture 79" descr="maggi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2258"/>
              <a:ext cx="39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2" name="Picture 81" descr="grandpa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69" b="41739"/>
            <a:stretch>
              <a:fillRect/>
            </a:stretch>
          </p:blipFill>
          <p:spPr bwMode="auto">
            <a:xfrm>
              <a:off x="1019" y="2677"/>
              <a:ext cx="39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3" name="Picture 83" descr="patty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5" b="41739"/>
            <a:stretch>
              <a:fillRect/>
            </a:stretch>
          </p:blipFill>
          <p:spPr bwMode="auto">
            <a:xfrm>
              <a:off x="1019" y="3060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4" name="Picture 85" descr="otto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1" r="13150" b="41290"/>
            <a:stretch>
              <a:fillRect/>
            </a:stretch>
          </p:blipFill>
          <p:spPr bwMode="auto">
            <a:xfrm>
              <a:off x="1017" y="3443"/>
              <a:ext cx="40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55" name="Picture 94" descr="krusty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613" r="16872" b="39247"/>
            <a:stretch>
              <a:fillRect/>
            </a:stretch>
          </p:blipFill>
          <p:spPr bwMode="auto">
            <a:xfrm>
              <a:off x="1011" y="3818"/>
              <a:ext cx="4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831" name="Rectangle 118"/>
          <p:cNvSpPr>
            <a:spLocks noChangeArrowheads="1"/>
          </p:cNvSpPr>
          <p:nvPr/>
        </p:nvSpPr>
        <p:spPr bwMode="auto">
          <a:xfrm>
            <a:off x="71438" y="2736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74832" name="Picture 120" descr="Comic Book Gu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603885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015" name="Group 135"/>
          <p:cNvGraphicFramePr>
            <a:graphicFrameLocks noGrp="1"/>
          </p:cNvGraphicFramePr>
          <p:nvPr/>
        </p:nvGraphicFramePr>
        <p:xfrm>
          <a:off x="1411288" y="6005513"/>
          <a:ext cx="7229475" cy="518048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Comic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8”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8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pic>
        <p:nvPicPr>
          <p:cNvPr id="15368" name="Picture 12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4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6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8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0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26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22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24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27" name="Rectangle 27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5378" name="Line 28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5379" name="Rectangle 29"/>
          <p:cNvSpPr>
            <a:spLocks noChangeArrowheads="1"/>
          </p:cNvSpPr>
          <p:nvPr/>
        </p:nvSpPr>
        <p:spPr bwMode="auto">
          <a:xfrm>
            <a:off x="1560513" y="1878013"/>
            <a:ext cx="1695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Hair Length &lt;= 5?</a:t>
            </a:r>
          </a:p>
        </p:txBody>
      </p:sp>
      <p:sp>
        <p:nvSpPr>
          <p:cNvPr id="15380" name="Text Box 30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5381" name="Text Box 31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</p:txBody>
      </p:sp>
      <p:pic>
        <p:nvPicPr>
          <p:cNvPr id="15382" name="Picture 32" descr="http://www.synergizedsolutions.com/simpsons/pictures/homer/homerth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828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33" descr="http://www.synergizedsolutions.com/simpsons/pictures/bart/bart_look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33521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34" descr="http://www.synergizedsolutions.com/simpsons/pictures/maggie/maggi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0527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35" descr="http://www.synergizedsolutions.com/simpsons/pictures/others/abe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5669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36" descr="http://www.synergizedsolutions.com/simpsons/pictures/marge/margehopefu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235267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39" descr="http://www.synergizedsolutions.com/simpsons/pictures/others/krusty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3241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40" descr="http://www.synergizedsolutions.com/simpsons/pictures/lisa/lisawalk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22971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37" descr="http://www.synergizedsolutions.com/simpsons/pictures/others/selma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70827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38" descr="http://www.synergizedsolutions.com/simpsons/pictures/others/ott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6606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Text Box 41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(4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,5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-(4/9)log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(4/9) - (5/9)log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(5/9)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</a:rPr>
              <a:t>0.9911</a:t>
            </a:r>
            <a:r>
              <a:rPr lang="en-US" altLang="en-US" sz="1800">
                <a:solidFill>
                  <a:srgbClr val="000000"/>
                </a:solidFill>
              </a:rPr>
              <a:t>	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5392" name="Text Box 42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(1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,3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-(1/4)log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(1/4) - (3/4)log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(3/4)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</a:rPr>
              <a:t>0.8113</a:t>
            </a:r>
          </a:p>
        </p:txBody>
      </p:sp>
      <p:sp>
        <p:nvSpPr>
          <p:cNvPr id="15393" name="Text Box 43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srgbClr val="000000"/>
                </a:solidFill>
              </a:rPr>
              <a:t>Entropy</a:t>
            </a:r>
            <a:r>
              <a:rPr lang="en-US" altLang="en-US" sz="1800">
                <a:solidFill>
                  <a:srgbClr val="000000"/>
                </a:solidFill>
              </a:rPr>
              <a:t>(3</a:t>
            </a:r>
            <a:r>
              <a:rPr lang="en-US" altLang="en-US" sz="1800" b="1">
                <a:solidFill>
                  <a:srgbClr val="FF0000"/>
                </a:solidFill>
              </a:rPr>
              <a:t>F</a:t>
            </a:r>
            <a:r>
              <a:rPr lang="en-US" altLang="en-US" sz="1800">
                <a:solidFill>
                  <a:srgbClr val="000000"/>
                </a:solidFill>
              </a:rPr>
              <a:t>,2</a:t>
            </a:r>
            <a:r>
              <a:rPr lang="en-US" altLang="en-US" sz="1800" b="1">
                <a:solidFill>
                  <a:srgbClr val="0000FF"/>
                </a:solidFill>
              </a:rPr>
              <a:t>M</a:t>
            </a:r>
            <a:r>
              <a:rPr lang="en-US" altLang="en-US" sz="1800">
                <a:solidFill>
                  <a:srgbClr val="000000"/>
                </a:solidFill>
              </a:rPr>
              <a:t>) = -(3/5)log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(3/5) - (2/5)log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(2/5)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</a:rPr>
              <a:t>0.9710</a:t>
            </a:r>
          </a:p>
        </p:txBody>
      </p:sp>
      <p:graphicFrame>
        <p:nvGraphicFramePr>
          <p:cNvPr id="15362" name="Object 44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Text Box 45"/>
          <p:cNvSpPr txBox="1">
            <a:spLocks noChangeArrowheads="1"/>
          </p:cNvSpPr>
          <p:nvPr/>
        </p:nvSpPr>
        <p:spPr bwMode="auto">
          <a:xfrm>
            <a:off x="136525" y="6116638"/>
            <a:ext cx="9293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</a:rPr>
              <a:t>Gain</a:t>
            </a:r>
            <a:r>
              <a:rPr lang="en-US" altLang="en-US" sz="2200">
                <a:solidFill>
                  <a:srgbClr val="000000"/>
                </a:solidFill>
              </a:rPr>
              <a:t>(Hair Length &lt;= 5) = </a:t>
            </a:r>
            <a:r>
              <a:rPr lang="en-US" altLang="en-US" sz="2200" b="1">
                <a:solidFill>
                  <a:srgbClr val="FF33CC"/>
                </a:solidFill>
              </a:rPr>
              <a:t>0.9911</a:t>
            </a:r>
            <a:r>
              <a:rPr lang="en-US" altLang="en-US" sz="2200">
                <a:solidFill>
                  <a:srgbClr val="000000"/>
                </a:solidFill>
              </a:rPr>
              <a:t> – (4/9 * </a:t>
            </a:r>
            <a:r>
              <a:rPr lang="en-US" altLang="en-US" sz="2200" b="1">
                <a:solidFill>
                  <a:srgbClr val="006600"/>
                </a:solidFill>
              </a:rPr>
              <a:t>0.8113</a:t>
            </a:r>
            <a:r>
              <a:rPr lang="en-US" altLang="en-US" sz="2200">
                <a:solidFill>
                  <a:srgbClr val="000000"/>
                </a:solidFill>
              </a:rPr>
              <a:t> + 5/9 * </a:t>
            </a:r>
            <a:r>
              <a:rPr lang="en-US" altLang="en-US" sz="2200" b="1">
                <a:solidFill>
                  <a:srgbClr val="990099"/>
                </a:solidFill>
              </a:rPr>
              <a:t>0.9710</a:t>
            </a:r>
            <a:r>
              <a:rPr lang="en-US" altLang="en-US" sz="2200">
                <a:solidFill>
                  <a:srgbClr val="000000"/>
                </a:solidFill>
              </a:rPr>
              <a:t> ) = </a:t>
            </a:r>
            <a:r>
              <a:rPr lang="en-US" altLang="en-US" sz="2200" b="1">
                <a:solidFill>
                  <a:srgbClr val="000000"/>
                </a:solidFill>
              </a:rPr>
              <a:t>0.0911</a:t>
            </a:r>
          </a:p>
        </p:txBody>
      </p:sp>
      <p:graphicFrame>
        <p:nvGraphicFramePr>
          <p:cNvPr id="15363" name="Object 47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Let us try splitting on </a:t>
            </a:r>
            <a:r>
              <a:rPr lang="en-US" sz="2400" i="1">
                <a:solidFill>
                  <a:srgbClr val="000000"/>
                </a:solidFill>
              </a:rPr>
              <a:t>Hair length</a:t>
            </a:r>
          </a:p>
        </p:txBody>
      </p:sp>
    </p:spTree>
    <p:extLst>
      <p:ext uri="{BB962C8B-B14F-4D97-AF65-F5344CB8AC3E}">
        <p14:creationId xmlns:p14="http://schemas.microsoft.com/office/powerpoint/2010/main" val="5615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1268</Words>
  <Application>Microsoft Office PowerPoint</Application>
  <PresentationFormat>On-screen Show (4:3)</PresentationFormat>
  <Paragraphs>323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Tahoma</vt:lpstr>
      <vt:lpstr>Times New Roman</vt:lpstr>
      <vt:lpstr>Default Design</vt:lpstr>
      <vt:lpstr>1_Default Design</vt:lpstr>
      <vt:lpstr>2_Default Design</vt:lpstr>
      <vt:lpstr>3_Default Design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Dr. Arya K. Bhattacharya</cp:lastModifiedBy>
  <cp:revision>4</cp:revision>
  <dcterms:created xsi:type="dcterms:W3CDTF">2018-02-04T12:03:59Z</dcterms:created>
  <dcterms:modified xsi:type="dcterms:W3CDTF">2018-06-04T08:17:35Z</dcterms:modified>
</cp:coreProperties>
</file>