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08" r:id="rId2"/>
    <p:sldId id="605" r:id="rId3"/>
    <p:sldId id="622" r:id="rId4"/>
    <p:sldId id="623" r:id="rId5"/>
    <p:sldId id="624" r:id="rId6"/>
    <p:sldId id="625" r:id="rId7"/>
    <p:sldId id="626" r:id="rId8"/>
    <p:sldId id="621" r:id="rId9"/>
    <p:sldId id="627" r:id="rId10"/>
    <p:sldId id="630" r:id="rId11"/>
    <p:sldId id="632" r:id="rId12"/>
    <p:sldId id="631" r:id="rId13"/>
    <p:sldId id="633" r:id="rId14"/>
    <p:sldId id="634" r:id="rId15"/>
    <p:sldId id="635" r:id="rId16"/>
    <p:sldId id="628" r:id="rId17"/>
    <p:sldId id="629" r:id="rId18"/>
    <p:sldId id="636" r:id="rId1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612" userDrawn="1">
          <p15:clr>
            <a:srgbClr val="A4A3A4"/>
          </p15:clr>
        </p15:guide>
        <p15:guide id="3" pos="295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9BBB59"/>
    <a:srgbClr val="FF0000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179" autoAdjust="0"/>
  </p:normalViewPr>
  <p:slideViewPr>
    <p:cSldViewPr>
      <p:cViewPr varScale="1">
        <p:scale>
          <a:sx n="64" d="100"/>
          <a:sy n="64" d="100"/>
        </p:scale>
        <p:origin x="67" y="576"/>
      </p:cViewPr>
      <p:guideLst>
        <p:guide orient="horz" pos="1207"/>
        <p:guide pos="612"/>
        <p:guide pos="295"/>
        <p:guide orient="horz" pos="1026"/>
        <p:guide pos="546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55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4F23E116-1261-4A5F-A7C1-2A0FAA1EA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9155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9250" y="0"/>
            <a:ext cx="6097588" cy="4573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86981" y="4729561"/>
            <a:ext cx="6423713" cy="4769205"/>
          </a:xfrm>
          <a:prstGeom prst="rect">
            <a:avLst/>
          </a:prstGeom>
        </p:spPr>
        <p:txBody>
          <a:bodyPr vert="horz" lIns="95568" tIns="47784" rIns="95568" bIns="4778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F655C691-73B7-418F-95DE-21EE9041B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8847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1" hangingPunct="1">
      <a:lnSpc>
        <a:spcPct val="125000"/>
      </a:lnSpc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lnSpc>
        <a:spcPct val="125000"/>
      </a:lnSpc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lnSpc>
        <a:spcPct val="125000"/>
      </a:lnSpc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lnSpc>
        <a:spcPct val="125000"/>
      </a:lnSpc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lnSpc>
        <a:spcPct val="125000"/>
      </a:lnSpc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5C691-73B7-418F-95DE-21EE9041B6DC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idx="13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 lang="ko-KR" altLang="en-US" dirty="0"/>
          </a:p>
        </p:txBody>
      </p:sp>
      <p:sp>
        <p:nvSpPr>
          <p:cNvPr id="9" name="머리글 개체 틀 8"/>
          <p:cNvSpPr>
            <a:spLocks noGrp="1"/>
          </p:cNvSpPr>
          <p:nvPr>
            <p:ph type="hdr" sz="quarter" idx="15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82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제목 슬라이드-파란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표지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51" y="6381328"/>
            <a:ext cx="1270745" cy="39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134144" y="6500366"/>
            <a:ext cx="1125488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54E0CA3A-A5CF-43ED-82BA-0676387D79DD}" type="datetime1">
              <a:rPr lang="ko-KR" altLang="en-US" smtClean="0">
                <a:solidFill>
                  <a:prstClr val="black"/>
                </a:solidFill>
              </a:rPr>
              <a:t>2017-09-05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텍스트 개체 틀 2"/>
          <p:cNvSpPr>
            <a:spLocks noGrp="1"/>
          </p:cNvSpPr>
          <p:nvPr>
            <p:ph type="body" idx="1"/>
          </p:nvPr>
        </p:nvSpPr>
        <p:spPr>
          <a:xfrm>
            <a:off x="467544" y="1340768"/>
            <a:ext cx="5505871" cy="977900"/>
          </a:xfrm>
          <a:prstGeom prst="rect">
            <a:avLst/>
          </a:prstGeom>
        </p:spPr>
        <p:txBody>
          <a:bodyPr anchor="b"/>
          <a:lstStyle>
            <a:lvl1pPr marL="0" indent="0" algn="l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dirty="0" smtClean="0">
                <a:solidFill>
                  <a:srgbClr val="99FFCC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735485" y="2394942"/>
            <a:ext cx="5673028" cy="615553"/>
          </a:xfrm>
        </p:spPr>
        <p:txBody>
          <a:bodyPr anchor="t"/>
          <a:lstStyle>
            <a:lvl1pPr algn="ctr">
              <a:defRPr sz="4000" b="1" cap="all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7551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기본목차-파란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 descr="목차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83568" y="1389729"/>
            <a:ext cx="6238887" cy="677108"/>
          </a:xfrm>
          <a:noFill/>
          <a:ln>
            <a:noFill/>
          </a:ln>
        </p:spPr>
        <p:txBody>
          <a:bodyPr/>
          <a:lstStyle>
            <a:lvl1pPr algn="l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날짜 개체 틀 2"/>
          <p:cNvSpPr>
            <a:spLocks noGrp="1"/>
          </p:cNvSpPr>
          <p:nvPr>
            <p:ph type="dt" sz="half" idx="10"/>
          </p:nvPr>
        </p:nvSpPr>
        <p:spPr>
          <a:xfrm>
            <a:off x="134144" y="6500366"/>
            <a:ext cx="1125488" cy="241002"/>
          </a:xfrm>
        </p:spPr>
        <p:txBody>
          <a:bodyPr/>
          <a:lstStyle/>
          <a:p>
            <a:fld id="{B849726A-35A5-410F-AEA7-AA34CFB958DA}" type="datetime1">
              <a:rPr lang="ko-KR" altLang="en-US" smtClean="0">
                <a:solidFill>
                  <a:prstClr val="black"/>
                </a:solidFill>
              </a:rPr>
              <a:t>2017-09-05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475656" y="6500366"/>
            <a:ext cx="720080" cy="241002"/>
          </a:xfrm>
        </p:spPr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sz="half" idx="1"/>
          </p:nvPr>
        </p:nvSpPr>
        <p:spPr>
          <a:xfrm>
            <a:off x="4139952" y="2132856"/>
            <a:ext cx="4038600" cy="4061048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sz="28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50000"/>
              </a:lnSpc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50000"/>
              </a:lnSpc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50000"/>
              </a:lnSpc>
              <a:defRPr sz="1800">
                <a:latin typeface="맑은 고딕" pitchFamily="50" charset="-127"/>
                <a:ea typeface="맑은 고딕" pitchFamily="50" charset="-127"/>
              </a:defRPr>
            </a:lvl4pPr>
            <a:lvl5pPr>
              <a:lnSpc>
                <a:spcPct val="150000"/>
              </a:lnSpc>
              <a:defRPr sz="1800">
                <a:latin typeface="맑은 고딕" pitchFamily="50" charset="-127"/>
                <a:ea typeface="맑은 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51" y="6381328"/>
            <a:ext cx="1270745" cy="39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78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기본-제목및내용-파란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  <a:prstGeom prst="rect">
            <a:avLst/>
          </a:prstGeom>
        </p:spPr>
        <p:txBody>
          <a:bodyPr>
            <a:normAutofit/>
          </a:bodyPr>
          <a:lstStyle>
            <a:lvl1pPr marL="446088" indent="-446088">
              <a:buFont typeface="Wingdings" panose="05000000000000000000" pitchFamily="2" charset="2"/>
              <a:buChar char="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51520" y="16302"/>
            <a:ext cx="8712968" cy="8737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3600" b="1"/>
            </a:lvl1pPr>
          </a:lstStyle>
          <a:p>
            <a:pPr lvl="0"/>
            <a:r>
              <a:rPr lang="en-US" altLang="ko-KR" dirty="0"/>
              <a:t>Slide Title in Here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79512" y="6500366"/>
            <a:ext cx="720080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4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기본-제목-파란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79512" y="6500366"/>
            <a:ext cx="720080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51520" y="16302"/>
            <a:ext cx="8712968" cy="8737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3600" b="1"/>
            </a:lvl1pPr>
          </a:lstStyle>
          <a:p>
            <a:pPr lvl="0"/>
            <a:r>
              <a:rPr lang="en-US" altLang="ko-KR" dirty="0"/>
              <a:t>Slide Title in Here</a:t>
            </a:r>
          </a:p>
        </p:txBody>
      </p:sp>
    </p:spTree>
    <p:extLst>
      <p:ext uri="{BB962C8B-B14F-4D97-AF65-F5344CB8AC3E}">
        <p14:creationId xmlns:p14="http://schemas.microsoft.com/office/powerpoint/2010/main" val="69411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기본-콘텐츠 2개-파란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1520" y="1196752"/>
            <a:ext cx="4244280" cy="51125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244280" cy="51125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79512" y="6500366"/>
            <a:ext cx="720080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51520" y="16302"/>
            <a:ext cx="8712968" cy="8737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3600" b="1"/>
            </a:lvl1pPr>
          </a:lstStyle>
          <a:p>
            <a:pPr lvl="0"/>
            <a:r>
              <a:rPr lang="en-US" altLang="ko-KR" dirty="0"/>
              <a:t>Slide Title in Here</a:t>
            </a:r>
          </a:p>
        </p:txBody>
      </p:sp>
    </p:spTree>
    <p:extLst>
      <p:ext uri="{BB962C8B-B14F-4D97-AF65-F5344CB8AC3E}">
        <p14:creationId xmlns:p14="http://schemas.microsoft.com/office/powerpoint/2010/main" val="208621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55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내지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39742"/>
            <a:ext cx="290759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dirty="0"/>
              <a:t>Slide Title in Here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51" y="6381328"/>
            <a:ext cx="1270745" cy="39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날짜 개체 틀 3"/>
          <p:cNvSpPr>
            <a:spLocks noGrp="1"/>
          </p:cNvSpPr>
          <p:nvPr>
            <p:ph type="dt" sz="half" idx="2"/>
          </p:nvPr>
        </p:nvSpPr>
        <p:spPr>
          <a:xfrm>
            <a:off x="134144" y="6500366"/>
            <a:ext cx="1125488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fld id="{19895437-5890-4E4F-9D03-3F50D1392B6B}" type="datetime1">
              <a:rPr lang="ko-KR" altLang="en-US" smtClean="0"/>
              <a:t>2017-09-05</a:t>
            </a:fld>
            <a:endParaRPr lang="ko-KR" altLang="en-US" dirty="0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411760" y="6500366"/>
            <a:ext cx="2895600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r>
              <a:rPr lang="ko-KR" altLang="en-US"/>
              <a:t>한동대학교 학술정보처</a:t>
            </a:r>
            <a:endParaRPr lang="ko-KR" alt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475656" y="6500366"/>
            <a:ext cx="720080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fld id="{A287DA2E-0370-4E2E-ACA7-DA0E052C2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86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7" r:id="rId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SCho-HGU/Museum-Nepal.gi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7544" y="1340768"/>
            <a:ext cx="6264696" cy="977900"/>
          </a:xfrm>
        </p:spPr>
        <p:txBody>
          <a:bodyPr/>
          <a:lstStyle/>
          <a:p>
            <a:r>
              <a:rPr lang="en-US" altLang="ko-KR" dirty="0"/>
              <a:t>Training Workshop for IONIC framework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782152" y="2420888"/>
            <a:ext cx="3649140" cy="615553"/>
          </a:xfrm>
        </p:spPr>
        <p:txBody>
          <a:bodyPr/>
          <a:lstStyle/>
          <a:p>
            <a:pPr algn="ctr"/>
            <a:r>
              <a:rPr lang="en-US" altLang="ko-KR" cap="none" dirty="0"/>
              <a:t>1. 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29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3200" dirty="0"/>
              <a:t>1.2.2 Wireframe of IMM app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ko-KR" dirty="0"/>
              <a:t>IMM app consists of 12 pages.</a:t>
            </a:r>
          </a:p>
          <a:p>
            <a:pPr lvl="1">
              <a:buFont typeface="맑은 고딕" panose="020B0503020000020004" pitchFamily="50" charset="-127"/>
              <a:buChar char="-"/>
            </a:pPr>
            <a:r>
              <a:rPr lang="en-US" altLang="ko-KR" dirty="0"/>
              <a:t>Home page</a:t>
            </a:r>
          </a:p>
          <a:p>
            <a:pPr lvl="1">
              <a:buFont typeface="맑은 고딕" panose="020B0503020000020004" pitchFamily="50" charset="-127"/>
              <a:buChar char="-"/>
            </a:pPr>
            <a:r>
              <a:rPr lang="en-US" altLang="ko-KR" dirty="0"/>
              <a:t>About-museum page</a:t>
            </a:r>
          </a:p>
          <a:p>
            <a:pPr lvl="1">
              <a:buFont typeface="맑은 고딕" panose="020B0503020000020004" pitchFamily="50" charset="-127"/>
              <a:buChar char="-"/>
            </a:pPr>
            <a:r>
              <a:rPr lang="en-US" altLang="ko-KR" dirty="0"/>
              <a:t>Map page</a:t>
            </a:r>
          </a:p>
          <a:p>
            <a:pPr lvl="1">
              <a:buFont typeface="맑은 고딕" panose="020B0503020000020004" pitchFamily="50" charset="-127"/>
              <a:buChar char="-"/>
            </a:pPr>
            <a:r>
              <a:rPr lang="en-US" altLang="ko-KR" dirty="0"/>
              <a:t>Exhibition page</a:t>
            </a:r>
          </a:p>
          <a:p>
            <a:pPr lvl="1">
              <a:buFont typeface="맑은 고딕" panose="020B0503020000020004" pitchFamily="50" charset="-127"/>
              <a:buChar char="-"/>
            </a:pPr>
            <a:r>
              <a:rPr lang="en-US" altLang="ko-KR" dirty="0"/>
              <a:t>Category page</a:t>
            </a:r>
          </a:p>
          <a:p>
            <a:pPr lvl="1">
              <a:buFont typeface="맑은 고딕" panose="020B0503020000020004" pitchFamily="50" charset="-127"/>
              <a:buChar char="-"/>
            </a:pPr>
            <a:r>
              <a:rPr lang="en-US" altLang="ko-KR" dirty="0"/>
              <a:t>Section page</a:t>
            </a:r>
          </a:p>
          <a:p>
            <a:pPr lvl="1">
              <a:buFont typeface="맑은 고딕" panose="020B0503020000020004" pitchFamily="50" charset="-127"/>
              <a:buChar char="-"/>
            </a:pPr>
            <a:r>
              <a:rPr lang="en-US" altLang="ko-KR" dirty="0"/>
              <a:t>Item page</a:t>
            </a:r>
          </a:p>
          <a:p>
            <a:pPr lvl="1">
              <a:buFont typeface="맑은 고딕" panose="020B0503020000020004" pitchFamily="50" charset="-127"/>
              <a:buChar char="-"/>
            </a:pPr>
            <a:r>
              <a:rPr lang="en-US" altLang="ko-KR" dirty="0"/>
              <a:t>Facility page</a:t>
            </a:r>
          </a:p>
          <a:p>
            <a:pPr lvl="1">
              <a:buFont typeface="맑은 고딕" panose="020B0503020000020004" pitchFamily="50" charset="-127"/>
              <a:buChar char="-"/>
            </a:pPr>
            <a:r>
              <a:rPr lang="en-US" altLang="ko-KR" dirty="0"/>
              <a:t>Facility-detail page</a:t>
            </a:r>
          </a:p>
          <a:p>
            <a:pPr lvl="1">
              <a:buFont typeface="맑은 고딕" panose="020B0503020000020004" pitchFamily="50" charset="-127"/>
              <a:buChar char="-"/>
            </a:pPr>
            <a:r>
              <a:rPr lang="en-US" altLang="ko-KR" dirty="0"/>
              <a:t>Facility-library page</a:t>
            </a:r>
          </a:p>
          <a:p>
            <a:pPr lvl="1">
              <a:buFont typeface="맑은 고딕" panose="020B0503020000020004" pitchFamily="50" charset="-127"/>
              <a:buChar char="-"/>
            </a:pPr>
            <a:r>
              <a:rPr lang="en-US" altLang="ko-KR" dirty="0"/>
              <a:t>Facility-</a:t>
            </a:r>
            <a:r>
              <a:rPr lang="en-US" altLang="ko-KR" dirty="0" err="1"/>
              <a:t>gorkha</a:t>
            </a:r>
            <a:r>
              <a:rPr lang="en-US" altLang="ko-KR" dirty="0"/>
              <a:t> page</a:t>
            </a:r>
          </a:p>
          <a:p>
            <a:pPr lvl="1">
              <a:buFont typeface="맑은 고딕" panose="020B0503020000020004" pitchFamily="50" charset="-127"/>
              <a:buChar char="-"/>
            </a:pPr>
            <a:r>
              <a:rPr lang="en-US" altLang="ko-KR" dirty="0"/>
              <a:t>Search page</a:t>
            </a:r>
            <a:endParaRPr lang="ko-KR" altLang="en-US" dirty="0"/>
          </a:p>
          <a:p>
            <a:pPr>
              <a:buFont typeface="Wingdings" panose="05000000000000000000" pitchFamily="2" charset="2"/>
              <a:buChar char="q"/>
            </a:pP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Introduction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IMM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3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1.2.2 Wireframe of IMM app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Introduction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IMM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687EA5-0BC2-4303-B27A-7D069A98A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92" y="2199043"/>
            <a:ext cx="2406536" cy="42997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25D175-95FF-48CC-B4B6-49B039536F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-294"/>
          <a:stretch/>
        </p:blipFill>
        <p:spPr>
          <a:xfrm>
            <a:off x="5109318" y="2199043"/>
            <a:ext cx="2415010" cy="42997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9F444FF-04FC-4F10-B368-BFDB007B39D6}"/>
              </a:ext>
            </a:extLst>
          </p:cNvPr>
          <p:cNvSpPr/>
          <p:nvPr/>
        </p:nvSpPr>
        <p:spPr>
          <a:xfrm>
            <a:off x="2005154" y="1795035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Home Page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BD1FAA-87C6-4E51-BA8F-6403D183535B}"/>
              </a:ext>
            </a:extLst>
          </p:cNvPr>
          <p:cNvSpPr/>
          <p:nvPr/>
        </p:nvSpPr>
        <p:spPr>
          <a:xfrm>
            <a:off x="5290880" y="1795035"/>
            <a:ext cx="21492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/>
              <a:t>About museum Page</a:t>
            </a:r>
          </a:p>
        </p:txBody>
      </p:sp>
    </p:spTree>
    <p:extLst>
      <p:ext uri="{BB962C8B-B14F-4D97-AF65-F5344CB8AC3E}">
        <p14:creationId xmlns:p14="http://schemas.microsoft.com/office/powerpoint/2010/main" val="3642347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1.2.2 Wireframe of IMM app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Introduction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IMM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855986-9454-46C3-9C9D-090B5A801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132044"/>
            <a:ext cx="2048781" cy="36732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181258-FEA8-43AF-B0E6-10BA1407377D}"/>
              </a:ext>
            </a:extLst>
          </p:cNvPr>
          <p:cNvSpPr/>
          <p:nvPr/>
        </p:nvSpPr>
        <p:spPr>
          <a:xfrm>
            <a:off x="651973" y="1738260"/>
            <a:ext cx="16186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/>
              <a:t>Exhibition Page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DDA86F5-31CE-434D-A50E-65F6EF0CF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02" y="2129682"/>
            <a:ext cx="1989041" cy="36305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8B8CDF1-B683-4F71-A3BF-98E6E756F8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563" y="2130950"/>
            <a:ext cx="2052319" cy="36485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BD69F3-0515-4130-B352-EDB41D6AFE10}"/>
              </a:ext>
            </a:extLst>
          </p:cNvPr>
          <p:cNvSpPr/>
          <p:nvPr/>
        </p:nvSpPr>
        <p:spPr>
          <a:xfrm>
            <a:off x="2752694" y="1707878"/>
            <a:ext cx="15536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/>
              <a:t>Category Page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06A88D-AA24-492E-8409-1A00AA158F7F}"/>
              </a:ext>
            </a:extLst>
          </p:cNvPr>
          <p:cNvSpPr/>
          <p:nvPr/>
        </p:nvSpPr>
        <p:spPr>
          <a:xfrm>
            <a:off x="4926056" y="1738260"/>
            <a:ext cx="13926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/>
              <a:t>Section Page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E6F437-418B-4695-B3A8-FC18EC594913}"/>
              </a:ext>
            </a:extLst>
          </p:cNvPr>
          <p:cNvSpPr/>
          <p:nvPr/>
        </p:nvSpPr>
        <p:spPr>
          <a:xfrm>
            <a:off x="7275709" y="1743973"/>
            <a:ext cx="11247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/>
              <a:t>Item Page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D00F8E5-75CB-4A8C-B898-76E497203A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899" y="2129681"/>
            <a:ext cx="2053032" cy="36498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28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1.2.2 Wireframe of IMM app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Introduction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IMM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47341B1-6241-445B-9101-2D5E7C80D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5" y="2132856"/>
            <a:ext cx="2199253" cy="391368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4717B58-1536-4F91-945A-A70159458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44" y="2121187"/>
            <a:ext cx="2211568" cy="392535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7A5945-8D4E-4FFB-954D-DF6D790BB0C4}"/>
              </a:ext>
            </a:extLst>
          </p:cNvPr>
          <p:cNvSpPr/>
          <p:nvPr/>
        </p:nvSpPr>
        <p:spPr>
          <a:xfrm>
            <a:off x="1260235" y="1707970"/>
            <a:ext cx="13331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/>
              <a:t>Facility Page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B9A517-16AB-4271-A1C1-F99B00CF7FA6}"/>
              </a:ext>
            </a:extLst>
          </p:cNvPr>
          <p:cNvSpPr/>
          <p:nvPr/>
        </p:nvSpPr>
        <p:spPr>
          <a:xfrm>
            <a:off x="3503109" y="1707970"/>
            <a:ext cx="2005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/>
              <a:t>Facility-library Page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D9CE03-6339-4012-B47B-5EE3FC9ECA07}"/>
              </a:ext>
            </a:extLst>
          </p:cNvPr>
          <p:cNvSpPr/>
          <p:nvPr/>
        </p:nvSpPr>
        <p:spPr>
          <a:xfrm>
            <a:off x="5920732" y="1707970"/>
            <a:ext cx="2067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/>
              <a:t>Facility-</a:t>
            </a:r>
            <a:r>
              <a:rPr lang="en-US" altLang="ko-KR" sz="1600" dirty="0" err="1"/>
              <a:t>gorkha</a:t>
            </a:r>
            <a:r>
              <a:rPr lang="en-US" altLang="ko-KR" sz="1600" dirty="0"/>
              <a:t> Page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C141D388-CF09-4D0A-99D8-1DFB3D301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32" y="2120823"/>
            <a:ext cx="2225559" cy="3933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1672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1.2.2 Wireframe of IMM app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Introduction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IMM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581D1A-A1B9-44E8-93AB-D10F2994E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16" y="2180625"/>
            <a:ext cx="2249997" cy="402250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919BE2-B0B4-47AC-9D8B-5AC0406A4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800" y="2180624"/>
            <a:ext cx="2266304" cy="40297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321A56-3DC0-45C9-BE0D-82FE0635F3CA}"/>
              </a:ext>
            </a:extLst>
          </p:cNvPr>
          <p:cNvSpPr/>
          <p:nvPr/>
        </p:nvSpPr>
        <p:spPr>
          <a:xfrm>
            <a:off x="769291" y="1739146"/>
            <a:ext cx="19326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/>
              <a:t>Facility-detail Page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24E7C00-E55B-43D3-88D6-6AA856401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291" y="2203782"/>
            <a:ext cx="2283109" cy="40281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684CF7-6901-42E4-BA2A-56A27565DCE2}"/>
              </a:ext>
            </a:extLst>
          </p:cNvPr>
          <p:cNvSpPr/>
          <p:nvPr/>
        </p:nvSpPr>
        <p:spPr>
          <a:xfrm>
            <a:off x="3408629" y="1724705"/>
            <a:ext cx="19326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/>
              <a:t>Facility-detail Page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BE461B-E300-4048-B6E2-4379D7A7D58A}"/>
              </a:ext>
            </a:extLst>
          </p:cNvPr>
          <p:cNvSpPr/>
          <p:nvPr/>
        </p:nvSpPr>
        <p:spPr>
          <a:xfrm>
            <a:off x="6064522" y="1733713"/>
            <a:ext cx="19326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/>
              <a:t>Facility-detail Page</a:t>
            </a:r>
          </a:p>
        </p:txBody>
      </p:sp>
    </p:spTree>
    <p:extLst>
      <p:ext uri="{BB962C8B-B14F-4D97-AF65-F5344CB8AC3E}">
        <p14:creationId xmlns:p14="http://schemas.microsoft.com/office/powerpoint/2010/main" val="3225342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1.2.2 Wireframe of IMM app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Introduction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IMM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E1C03E0-9819-432C-A47C-9E8890576A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95" y="2204864"/>
            <a:ext cx="2250011" cy="40000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79F4BCA-5A7D-4342-8650-9750C6CE60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962" y="2212743"/>
            <a:ext cx="2245579" cy="39921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6907F8-181E-45A5-B719-C4FFBFD74E26}"/>
              </a:ext>
            </a:extLst>
          </p:cNvPr>
          <p:cNvSpPr/>
          <p:nvPr/>
        </p:nvSpPr>
        <p:spPr>
          <a:xfrm>
            <a:off x="1374918" y="1811988"/>
            <a:ext cx="11265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/>
              <a:t>Map Page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6E7C3D-BF42-4F2E-8E97-7CA28FF55580}"/>
              </a:ext>
            </a:extLst>
          </p:cNvPr>
          <p:cNvSpPr/>
          <p:nvPr/>
        </p:nvSpPr>
        <p:spPr>
          <a:xfrm>
            <a:off x="3954070" y="1811988"/>
            <a:ext cx="11265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/>
              <a:t>Map Page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E9A87D-8441-4678-BE66-3540CE77C441}"/>
              </a:ext>
            </a:extLst>
          </p:cNvPr>
          <p:cNvSpPr/>
          <p:nvPr/>
        </p:nvSpPr>
        <p:spPr>
          <a:xfrm>
            <a:off x="6804248" y="1811988"/>
            <a:ext cx="11265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/>
              <a:t>Map Page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C5EAF16-CDCD-492D-80A5-5693694AF0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40" y="2211466"/>
            <a:ext cx="2253992" cy="400709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0909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dirty="0"/>
              <a:t>1.2.3 API specification</a:t>
            </a:r>
            <a:endParaRPr lang="en-US" altLang="ko-KR" sz="2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1520" y="16302"/>
            <a:ext cx="8712968" cy="873711"/>
          </a:xfrm>
        </p:spPr>
        <p:txBody>
          <a:bodyPr/>
          <a:lstStyle/>
          <a:p>
            <a:r>
              <a:rPr lang="en-US" altLang="ko-KR" dirty="0"/>
              <a:t>1.2 Introduction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IMM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79512" y="6500366"/>
            <a:ext cx="720080" cy="241002"/>
          </a:xfrm>
        </p:spPr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24463A-F77E-43BC-B141-F775707A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99197"/>
            <a:ext cx="7534236" cy="463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07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/>
              <a:t>1.2.3 API specification</a:t>
            </a:r>
            <a:endParaRPr lang="en-US" altLang="ko-KR" sz="280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1520" y="16302"/>
            <a:ext cx="8712968" cy="873711"/>
          </a:xfrm>
        </p:spPr>
        <p:txBody>
          <a:bodyPr/>
          <a:lstStyle/>
          <a:p>
            <a:r>
              <a:rPr lang="en-US" altLang="ko-KR" dirty="0"/>
              <a:t>1.2 Introduction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IMM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79512" y="6500366"/>
            <a:ext cx="720080" cy="241002"/>
          </a:xfrm>
        </p:spPr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1ED4356-67C7-4EC4-8F63-C92AEC5C2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90639"/>
            <a:ext cx="7128791" cy="503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45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ko-KR" dirty="0"/>
              <a:t>All resources that we will use for implementing IMM app are provided in </a:t>
            </a:r>
            <a:r>
              <a:rPr lang="en-US" altLang="ko-KR" dirty="0" err="1"/>
              <a:t>Github</a:t>
            </a:r>
            <a:r>
              <a:rPr lang="en-US" altLang="ko-KR" dirty="0"/>
              <a:t> repository.</a:t>
            </a:r>
          </a:p>
          <a:p>
            <a:pPr lvl="2"/>
            <a:r>
              <a:rPr lang="en-US" altLang="ko-KR" b="1" dirty="0">
                <a:solidFill>
                  <a:srgbClr val="0070C0"/>
                </a:solidFill>
                <a:hlinkClick r:id="rId2"/>
              </a:rPr>
              <a:t>https://github.com/YSCho-HGU/Museum-Nepal.git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Font typeface="맑은 고딕" panose="020B0503020000020004" pitchFamily="50" charset="-127"/>
              <a:buChar char="-"/>
            </a:pPr>
            <a:r>
              <a:rPr lang="en-US" altLang="ko-KR" dirty="0"/>
              <a:t>For Lab1, Lab2, Lab3, Lab4, Lab6, there are source code and other materials(ex. image files), so </a:t>
            </a:r>
            <a:r>
              <a:rPr lang="en-US" altLang="ko-KR" u="sng" dirty="0"/>
              <a:t>download all resources in this repository.</a:t>
            </a:r>
          </a:p>
          <a:p>
            <a:pPr lvl="1">
              <a:buFont typeface="맑은 고딕" panose="020B0503020000020004" pitchFamily="50" charset="-127"/>
              <a:buChar char="-"/>
            </a:pPr>
            <a:r>
              <a:rPr lang="en-US" altLang="ko-KR" b="1" dirty="0"/>
              <a:t>Resources related to International Mountains Museum are provided by the project team of Gandaki College.</a:t>
            </a:r>
          </a:p>
          <a:p>
            <a:pPr lvl="1">
              <a:buFont typeface="맑은 고딕" panose="020B0503020000020004" pitchFamily="50" charset="-127"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All of the resources in this </a:t>
            </a:r>
            <a:r>
              <a:rPr lang="en-US" altLang="ko-KR" b="1" dirty="0" err="1">
                <a:solidFill>
                  <a:srgbClr val="FF0000"/>
                </a:solidFill>
              </a:rPr>
              <a:t>Github</a:t>
            </a:r>
            <a:r>
              <a:rPr lang="en-US" altLang="ko-KR" b="1" dirty="0">
                <a:solidFill>
                  <a:srgbClr val="FF0000"/>
                </a:solidFill>
              </a:rPr>
              <a:t> repository are not commercially available.</a:t>
            </a:r>
          </a:p>
          <a:p>
            <a:pPr lvl="1">
              <a:buFont typeface="맑은 고딕" panose="020B0503020000020004" pitchFamily="50" charset="-127"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It can not be used for any purpose other than education.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1520" y="16302"/>
            <a:ext cx="8712968" cy="873711"/>
          </a:xfrm>
        </p:spPr>
        <p:txBody>
          <a:bodyPr/>
          <a:lstStyle/>
          <a:p>
            <a:r>
              <a:rPr lang="en-US" altLang="ko-KR" dirty="0"/>
              <a:t>1.3 Resources for Workshop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79512" y="6500366"/>
            <a:ext cx="720080" cy="241002"/>
          </a:xfrm>
        </p:spPr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815D8A0-6523-47D1-8CF2-DDE4F017B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>
            <a:normAutofit/>
          </a:bodyPr>
          <a:lstStyle/>
          <a:p>
            <a:pPr marL="360000" indent="0">
              <a:buNone/>
            </a:pPr>
            <a:r>
              <a:rPr lang="en-US" altLang="ko-KR" sz="3200" dirty="0"/>
              <a:t>1.1 Workshop schedule</a:t>
            </a:r>
          </a:p>
          <a:p>
            <a:pPr marL="360000" indent="0">
              <a:buNone/>
            </a:pPr>
            <a:endParaRPr lang="en-US" altLang="ko-KR" sz="3200" dirty="0"/>
          </a:p>
          <a:p>
            <a:pPr marL="360000" indent="0">
              <a:buNone/>
            </a:pPr>
            <a:r>
              <a:rPr lang="en-US" altLang="ko-KR" sz="3200" dirty="0"/>
              <a:t>1.2 Introduction to IMM</a:t>
            </a:r>
          </a:p>
          <a:p>
            <a:pPr marL="360000" indent="0">
              <a:buNone/>
            </a:pPr>
            <a:r>
              <a:rPr lang="en-US" altLang="ko-KR" sz="3200" dirty="0"/>
              <a:t>	</a:t>
            </a:r>
            <a:r>
              <a:rPr lang="en-US" altLang="ko-KR" dirty="0"/>
              <a:t>1.2.1 Objectives</a:t>
            </a:r>
          </a:p>
          <a:p>
            <a:pPr marL="360000" indent="0">
              <a:buNone/>
            </a:pPr>
            <a:r>
              <a:rPr lang="en-US" altLang="ko-KR" dirty="0"/>
              <a:t>	1.2.2 Wireframe of IMM app</a:t>
            </a:r>
          </a:p>
          <a:p>
            <a:pPr marL="360000" indent="0">
              <a:buNone/>
            </a:pPr>
            <a:r>
              <a:rPr lang="en-US" altLang="ko-KR" dirty="0"/>
              <a:t>	1.2.3 API specification</a:t>
            </a:r>
          </a:p>
          <a:p>
            <a:pPr marL="360000" indent="0">
              <a:buNone/>
            </a:pPr>
            <a:r>
              <a:rPr lang="en-US" altLang="ko-KR" sz="3200" dirty="0"/>
              <a:t>1.3 Resources for workshop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20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Lecture and Practice during 4 Days</a:t>
            </a:r>
          </a:p>
          <a:p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Workshop schedule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D589029-CBDC-4A3E-8D88-FF50BBCA4064}"/>
              </a:ext>
            </a:extLst>
          </p:cNvPr>
          <p:cNvGrpSpPr/>
          <p:nvPr/>
        </p:nvGrpSpPr>
        <p:grpSpPr>
          <a:xfrm>
            <a:off x="864768" y="2348880"/>
            <a:ext cx="7582898" cy="2997843"/>
            <a:chOff x="754932" y="3059416"/>
            <a:chExt cx="7582898" cy="2997843"/>
          </a:xfrm>
        </p:grpSpPr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9765010D-69D1-4A61-AF9A-1214AFE7EB1E}"/>
                </a:ext>
              </a:extLst>
            </p:cNvPr>
            <p:cNvSpPr/>
            <p:nvPr/>
          </p:nvSpPr>
          <p:spPr>
            <a:xfrm>
              <a:off x="754932" y="3059416"/>
              <a:ext cx="2581154" cy="2997843"/>
            </a:xfrm>
            <a:prstGeom prst="homePlate">
              <a:avLst>
                <a:gd name="adj" fmla="val 41480"/>
              </a:avLst>
            </a:prstGeom>
            <a:solidFill>
              <a:sysClr val="window" lastClr="FFFFFF"/>
            </a:solidFill>
            <a:ln w="12700" cap="flat" cmpd="sng" algn="ctr">
              <a:solidFill>
                <a:srgbClr val="D0D7F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화살표: 갈매기형 수장 21">
              <a:extLst>
                <a:ext uri="{FF2B5EF4-FFF2-40B4-BE49-F238E27FC236}">
                  <a16:creationId xmlns:a16="http://schemas.microsoft.com/office/drawing/2014/main" id="{F6F2379C-98F7-4FF4-B972-EE9D86D57578}"/>
                </a:ext>
              </a:extLst>
            </p:cNvPr>
            <p:cNvSpPr/>
            <p:nvPr/>
          </p:nvSpPr>
          <p:spPr>
            <a:xfrm>
              <a:off x="2704284" y="3059416"/>
              <a:ext cx="3155824" cy="2997843"/>
            </a:xfrm>
            <a:prstGeom prst="chevron">
              <a:avLst>
                <a:gd name="adj" fmla="val 35604"/>
              </a:avLst>
            </a:prstGeom>
            <a:solidFill>
              <a:srgbClr val="EDF1F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화살표: 갈매기형 수장 22">
              <a:extLst>
                <a:ext uri="{FF2B5EF4-FFF2-40B4-BE49-F238E27FC236}">
                  <a16:creationId xmlns:a16="http://schemas.microsoft.com/office/drawing/2014/main" id="{45EAA540-3B8A-443B-B2B1-3AC748BAD7DC}"/>
                </a:ext>
              </a:extLst>
            </p:cNvPr>
            <p:cNvSpPr/>
            <p:nvPr/>
          </p:nvSpPr>
          <p:spPr>
            <a:xfrm>
              <a:off x="5228306" y="3059416"/>
              <a:ext cx="3109524" cy="2997843"/>
            </a:xfrm>
            <a:prstGeom prst="chevron">
              <a:avLst>
                <a:gd name="adj" fmla="val 35990"/>
              </a:avLst>
            </a:prstGeom>
            <a:solidFill>
              <a:srgbClr val="EDF1F9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TextBox 8">
              <a:extLst>
                <a:ext uri="{FF2B5EF4-FFF2-40B4-BE49-F238E27FC236}">
                  <a16:creationId xmlns:a16="http://schemas.microsoft.com/office/drawing/2014/main" id="{B519184C-299C-4A4F-855A-7D2EE1A12CD1}"/>
                </a:ext>
              </a:extLst>
            </p:cNvPr>
            <p:cNvSpPr txBox="1"/>
            <p:nvPr/>
          </p:nvSpPr>
          <p:spPr>
            <a:xfrm>
              <a:off x="843637" y="3865838"/>
              <a:ext cx="240374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Introduction to Frameworks and Tool Installation</a:t>
              </a:r>
            </a:p>
          </p:txBody>
        </p:sp>
        <p:sp>
          <p:nvSpPr>
            <p:cNvPr id="25" name="TextBox 9">
              <a:extLst>
                <a:ext uri="{FF2B5EF4-FFF2-40B4-BE49-F238E27FC236}">
                  <a16:creationId xmlns:a16="http://schemas.microsoft.com/office/drawing/2014/main" id="{EF2926BD-D995-4164-8A99-DDA86FD1FB68}"/>
                </a:ext>
              </a:extLst>
            </p:cNvPr>
            <p:cNvSpPr txBox="1"/>
            <p:nvPr/>
          </p:nvSpPr>
          <p:spPr>
            <a:xfrm>
              <a:off x="3797496" y="3665785"/>
              <a:ext cx="186501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Build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API Server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with Node.js, Express and MongoDB</a:t>
              </a:r>
            </a:p>
          </p:txBody>
        </p:sp>
        <p:sp>
          <p:nvSpPr>
            <p:cNvPr id="26" name="TextBox 10">
              <a:extLst>
                <a:ext uri="{FF2B5EF4-FFF2-40B4-BE49-F238E27FC236}">
                  <a16:creationId xmlns:a16="http://schemas.microsoft.com/office/drawing/2014/main" id="{6506A566-7609-4A82-B802-2B73CE82EB4B}"/>
                </a:ext>
              </a:extLst>
            </p:cNvPr>
            <p:cNvSpPr txBox="1"/>
            <p:nvPr/>
          </p:nvSpPr>
          <p:spPr>
            <a:xfrm>
              <a:off x="6321518" y="3895213"/>
              <a:ext cx="1554902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3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Implement Front-end with Ionic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30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600" dirty="0"/>
              <a:t> Day1</a:t>
            </a: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Explanation of course purpose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Overall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Setup tool installation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The Process of Designing Wireframe</a:t>
            </a:r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Workshop schedule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50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600" dirty="0"/>
              <a:t> Day2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Creating APIs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Simulation of an Ionic Template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Explanation of Ionic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Implementation of IMM Pages</a:t>
            </a:r>
          </a:p>
          <a:p>
            <a:pPr marL="757237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Create a Home page</a:t>
            </a:r>
          </a:p>
          <a:p>
            <a:pPr marL="757237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Create an About-museum page</a:t>
            </a:r>
          </a:p>
          <a:p>
            <a:pPr marL="757237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Create a Map page</a:t>
            </a:r>
          </a:p>
          <a:p>
            <a:pPr marL="0" indent="0">
              <a:buNone/>
            </a:pPr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Workshop schedule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8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600" dirty="0"/>
              <a:t> Day3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Creating an REST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Running server on EC2 instance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Implementing IMM Pages</a:t>
            </a:r>
          </a:p>
          <a:p>
            <a:pPr marL="757237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Using native plugin for QR code scanner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Build for android</a:t>
            </a:r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Workshop schedule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81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600" dirty="0"/>
              <a:t> Day4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Using </a:t>
            </a:r>
            <a:r>
              <a:rPr lang="en-US" altLang="ko-KR" dirty="0" err="1"/>
              <a:t>github</a:t>
            </a:r>
            <a:r>
              <a:rPr lang="en-US" altLang="ko-KR" dirty="0"/>
              <a:t> and node.js on EC2 instance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Build for 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Wrap up and Review</a:t>
            </a:r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Workshop schedule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64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1.2.1 Objectives</a:t>
            </a:r>
            <a:endParaRPr lang="en-US" altLang="ko-KR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ko-KR" dirty="0"/>
              <a:t>The goal of this project is to make IMM app for android and iOS using </a:t>
            </a:r>
            <a:r>
              <a:rPr lang="en-US" altLang="ko-KR" b="1" dirty="0"/>
              <a:t>Ionic framework </a:t>
            </a:r>
            <a:r>
              <a:rPr lang="en-US" altLang="ko-KR" dirty="0"/>
              <a:t>which is a</a:t>
            </a:r>
            <a:r>
              <a:rPr lang="ko-KR" altLang="en-US" dirty="0"/>
              <a:t> </a:t>
            </a:r>
            <a:r>
              <a:rPr lang="en-US" altLang="ko-KR" dirty="0"/>
              <a:t>cross-platform application development framework.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ko-KR" dirty="0"/>
              <a:t>IMM(International Mountains Museum) app is a museum guide app based on the </a:t>
            </a:r>
            <a:r>
              <a:rPr lang="en-US" altLang="ko-KR" i="1" dirty="0"/>
              <a:t>Interactive multimedia information multicast for museum/galleries</a:t>
            </a:r>
            <a:r>
              <a:rPr lang="en-US" altLang="ko-KR" dirty="0"/>
              <a:t> project of Gandaki College of Engineering and Science(GCES)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ko-KR" dirty="0"/>
              <a:t>IMM app is developed for training workshop.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Introduction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IMM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684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1.2.2 Wireframe of IMM app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ko-KR" dirty="0"/>
              <a:t>All contents related to the exhibitions and items of International Mountains museum was provided Gandaki College.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Introduction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IMM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03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10971</TotalTime>
  <Words>498</Words>
  <Application>Microsoft Office PowerPoint</Application>
  <PresentationFormat>화면 슬라이드 쇼(4:3)</PresentationFormat>
  <Paragraphs>122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Wingdings</vt:lpstr>
      <vt:lpstr>Office 테마</vt:lpstr>
      <vt:lpstr>1. Introduction</vt:lpstr>
      <vt:lpstr>Contents</vt:lpstr>
      <vt:lpstr>1.1 Workshop schedule</vt:lpstr>
      <vt:lpstr>1.1 Workshop schedule</vt:lpstr>
      <vt:lpstr>1.1 Workshop schedule</vt:lpstr>
      <vt:lpstr>1.1 Workshop schedule</vt:lpstr>
      <vt:lpstr>1.1 Workshop schedule</vt:lpstr>
      <vt:lpstr>1.2 Introduction to IMM</vt:lpstr>
      <vt:lpstr>1.2 Introduction to IMM</vt:lpstr>
      <vt:lpstr>1.2 Introduction to IMM</vt:lpstr>
      <vt:lpstr>1.2 Introduction to IMM</vt:lpstr>
      <vt:lpstr>1.2 Introduction to IMM</vt:lpstr>
      <vt:lpstr>1.2 Introduction to IMM</vt:lpstr>
      <vt:lpstr>1.2 Introduction to IMM</vt:lpstr>
      <vt:lpstr>1.2 Introduction to IMM</vt:lpstr>
      <vt:lpstr>1.2 Introduction to IMM</vt:lpstr>
      <vt:lpstr>1.2 Introduction to IMM</vt:lpstr>
      <vt:lpstr>1.3 Resources for Workshop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교육지원 IT시스템 선진화</dc:title>
  <dc:subject/>
  <dc:creator>user</dc:creator>
  <cp:keywords/>
  <dc:description/>
  <cp:lastModifiedBy>박찬주</cp:lastModifiedBy>
  <cp:revision>328</cp:revision>
  <cp:lastPrinted>2014-06-12T03:03:23Z</cp:lastPrinted>
  <dcterms:created xsi:type="dcterms:W3CDTF">2013-02-16T07:37:15Z</dcterms:created>
  <dcterms:modified xsi:type="dcterms:W3CDTF">2017-09-05T11:34:29Z</dcterms:modified>
  <cp:category/>
</cp:coreProperties>
</file>