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08" r:id="rId2"/>
    <p:sldId id="605" r:id="rId3"/>
    <p:sldId id="623" r:id="rId4"/>
    <p:sldId id="622" r:id="rId5"/>
    <p:sldId id="625" r:id="rId6"/>
    <p:sldId id="626" r:id="rId7"/>
    <p:sldId id="624" r:id="rId8"/>
    <p:sldId id="627" r:id="rId9"/>
    <p:sldId id="628" r:id="rId10"/>
    <p:sldId id="629" r:id="rId11"/>
    <p:sldId id="630" r:id="rId12"/>
    <p:sldId id="631" r:id="rId13"/>
    <p:sldId id="632" r:id="rId14"/>
    <p:sldId id="634" r:id="rId15"/>
    <p:sldId id="635" r:id="rId16"/>
    <p:sldId id="636" r:id="rId1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612" userDrawn="1">
          <p15:clr>
            <a:srgbClr val="A4A3A4"/>
          </p15:clr>
        </p15:guide>
        <p15:guide id="3" pos="295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9BBB59"/>
    <a:srgbClr val="FF0000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714" autoAdjust="0"/>
  </p:normalViewPr>
  <p:slideViewPr>
    <p:cSldViewPr>
      <p:cViewPr varScale="1">
        <p:scale>
          <a:sx n="78" d="100"/>
          <a:sy n="78" d="100"/>
        </p:scale>
        <p:origin x="96" y="96"/>
      </p:cViewPr>
      <p:guideLst>
        <p:guide orient="horz" pos="1207"/>
        <p:guide pos="612"/>
        <p:guide pos="295"/>
        <p:guide orient="horz" pos="1026"/>
        <p:guide pos="546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55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4F23E116-1261-4A5F-A7C1-2A0FAA1EA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9155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9250" y="0"/>
            <a:ext cx="6097588" cy="4573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86981" y="4729561"/>
            <a:ext cx="6423713" cy="4769205"/>
          </a:xfrm>
          <a:prstGeom prst="rect">
            <a:avLst/>
          </a:prstGeom>
        </p:spPr>
        <p:txBody>
          <a:bodyPr vert="horz" lIns="95568" tIns="47784" rIns="95568" bIns="4778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F655C691-73B7-418F-95DE-21EE9041B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8847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1" hangingPunct="1">
      <a:lnSpc>
        <a:spcPct val="125000"/>
      </a:lnSpc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lnSpc>
        <a:spcPct val="125000"/>
      </a:lnSpc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lnSpc>
        <a:spcPct val="125000"/>
      </a:lnSpc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lnSpc>
        <a:spcPct val="125000"/>
      </a:lnSpc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lnSpc>
        <a:spcPct val="125000"/>
      </a:lnSpc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5C691-73B7-418F-95DE-21EE9041B6DC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idx="13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 lang="ko-KR" altLang="en-US" dirty="0"/>
          </a:p>
        </p:txBody>
      </p:sp>
      <p:sp>
        <p:nvSpPr>
          <p:cNvPr id="9" name="머리글 개체 틀 8"/>
          <p:cNvSpPr>
            <a:spLocks noGrp="1"/>
          </p:cNvSpPr>
          <p:nvPr>
            <p:ph type="hdr" sz="quarter" idx="15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82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제목 슬라이드-파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표지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51" y="6381328"/>
            <a:ext cx="1270745" cy="39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134144" y="6500366"/>
            <a:ext cx="1125488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54E0CA3A-A5CF-43ED-82BA-0676387D79DD}" type="datetime1">
              <a:rPr lang="ko-KR" altLang="en-US" smtClean="0">
                <a:solidFill>
                  <a:prstClr val="black"/>
                </a:solidFill>
              </a:rPr>
              <a:t>2017-09-05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텍스트 개체 틀 2"/>
          <p:cNvSpPr>
            <a:spLocks noGrp="1"/>
          </p:cNvSpPr>
          <p:nvPr>
            <p:ph type="body" idx="1"/>
          </p:nvPr>
        </p:nvSpPr>
        <p:spPr>
          <a:xfrm>
            <a:off x="467544" y="1340768"/>
            <a:ext cx="5505871" cy="977900"/>
          </a:xfrm>
          <a:prstGeom prst="rect">
            <a:avLst/>
          </a:prstGeom>
        </p:spPr>
        <p:txBody>
          <a:bodyPr anchor="b"/>
          <a:lstStyle>
            <a:lvl1pPr marL="0" indent="0" algn="l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dirty="0" smtClean="0">
                <a:solidFill>
                  <a:srgbClr val="99FFCC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735485" y="2394942"/>
            <a:ext cx="5673028" cy="615553"/>
          </a:xfrm>
        </p:spPr>
        <p:txBody>
          <a:bodyPr anchor="t"/>
          <a:lstStyle>
            <a:lvl1pPr algn="ctr">
              <a:defRPr sz="4000" b="1" cap="all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755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기본목차-파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 descr="목차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83568" y="1389729"/>
            <a:ext cx="6238887" cy="677108"/>
          </a:xfrm>
          <a:noFill/>
          <a:ln>
            <a:noFill/>
          </a:ln>
        </p:spPr>
        <p:txBody>
          <a:bodyPr/>
          <a:lstStyle>
            <a:lvl1pPr algn="l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날짜 개체 틀 2"/>
          <p:cNvSpPr>
            <a:spLocks noGrp="1"/>
          </p:cNvSpPr>
          <p:nvPr>
            <p:ph type="dt" sz="half" idx="10"/>
          </p:nvPr>
        </p:nvSpPr>
        <p:spPr>
          <a:xfrm>
            <a:off x="134144" y="6500366"/>
            <a:ext cx="1125488" cy="241002"/>
          </a:xfrm>
        </p:spPr>
        <p:txBody>
          <a:bodyPr/>
          <a:lstStyle/>
          <a:p>
            <a:fld id="{B849726A-35A5-410F-AEA7-AA34CFB958DA}" type="datetime1">
              <a:rPr lang="ko-KR" altLang="en-US" smtClean="0">
                <a:solidFill>
                  <a:prstClr val="black"/>
                </a:solidFill>
              </a:rPr>
              <a:t>2017-09-05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475656" y="6500366"/>
            <a:ext cx="720080" cy="241002"/>
          </a:xfrm>
        </p:spPr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sz="half" idx="1"/>
          </p:nvPr>
        </p:nvSpPr>
        <p:spPr>
          <a:xfrm>
            <a:off x="4139952" y="2132856"/>
            <a:ext cx="4038600" cy="4061048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sz="28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50000"/>
              </a:lnSpc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50000"/>
              </a:lnSpc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50000"/>
              </a:lnSpc>
              <a:defRPr sz="1800">
                <a:latin typeface="맑은 고딕" pitchFamily="50" charset="-127"/>
                <a:ea typeface="맑은 고딕" pitchFamily="50" charset="-127"/>
              </a:defRPr>
            </a:lvl4pPr>
            <a:lvl5pPr>
              <a:lnSpc>
                <a:spcPct val="150000"/>
              </a:lnSpc>
              <a:defRPr sz="1800">
                <a:latin typeface="맑은 고딕" pitchFamily="50" charset="-127"/>
                <a:ea typeface="맑은 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51" y="6381328"/>
            <a:ext cx="1270745" cy="39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78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기본-제목및내용-파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  <a:prstGeom prst="rect">
            <a:avLst/>
          </a:prstGeom>
        </p:spPr>
        <p:txBody>
          <a:bodyPr>
            <a:normAutofit/>
          </a:bodyPr>
          <a:lstStyle>
            <a:lvl1pPr marL="446088" indent="-446088">
              <a:buFont typeface="Wingdings" panose="05000000000000000000" pitchFamily="2" charset="2"/>
              <a:buChar char="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51520" y="16302"/>
            <a:ext cx="8712968" cy="8737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3600" b="1"/>
            </a:lvl1pPr>
          </a:lstStyle>
          <a:p>
            <a:pPr lvl="0"/>
            <a:r>
              <a:rPr lang="en-US" altLang="ko-KR" dirty="0"/>
              <a:t>Slide Title in Here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79512" y="6500366"/>
            <a:ext cx="720080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4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기본-제목-파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79512" y="6500366"/>
            <a:ext cx="720080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51520" y="16302"/>
            <a:ext cx="8712968" cy="8737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3600" b="1"/>
            </a:lvl1pPr>
          </a:lstStyle>
          <a:p>
            <a:pPr lvl="0"/>
            <a:r>
              <a:rPr lang="en-US" altLang="ko-KR" dirty="0"/>
              <a:t>Slide Title in Here</a:t>
            </a:r>
          </a:p>
        </p:txBody>
      </p:sp>
    </p:spTree>
    <p:extLst>
      <p:ext uri="{BB962C8B-B14F-4D97-AF65-F5344CB8AC3E}">
        <p14:creationId xmlns:p14="http://schemas.microsoft.com/office/powerpoint/2010/main" val="69411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기본-콘텐츠 2개-파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1520" y="1196752"/>
            <a:ext cx="4244280" cy="51125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244280" cy="51125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79512" y="6500366"/>
            <a:ext cx="720080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51520" y="16302"/>
            <a:ext cx="8712968" cy="8737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3600" b="1"/>
            </a:lvl1pPr>
          </a:lstStyle>
          <a:p>
            <a:pPr lvl="0"/>
            <a:r>
              <a:rPr lang="en-US" altLang="ko-KR" dirty="0"/>
              <a:t>Slide Title in Here</a:t>
            </a:r>
          </a:p>
        </p:txBody>
      </p:sp>
    </p:spTree>
    <p:extLst>
      <p:ext uri="{BB962C8B-B14F-4D97-AF65-F5344CB8AC3E}">
        <p14:creationId xmlns:p14="http://schemas.microsoft.com/office/powerpoint/2010/main" val="208621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55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내지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39742"/>
            <a:ext cx="290759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dirty="0"/>
              <a:t>Slide Title in Here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51" y="6381328"/>
            <a:ext cx="1270745" cy="39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날짜 개체 틀 3"/>
          <p:cNvSpPr>
            <a:spLocks noGrp="1"/>
          </p:cNvSpPr>
          <p:nvPr>
            <p:ph type="dt" sz="half" idx="2"/>
          </p:nvPr>
        </p:nvSpPr>
        <p:spPr>
          <a:xfrm>
            <a:off x="134144" y="6500366"/>
            <a:ext cx="1125488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fld id="{19895437-5890-4E4F-9D03-3F50D1392B6B}" type="datetime1">
              <a:rPr lang="ko-KR" altLang="en-US" smtClean="0"/>
              <a:t>2017-09-05</a:t>
            </a:fld>
            <a:endParaRPr lang="ko-KR" altLang="en-US" dirty="0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411760" y="6500366"/>
            <a:ext cx="2895600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r>
              <a:rPr lang="ko-KR" altLang="en-US"/>
              <a:t>한동대학교 학술정보처</a:t>
            </a:r>
            <a:endParaRPr lang="ko-KR" alt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475656" y="6500366"/>
            <a:ext cx="720080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fld id="{A287DA2E-0370-4E2E-ACA7-DA0E052C2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86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7" r:id="rId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hyperlink" Target="http://ionicframework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rdova.apache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7544" y="1340768"/>
            <a:ext cx="6264696" cy="977900"/>
          </a:xfrm>
        </p:spPr>
        <p:txBody>
          <a:bodyPr/>
          <a:lstStyle/>
          <a:p>
            <a:r>
              <a:rPr lang="en-US" altLang="ko-KR" dirty="0"/>
              <a:t>Training Workshop for IONIC framework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52807" y="2420888"/>
            <a:ext cx="7107843" cy="615553"/>
          </a:xfrm>
        </p:spPr>
        <p:txBody>
          <a:bodyPr/>
          <a:lstStyle/>
          <a:p>
            <a:pPr algn="ctr"/>
            <a:r>
              <a:rPr lang="en-US" altLang="ko-KR" cap="none" dirty="0"/>
              <a:t>2. Hybrid Mobile Application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829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2.2.2 Mobile Web Applications</a:t>
            </a:r>
          </a:p>
          <a:p>
            <a:pPr lvl="1"/>
            <a:r>
              <a:rPr lang="en-US" altLang="ko-KR" dirty="0"/>
              <a:t>Updating your application to add a new feature or resolve a bug is as simple as uploading new content to the server. </a:t>
            </a:r>
          </a:p>
          <a:p>
            <a:pPr lvl="1"/>
            <a:r>
              <a:rPr lang="en-US" altLang="ko-KR" dirty="0"/>
              <a:t>However, the fact that these applications run inside the native browser brings along a set of limitations. </a:t>
            </a:r>
          </a:p>
          <a:p>
            <a:pPr lvl="2"/>
            <a:r>
              <a:rPr lang="en-US" altLang="ko-KR" dirty="0"/>
              <a:t>The browser does not have access to the full capabilities of the device.</a:t>
            </a:r>
          </a:p>
          <a:p>
            <a:pPr lvl="2"/>
            <a:r>
              <a:rPr lang="en-US" altLang="ko-KR" dirty="0"/>
              <a:t>The discoverability of the application. (URL, No app store)</a:t>
            </a:r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Comparing Mobile Solutions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FD247-3F5E-4C64-81E8-0BA690D1C984}"/>
              </a:ext>
            </a:extLst>
          </p:cNvPr>
          <p:cNvSpPr txBox="1"/>
          <p:nvPr/>
        </p:nvSpPr>
        <p:spPr>
          <a:xfrm>
            <a:off x="3315893" y="6021288"/>
            <a:ext cx="5792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(source: Mobile App </a:t>
            </a:r>
            <a:r>
              <a:rPr lang="en-US" altLang="ko-KR" sz="1600" dirty="0" smtClean="0"/>
              <a:t>Development with </a:t>
            </a:r>
            <a:r>
              <a:rPr lang="en-US" altLang="ko-KR" sz="1600" dirty="0"/>
              <a:t>Ionic2, Chris Griffith)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3841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2.2.3 Hybrid Mobile Applications</a:t>
            </a:r>
          </a:p>
          <a:p>
            <a:pPr lvl="1"/>
            <a:r>
              <a:rPr lang="en-US" altLang="ko-KR" dirty="0"/>
              <a:t>The Ionic Framework takes the hybrid app approach. </a:t>
            </a:r>
          </a:p>
          <a:p>
            <a:pPr lvl="1"/>
            <a:r>
              <a:rPr lang="en-US" altLang="ko-KR" dirty="0"/>
              <a:t>A native mobile application that uses a </a:t>
            </a:r>
            <a:r>
              <a:rPr lang="en-US" altLang="ko-KR" dirty="0" err="1"/>
              <a:t>chromeless</a:t>
            </a:r>
            <a:r>
              <a:rPr lang="en-US" altLang="ko-KR" dirty="0"/>
              <a:t> web browser to run the web application. (WebView)</a:t>
            </a:r>
          </a:p>
          <a:p>
            <a:pPr lvl="1"/>
            <a:r>
              <a:rPr lang="en-US" altLang="ko-KR" dirty="0"/>
              <a:t>Uses a native application wrapper</a:t>
            </a:r>
          </a:p>
          <a:p>
            <a:pPr lvl="1"/>
            <a:r>
              <a:rPr lang="en-US" altLang="ko-KR" dirty="0"/>
              <a:t>Advantages</a:t>
            </a:r>
          </a:p>
          <a:p>
            <a:pPr lvl="2"/>
            <a:r>
              <a:rPr lang="en-US" altLang="ko-KR" dirty="0"/>
              <a:t>Like mobile web applications, the majority of the code can be deployed to multiple platforms. </a:t>
            </a:r>
          </a:p>
          <a:p>
            <a:pPr lvl="2"/>
            <a:r>
              <a:rPr lang="en-US" altLang="ko-KR" dirty="0"/>
              <a:t>Have full access to the device’s features, usually through some form of a plugin system.</a:t>
            </a:r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Comparing Mobile Solutions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FD247-3F5E-4C64-81E8-0BA690D1C984}"/>
              </a:ext>
            </a:extLst>
          </p:cNvPr>
          <p:cNvSpPr txBox="1"/>
          <p:nvPr/>
        </p:nvSpPr>
        <p:spPr>
          <a:xfrm>
            <a:off x="3315893" y="6021288"/>
            <a:ext cx="5792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(source: Mobile App </a:t>
            </a:r>
            <a:r>
              <a:rPr lang="en-US" altLang="ko-KR" sz="1600" dirty="0" smtClean="0"/>
              <a:t>Development with </a:t>
            </a:r>
            <a:r>
              <a:rPr lang="en-US" altLang="ko-KR" sz="1600" dirty="0"/>
              <a:t>Ionic2, Chris Griffith)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9710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2.2.3 Hybrid Mobile Applications</a:t>
            </a:r>
          </a:p>
          <a:p>
            <a:pPr lvl="1"/>
            <a:r>
              <a:rPr lang="en-US" altLang="ko-KR" dirty="0"/>
              <a:t>Disadvantages</a:t>
            </a:r>
          </a:p>
          <a:p>
            <a:pPr lvl="2"/>
            <a:r>
              <a:rPr lang="en-US" altLang="ko-KR" dirty="0"/>
              <a:t>It is limited by the performance and capabilities of the browser on the device.</a:t>
            </a:r>
          </a:p>
          <a:p>
            <a:pPr lvl="2"/>
            <a:r>
              <a:rPr lang="en-US" altLang="ko-KR" dirty="0"/>
              <a:t>Communication between the WebView and the device’s native features is done via plugins.</a:t>
            </a:r>
          </a:p>
          <a:p>
            <a:pPr lvl="2"/>
            <a:r>
              <a:rPr lang="en-US" altLang="ko-KR" dirty="0"/>
              <a:t>The other native user interface components are not available within the WebView.</a:t>
            </a:r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Comparing Mobile Solutions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FD247-3F5E-4C64-81E8-0BA690D1C984}"/>
              </a:ext>
            </a:extLst>
          </p:cNvPr>
          <p:cNvSpPr txBox="1"/>
          <p:nvPr/>
        </p:nvSpPr>
        <p:spPr>
          <a:xfrm>
            <a:off x="3315893" y="6021288"/>
            <a:ext cx="5792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(source: Mobile App </a:t>
            </a:r>
            <a:r>
              <a:rPr lang="en-US" altLang="ko-KR" sz="1600" dirty="0" smtClean="0"/>
              <a:t>Development with </a:t>
            </a:r>
            <a:r>
              <a:rPr lang="en-US" altLang="ko-KR" sz="1600" dirty="0"/>
              <a:t>Ionic2, Chris Griffith)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7498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Ionic applications are built as part of three layers of technology: Ionic, Angular, and Cordova. </a:t>
            </a:r>
          </a:p>
          <a:p>
            <a:pPr lvl="1"/>
            <a:r>
              <a:rPr lang="en-US" altLang="ko-KR" dirty="0"/>
              <a:t>Ionic is provided under the MIT license and is available at the Ionic Framework website.</a:t>
            </a:r>
          </a:p>
          <a:p>
            <a:pPr lvl="2"/>
            <a:r>
              <a:rPr lang="en-US" altLang="ko-KR" dirty="0">
                <a:hlinkClick r:id="rId2"/>
              </a:rPr>
              <a:t>http://ionicframework.com/</a:t>
            </a:r>
            <a:endParaRPr lang="en-US" altLang="ko-KR" dirty="0"/>
          </a:p>
          <a:p>
            <a:pPr lvl="1"/>
            <a:r>
              <a:rPr lang="en-US" altLang="ko-KR" dirty="0"/>
              <a:t>Angular is licensed under the MIT license and is available at the Angular website. </a:t>
            </a:r>
          </a:p>
          <a:p>
            <a:pPr lvl="2"/>
            <a:r>
              <a:rPr lang="en-US" altLang="ko-KR" dirty="0">
                <a:hlinkClick r:id="rId3"/>
              </a:rPr>
              <a:t>https://angular.io/</a:t>
            </a:r>
            <a:endParaRPr lang="en-US" altLang="ko-KR" dirty="0"/>
          </a:p>
          <a:p>
            <a:pPr lvl="1"/>
            <a:r>
              <a:rPr lang="en-US" altLang="ko-KR" dirty="0"/>
              <a:t>Cordova is used on a much wider range of mobile platforms</a:t>
            </a:r>
          </a:p>
          <a:p>
            <a:pPr lvl="2"/>
            <a:r>
              <a:rPr lang="en-US" altLang="ko-KR" dirty="0"/>
              <a:t>For a full list, see </a:t>
            </a:r>
            <a:r>
              <a:rPr lang="en-US" altLang="ko-KR" dirty="0">
                <a:hlinkClick r:id="rId4"/>
              </a:rPr>
              <a:t>https://cordova.apache.org/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Understanding the Ionic stack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FD247-3F5E-4C64-81E8-0BA690D1C984}"/>
              </a:ext>
            </a:extLst>
          </p:cNvPr>
          <p:cNvSpPr txBox="1"/>
          <p:nvPr/>
        </p:nvSpPr>
        <p:spPr>
          <a:xfrm>
            <a:off x="3315893" y="6021288"/>
            <a:ext cx="5792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(source: Mobile App </a:t>
            </a:r>
            <a:r>
              <a:rPr lang="en-US" altLang="ko-KR" sz="1600" dirty="0" smtClean="0"/>
              <a:t>Development with </a:t>
            </a:r>
            <a:r>
              <a:rPr lang="en-US" altLang="ko-KR" sz="1600" dirty="0"/>
              <a:t>Ionic2, Chris Griffith)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78231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2.3.1 Ionic Framework</a:t>
            </a:r>
          </a:p>
          <a:p>
            <a:pPr lvl="1"/>
            <a:r>
              <a:rPr lang="en-US" altLang="ko-KR" dirty="0"/>
              <a:t>The primary feature is to provide the user interface components that are not available to web-based application development. (ex : tab bar)</a:t>
            </a:r>
          </a:p>
          <a:p>
            <a:pPr lvl="1"/>
            <a:r>
              <a:rPr lang="en-US" altLang="ko-KR" dirty="0"/>
              <a:t>Has a CLI tool that makes creating, building, and deploying Ionic applications much easier.</a:t>
            </a:r>
          </a:p>
          <a:p>
            <a:pPr lvl="1"/>
            <a:r>
              <a:rPr lang="en-US" altLang="ko-KR" dirty="0"/>
              <a:t>The Ionic platform also extends to several add-on services. </a:t>
            </a:r>
          </a:p>
          <a:p>
            <a:pPr lvl="1"/>
            <a:r>
              <a:rPr lang="en-US" altLang="ko-KR" dirty="0"/>
              <a:t>The main focus is in the user interface layer and its integration with both Angular and Cordova</a:t>
            </a: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Understanding the Ionic stack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FD247-3F5E-4C64-81E8-0BA690D1C984}"/>
              </a:ext>
            </a:extLst>
          </p:cNvPr>
          <p:cNvSpPr txBox="1"/>
          <p:nvPr/>
        </p:nvSpPr>
        <p:spPr>
          <a:xfrm>
            <a:off x="3315893" y="6021288"/>
            <a:ext cx="5792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(source: Mobile App </a:t>
            </a:r>
            <a:r>
              <a:rPr lang="en-US" altLang="ko-KR" sz="1600" dirty="0" smtClean="0"/>
              <a:t>Development with </a:t>
            </a:r>
            <a:r>
              <a:rPr lang="en-US" altLang="ko-KR" sz="1600" dirty="0"/>
              <a:t>Ionic2, Chris Griffith)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336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2.3.2 Angular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The next part of the Ionic stack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an open source project primarily supported by Google. 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The goal is to provide an MVW (model-view-whatever) framework to build complex, single page web applications.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Understanding the Ionic stack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FD247-3F5E-4C64-81E8-0BA690D1C984}"/>
              </a:ext>
            </a:extLst>
          </p:cNvPr>
          <p:cNvSpPr txBox="1"/>
          <p:nvPr/>
        </p:nvSpPr>
        <p:spPr>
          <a:xfrm>
            <a:off x="3315893" y="6021288"/>
            <a:ext cx="5792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(source: Mobile App </a:t>
            </a:r>
            <a:r>
              <a:rPr lang="en-US" altLang="ko-KR" sz="1600" dirty="0" smtClean="0"/>
              <a:t>Development with </a:t>
            </a:r>
            <a:r>
              <a:rPr lang="en-US" altLang="ko-KR" sz="1600" dirty="0"/>
              <a:t>Ionic2, Chris Griffith)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9187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2.3.3 Cordova</a:t>
            </a:r>
          </a:p>
          <a:p>
            <a:pPr lvl="1"/>
            <a:r>
              <a:rPr lang="en-US" altLang="ko-KR" dirty="0"/>
              <a:t>The final element of the Ionic stack </a:t>
            </a:r>
          </a:p>
          <a:p>
            <a:pPr lvl="1"/>
            <a:r>
              <a:rPr lang="en-US" altLang="ko-KR" dirty="0"/>
              <a:t>Cordova was originally developed by </a:t>
            </a:r>
            <a:r>
              <a:rPr lang="en-US" altLang="ko-KR" dirty="0" err="1"/>
              <a:t>Nitobi</a:t>
            </a:r>
            <a:r>
              <a:rPr lang="en-US" altLang="ko-KR" dirty="0"/>
              <a:t> Software in 2009 as an open-source solution</a:t>
            </a:r>
          </a:p>
          <a:p>
            <a:pPr lvl="1"/>
            <a:r>
              <a:rPr lang="en-US" altLang="ko-KR" dirty="0"/>
              <a:t>Provides the interface between the WebView and the device’s native layer. </a:t>
            </a:r>
          </a:p>
          <a:p>
            <a:pPr lvl="1"/>
            <a:r>
              <a:rPr lang="en-US" altLang="ko-KR" dirty="0"/>
              <a:t>Used on a much wider range of mobile platforms, such as Windows Phone, Blackberry, and </a:t>
            </a:r>
            <a:r>
              <a:rPr lang="en-US" altLang="ko-KR" dirty="0" err="1"/>
              <a:t>FireOS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/>
              <a:t>Has its own command-line tool to assist in scaffolding, building, and deploying your mobile applications. </a:t>
            </a:r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Understanding the Ionic stack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FD247-3F5E-4C64-81E8-0BA690D1C984}"/>
              </a:ext>
            </a:extLst>
          </p:cNvPr>
          <p:cNvSpPr txBox="1"/>
          <p:nvPr/>
        </p:nvSpPr>
        <p:spPr>
          <a:xfrm>
            <a:off x="3315893" y="6021288"/>
            <a:ext cx="5792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(source: Mobile App </a:t>
            </a:r>
            <a:r>
              <a:rPr lang="en-US" altLang="ko-KR" sz="1600" dirty="0" smtClean="0"/>
              <a:t>Development with </a:t>
            </a:r>
            <a:r>
              <a:rPr lang="en-US" altLang="ko-KR" sz="1600" dirty="0"/>
              <a:t>Ionic2, Chris Griffith)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6945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3000" dirty="0"/>
              <a:t>Learn about hybrid mobile applications.</a:t>
            </a:r>
          </a:p>
          <a:p>
            <a:pPr>
              <a:buFontTx/>
              <a:buChar char="-"/>
            </a:pPr>
            <a:r>
              <a:rPr lang="en-US" altLang="ko-KR" sz="3000" dirty="0"/>
              <a:t>Understand the differences among several mobile solutions.</a:t>
            </a:r>
          </a:p>
          <a:p>
            <a:pPr>
              <a:buFontTx/>
              <a:buChar char="-"/>
            </a:pPr>
            <a:r>
              <a:rPr lang="en-US" altLang="ko-KR" sz="3000" dirty="0"/>
              <a:t>Understand the advantages and disadvantages of hybrid mobile applications.</a:t>
            </a:r>
          </a:p>
          <a:p>
            <a:pPr>
              <a:buFontTx/>
              <a:buChar char="-"/>
            </a:pPr>
            <a:r>
              <a:rPr lang="en-US" altLang="ko-KR" sz="3000" dirty="0"/>
              <a:t>Understand the Ionic stack.</a:t>
            </a:r>
            <a:endParaRPr lang="ko-KR" altLang="en-US" sz="30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0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2.1 Introduction</a:t>
            </a:r>
          </a:p>
          <a:p>
            <a:pPr marL="0" indent="0">
              <a:buNone/>
            </a:pPr>
            <a:r>
              <a:rPr lang="en-US" altLang="ko-KR" sz="3200" dirty="0"/>
              <a:t>2.2 Comparing Mobile Solutions</a:t>
            </a:r>
          </a:p>
          <a:p>
            <a:pPr marL="0" indent="0">
              <a:buNone/>
            </a:pPr>
            <a:r>
              <a:rPr lang="en-US" altLang="ko-KR" sz="3200" dirty="0"/>
              <a:t>	</a:t>
            </a:r>
            <a:r>
              <a:rPr lang="en-US" altLang="ko-KR" dirty="0"/>
              <a:t>2.2.1 Native Mobile Applications</a:t>
            </a:r>
          </a:p>
          <a:p>
            <a:pPr marL="0" indent="0">
              <a:buNone/>
            </a:pPr>
            <a:r>
              <a:rPr lang="en-US" altLang="ko-KR" sz="3200" dirty="0"/>
              <a:t>	</a:t>
            </a:r>
            <a:r>
              <a:rPr lang="en-US" altLang="ko-KR" dirty="0"/>
              <a:t>2.2.2 Mobile Web Applications</a:t>
            </a:r>
          </a:p>
          <a:p>
            <a:pPr marL="0" indent="0">
              <a:buNone/>
            </a:pPr>
            <a:r>
              <a:rPr lang="en-US" altLang="ko-KR" sz="3200" dirty="0"/>
              <a:t>	</a:t>
            </a:r>
            <a:r>
              <a:rPr lang="en-US" altLang="ko-KR" dirty="0"/>
              <a:t>2.2.3 Hybrid Mobile Applications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2.3 Understanding the Ionic Stack</a:t>
            </a:r>
          </a:p>
          <a:p>
            <a:pPr marL="0" indent="0">
              <a:buNone/>
            </a:pPr>
            <a:r>
              <a:rPr lang="en-US" altLang="ko-KR" sz="3200" dirty="0"/>
              <a:t>	</a:t>
            </a:r>
            <a:r>
              <a:rPr lang="en-US" altLang="ko-KR" dirty="0"/>
              <a:t>2.3.1 Ionic Framework</a:t>
            </a:r>
          </a:p>
          <a:p>
            <a:pPr marL="0" indent="0">
              <a:buNone/>
            </a:pPr>
            <a:r>
              <a:rPr lang="en-US" altLang="ko-KR" dirty="0"/>
              <a:t>	2.3.2 Angular</a:t>
            </a:r>
          </a:p>
          <a:p>
            <a:pPr marL="0" indent="0">
              <a:buNone/>
            </a:pPr>
            <a:r>
              <a:rPr lang="en-US" altLang="ko-KR" dirty="0"/>
              <a:t>	2.3.3 Cordova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2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Mobile application</a:t>
            </a:r>
          </a:p>
          <a:p>
            <a:pPr lvl="1"/>
            <a:r>
              <a:rPr lang="en-US" altLang="ko-KR" dirty="0"/>
              <a:t>Mobile application development is becoming one of the most important skills that a developer can possess. </a:t>
            </a:r>
          </a:p>
          <a:p>
            <a:pPr lvl="1"/>
            <a:r>
              <a:rPr lang="en-US" altLang="ko-KR" dirty="0"/>
              <a:t>We are now living in an age of mobile apps. But learning how to create them is still a challenge. </a:t>
            </a:r>
          </a:p>
          <a:p>
            <a:pPr lvl="1"/>
            <a:r>
              <a:rPr lang="en-US" altLang="ko-KR" dirty="0"/>
              <a:t>A developer will need to learn and master </a:t>
            </a:r>
            <a:r>
              <a:rPr lang="en-US" altLang="ko-KR" u="sng" dirty="0"/>
              <a:t>each platform’s specific development language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Developers can now develop their applications </a:t>
            </a:r>
            <a:r>
              <a:rPr lang="en-US" altLang="ko-KR" u="sng" dirty="0"/>
              <a:t>in one code base</a:t>
            </a:r>
            <a:r>
              <a:rPr lang="en-US" altLang="ko-KR" dirty="0"/>
              <a:t> and deploy it to a wide range of mobile platforms. 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Introduction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7C2846-9D7D-4106-900B-88D2E5A4375F}"/>
              </a:ext>
            </a:extLst>
          </p:cNvPr>
          <p:cNvSpPr txBox="1"/>
          <p:nvPr/>
        </p:nvSpPr>
        <p:spPr>
          <a:xfrm>
            <a:off x="3315893" y="6021288"/>
            <a:ext cx="5792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(source: Mobile App </a:t>
            </a:r>
            <a:r>
              <a:rPr lang="en-US" altLang="ko-KR" sz="1600" dirty="0" smtClean="0"/>
              <a:t>Development with </a:t>
            </a:r>
            <a:r>
              <a:rPr lang="en-US" altLang="ko-KR" sz="1600" dirty="0"/>
              <a:t>Ionic2, Chris Griffith)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5530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Hybrid mobile application</a:t>
            </a:r>
          </a:p>
          <a:p>
            <a:pPr lvl="1"/>
            <a:r>
              <a:rPr lang="en-US" altLang="ko-KR" dirty="0"/>
              <a:t>Blends the native capabilities of the mobile device with the ability to develop using web technologies.</a:t>
            </a:r>
          </a:p>
          <a:p>
            <a:pPr lvl="1"/>
            <a:r>
              <a:rPr lang="en-US" altLang="ko-KR" dirty="0"/>
              <a:t>Unlike traditional native mobile apps that are built using the device’s native development language. </a:t>
            </a:r>
          </a:p>
          <a:p>
            <a:pPr lvl="1"/>
            <a:r>
              <a:rPr lang="en-US" altLang="ko-KR" dirty="0"/>
              <a:t>Hybrid apps are </a:t>
            </a:r>
            <a:r>
              <a:rPr lang="en-US" altLang="ko-KR" u="sng" dirty="0"/>
              <a:t>built with web technologies</a:t>
            </a:r>
            <a:r>
              <a:rPr lang="en-US" altLang="ko-KR" dirty="0"/>
              <a:t> (HTML, CSS, and JavaScript) instead. 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Introduction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7C2846-9D7D-4106-900B-88D2E5A4375F}"/>
              </a:ext>
            </a:extLst>
          </p:cNvPr>
          <p:cNvSpPr txBox="1"/>
          <p:nvPr/>
        </p:nvSpPr>
        <p:spPr>
          <a:xfrm>
            <a:off x="3315893" y="6021288"/>
            <a:ext cx="5792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(source: Mobile App </a:t>
            </a:r>
            <a:r>
              <a:rPr lang="en-US" altLang="ko-KR" sz="1600" dirty="0" smtClean="0"/>
              <a:t>Development with </a:t>
            </a:r>
            <a:r>
              <a:rPr lang="en-US" altLang="ko-KR" sz="1600" dirty="0"/>
              <a:t>Ionic2, Chris Griffith)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7253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Ionic Framework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One of the most popular hybrid mobile application frameworks in use today. 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With the release of the next major version of the framework, it is poised to continue its growth as the go-to solution for hybrid mobile developers. 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Introduction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7C2846-9D7D-4106-900B-88D2E5A4375F}"/>
              </a:ext>
            </a:extLst>
          </p:cNvPr>
          <p:cNvSpPr txBox="1"/>
          <p:nvPr/>
        </p:nvSpPr>
        <p:spPr>
          <a:xfrm>
            <a:off x="3315893" y="6021288"/>
            <a:ext cx="5792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(source: Mobile App </a:t>
            </a:r>
            <a:r>
              <a:rPr lang="en-US" altLang="ko-KR" sz="1600" dirty="0" smtClean="0"/>
              <a:t>Development with </a:t>
            </a:r>
            <a:r>
              <a:rPr lang="en-US" altLang="ko-KR" sz="1600" dirty="0"/>
              <a:t>Ionic2, Chris Griffith)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407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needing to deliver your application to a mobile platform, there are </a:t>
            </a:r>
            <a:r>
              <a:rPr lang="en-US" altLang="ko-KR" u="sng" dirty="0"/>
              <a:t>three primary solutions</a:t>
            </a:r>
            <a:r>
              <a:rPr lang="en-US" altLang="ko-KR" dirty="0"/>
              <a:t> that are available.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2.2.1 Native Mobile Applications</a:t>
            </a:r>
          </a:p>
          <a:p>
            <a:pPr lvl="1"/>
            <a:r>
              <a:rPr lang="en-US" altLang="ko-KR" dirty="0"/>
              <a:t>Native code is the solution most developers think of when they need to create a mobile application.</a:t>
            </a:r>
          </a:p>
          <a:p>
            <a:pPr lvl="1"/>
            <a:r>
              <a:rPr lang="en-US" altLang="ko-KR" dirty="0"/>
              <a:t>To build a native application, developers need to write in the default language for each targeted mobile platform</a:t>
            </a:r>
          </a:p>
          <a:p>
            <a:pPr lvl="1"/>
            <a:endParaRPr lang="en-US" altLang="ko-KR" dirty="0"/>
          </a:p>
          <a:p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Comparing Mobile Solutions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FD247-3F5E-4C64-81E8-0BA690D1C984}"/>
              </a:ext>
            </a:extLst>
          </p:cNvPr>
          <p:cNvSpPr txBox="1"/>
          <p:nvPr/>
        </p:nvSpPr>
        <p:spPr>
          <a:xfrm>
            <a:off x="3315893" y="6021288"/>
            <a:ext cx="5792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(source: Mobile App </a:t>
            </a:r>
            <a:r>
              <a:rPr lang="en-US" altLang="ko-KR" sz="1600" dirty="0" smtClean="0"/>
              <a:t>Development with </a:t>
            </a:r>
            <a:r>
              <a:rPr lang="en-US" altLang="ko-KR" sz="1600" dirty="0"/>
              <a:t>Ionic2, Chris Griffith)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666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2.2.1 Native Mobile Applications</a:t>
            </a:r>
            <a:endParaRPr lang="en-US" altLang="ko-KR" dirty="0"/>
          </a:p>
          <a:p>
            <a:pPr lvl="1"/>
            <a:r>
              <a:rPr lang="en-US" altLang="ko-KR" dirty="0"/>
              <a:t>Advantages </a:t>
            </a:r>
          </a:p>
          <a:p>
            <a:pPr lvl="2"/>
            <a:r>
              <a:rPr lang="en-US" altLang="ko-KR" dirty="0"/>
              <a:t>The development tools are tightly integrated into the device platform. </a:t>
            </a:r>
          </a:p>
          <a:p>
            <a:pPr lvl="2"/>
            <a:r>
              <a:rPr lang="en-US" altLang="ko-KR" dirty="0"/>
              <a:t>All the native APIs and features are available to the developer without the need of additional bridge solutions.</a:t>
            </a:r>
          </a:p>
          <a:p>
            <a:pPr lvl="2"/>
            <a:r>
              <a:rPr lang="en-US" altLang="ko-KR" dirty="0"/>
              <a:t>Performance of the application will be as good as possible. </a:t>
            </a:r>
          </a:p>
          <a:p>
            <a:pPr lvl="1"/>
            <a:r>
              <a:rPr lang="en-US" altLang="ko-KR" dirty="0"/>
              <a:t>Disadvantage </a:t>
            </a:r>
          </a:p>
          <a:p>
            <a:pPr lvl="2"/>
            <a:r>
              <a:rPr lang="en-US" altLang="ko-KR" dirty="0"/>
              <a:t>Need to have proficiency in all the different languages and APIs.</a:t>
            </a:r>
          </a:p>
          <a:p>
            <a:pPr lvl="2"/>
            <a:r>
              <a:rPr lang="en-US" altLang="ko-KR" dirty="0"/>
              <a:t>The technical burden of maintaining multiple code bases.</a:t>
            </a:r>
          </a:p>
          <a:p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Comparing Mobile Solutions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FD247-3F5E-4C64-81E8-0BA690D1C984}"/>
              </a:ext>
            </a:extLst>
          </p:cNvPr>
          <p:cNvSpPr txBox="1"/>
          <p:nvPr/>
        </p:nvSpPr>
        <p:spPr>
          <a:xfrm>
            <a:off x="3315893" y="6021288"/>
            <a:ext cx="5792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(source: Mobile App </a:t>
            </a:r>
            <a:r>
              <a:rPr lang="en-US" altLang="ko-KR" sz="1600" dirty="0" smtClean="0"/>
              <a:t>Development with </a:t>
            </a:r>
            <a:r>
              <a:rPr lang="en-US" altLang="ko-KR" sz="1600" dirty="0"/>
              <a:t>Ionic2, Chris Griffith)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7063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2.2.2 Mobile Web Applications</a:t>
            </a:r>
          </a:p>
          <a:p>
            <a:pPr lvl="1"/>
            <a:r>
              <a:rPr lang="en-US" altLang="ko-KR" dirty="0"/>
              <a:t>These apps are loaded via the device’s mobile web browser.</a:t>
            </a:r>
          </a:p>
          <a:p>
            <a:pPr lvl="1"/>
            <a:r>
              <a:rPr lang="en-US" altLang="ko-KR" dirty="0"/>
              <a:t>Advantages</a:t>
            </a:r>
          </a:p>
          <a:p>
            <a:pPr lvl="2"/>
            <a:r>
              <a:rPr lang="en-US" altLang="ko-KR" dirty="0"/>
              <a:t>Have a much wider reach with our application. </a:t>
            </a:r>
          </a:p>
          <a:p>
            <a:pPr lvl="2"/>
            <a:r>
              <a:rPr lang="en-US" altLang="ko-KR" dirty="0"/>
              <a:t>Application approval process that can be tricky or slow at times for native apps is not an issue.</a:t>
            </a:r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Comparing Mobile Solutions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FD247-3F5E-4C64-81E8-0BA690D1C984}"/>
              </a:ext>
            </a:extLst>
          </p:cNvPr>
          <p:cNvSpPr txBox="1"/>
          <p:nvPr/>
        </p:nvSpPr>
        <p:spPr>
          <a:xfrm>
            <a:off x="3315893" y="6021288"/>
            <a:ext cx="5792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(source: Mobile App </a:t>
            </a:r>
            <a:r>
              <a:rPr lang="en-US" altLang="ko-KR" sz="1600" dirty="0" smtClean="0"/>
              <a:t>Development with </a:t>
            </a:r>
            <a:r>
              <a:rPr lang="en-US" altLang="ko-KR" sz="1600" dirty="0"/>
              <a:t>Ionic2, Chris Griffith)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4400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10435</TotalTime>
  <Words>1067</Words>
  <Application>Microsoft Office PowerPoint</Application>
  <PresentationFormat>화면 슬라이드 쇼(4:3)</PresentationFormat>
  <Paragraphs>127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2. Hybrid Mobile Application</vt:lpstr>
      <vt:lpstr>Objectives</vt:lpstr>
      <vt:lpstr>Contents</vt:lpstr>
      <vt:lpstr>2.1 Introduction</vt:lpstr>
      <vt:lpstr>2.1 Introduction</vt:lpstr>
      <vt:lpstr>2.1 Introduction</vt:lpstr>
      <vt:lpstr>2.2 Comparing Mobile Solutions</vt:lpstr>
      <vt:lpstr>2.2 Comparing Mobile Solutions</vt:lpstr>
      <vt:lpstr>2.2 Comparing Mobile Solutions</vt:lpstr>
      <vt:lpstr>2.2 Comparing Mobile Solutions</vt:lpstr>
      <vt:lpstr>2.2 Comparing Mobile Solutions</vt:lpstr>
      <vt:lpstr>2.2 Comparing Mobile Solutions</vt:lpstr>
      <vt:lpstr>2.3 Understanding the Ionic stack</vt:lpstr>
      <vt:lpstr>2.3 Understanding the Ionic stack</vt:lpstr>
      <vt:lpstr>2.3 Understanding the Ionic stack</vt:lpstr>
      <vt:lpstr>2.3 Understanding the Ionic stack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교육지원 IT시스템 선진화</dc:title>
  <dc:subject/>
  <dc:creator>user</dc:creator>
  <cp:keywords/>
  <dc:description/>
  <cp:lastModifiedBy>YS Cho</cp:lastModifiedBy>
  <cp:revision>319</cp:revision>
  <cp:lastPrinted>2014-06-12T03:03:23Z</cp:lastPrinted>
  <dcterms:created xsi:type="dcterms:W3CDTF">2013-02-16T07:37:15Z</dcterms:created>
  <dcterms:modified xsi:type="dcterms:W3CDTF">2017-09-04T23:22:55Z</dcterms:modified>
  <cp:category/>
</cp:coreProperties>
</file>