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508" r:id="rId2"/>
    <p:sldId id="656" r:id="rId3"/>
    <p:sldId id="605" r:id="rId4"/>
    <p:sldId id="623" r:id="rId5"/>
    <p:sldId id="624" r:id="rId6"/>
    <p:sldId id="622" r:id="rId7"/>
    <p:sldId id="628" r:id="rId8"/>
    <p:sldId id="633" r:id="rId9"/>
    <p:sldId id="634" r:id="rId10"/>
    <p:sldId id="635" r:id="rId11"/>
    <p:sldId id="636" r:id="rId12"/>
    <p:sldId id="637" r:id="rId13"/>
    <p:sldId id="638" r:id="rId14"/>
    <p:sldId id="639" r:id="rId15"/>
    <p:sldId id="640" r:id="rId16"/>
    <p:sldId id="641" r:id="rId17"/>
    <p:sldId id="642" r:id="rId18"/>
    <p:sldId id="643" r:id="rId19"/>
    <p:sldId id="644" r:id="rId20"/>
    <p:sldId id="645" r:id="rId21"/>
    <p:sldId id="646" r:id="rId22"/>
    <p:sldId id="629" r:id="rId23"/>
    <p:sldId id="630" r:id="rId24"/>
    <p:sldId id="631" r:id="rId25"/>
    <p:sldId id="632" r:id="rId26"/>
    <p:sldId id="647" r:id="rId27"/>
    <p:sldId id="648" r:id="rId28"/>
    <p:sldId id="649" r:id="rId29"/>
    <p:sldId id="650" r:id="rId30"/>
    <p:sldId id="651" r:id="rId31"/>
    <p:sldId id="653" r:id="rId32"/>
    <p:sldId id="654" r:id="rId33"/>
    <p:sldId id="655" r:id="rId34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7" userDrawn="1">
          <p15:clr>
            <a:srgbClr val="A4A3A4"/>
          </p15:clr>
        </p15:guide>
        <p15:guide id="2" pos="612" userDrawn="1">
          <p15:clr>
            <a:srgbClr val="A4A3A4"/>
          </p15:clr>
        </p15:guide>
        <p15:guide id="3" pos="295" userDrawn="1">
          <p15:clr>
            <a:srgbClr val="A4A3A4"/>
          </p15:clr>
        </p15:guide>
        <p15:guide id="4" orient="horz" pos="1026" userDrawn="1">
          <p15:clr>
            <a:srgbClr val="A4A3A4"/>
          </p15:clr>
        </p15:guide>
        <p15:guide id="5" pos="54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9BBB59"/>
    <a:srgbClr val="FF0000"/>
    <a:srgbClr val="FF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179" autoAdjust="0"/>
  </p:normalViewPr>
  <p:slideViewPr>
    <p:cSldViewPr>
      <p:cViewPr varScale="1">
        <p:scale>
          <a:sx n="58" d="100"/>
          <a:sy n="58" d="100"/>
        </p:scale>
        <p:origin x="78" y="120"/>
      </p:cViewPr>
      <p:guideLst>
        <p:guide orient="horz" pos="1207"/>
        <p:guide pos="612"/>
        <p:guide pos="295"/>
        <p:guide orient="horz" pos="1026"/>
        <p:guide pos="546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55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>
              <a:defRPr sz="13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>
              <a:defRPr sz="1300"/>
            </a:lvl1pPr>
          </a:lstStyle>
          <a:p>
            <a:fld id="{4F23E116-1261-4A5F-A7C1-2A0FAA1EA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9155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9250" y="0"/>
            <a:ext cx="6097588" cy="4573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8" tIns="47784" rIns="95568" bIns="4778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86981" y="4729561"/>
            <a:ext cx="6423713" cy="4769205"/>
          </a:xfrm>
          <a:prstGeom prst="rect">
            <a:avLst/>
          </a:prstGeom>
        </p:spPr>
        <p:txBody>
          <a:bodyPr vert="horz" lIns="95568" tIns="47784" rIns="95568" bIns="47784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>
              <a:defRPr sz="1300"/>
            </a:lvl1pPr>
          </a:lstStyle>
          <a:p>
            <a:fld id="{F655C691-73B7-418F-95DE-21EE9041B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98847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1" hangingPunct="1">
      <a:lnSpc>
        <a:spcPct val="125000"/>
      </a:lnSpc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lnSpc>
        <a:spcPct val="125000"/>
      </a:lnSpc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lnSpc>
        <a:spcPct val="125000"/>
      </a:lnSpc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lnSpc>
        <a:spcPct val="125000"/>
      </a:lnSpc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lnSpc>
        <a:spcPct val="125000"/>
      </a:lnSpc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5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5C691-73B7-418F-95DE-21EE9041B6DC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idx="13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lIns="99075" tIns="49538" rIns="99075" bIns="49538"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lIns="99075" tIns="49538" rIns="99075" bIns="49538"/>
          <a:lstStyle/>
          <a:p>
            <a:endParaRPr lang="ko-KR" altLang="en-US"/>
          </a:p>
        </p:txBody>
      </p:sp>
      <p:sp>
        <p:nvSpPr>
          <p:cNvPr id="9" name="머리글 개체 틀 8"/>
          <p:cNvSpPr>
            <a:spLocks noGrp="1"/>
          </p:cNvSpPr>
          <p:nvPr>
            <p:ph type="hdr" sz="quarter" idx="15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lIns="99075" tIns="49538" rIns="99075" bIns="49538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20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제목 슬라이드-파란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표지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751" y="6381328"/>
            <a:ext cx="1270745" cy="398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날짜 개체 틀 3"/>
          <p:cNvSpPr>
            <a:spLocks noGrp="1"/>
          </p:cNvSpPr>
          <p:nvPr>
            <p:ph type="dt" sz="half" idx="2"/>
          </p:nvPr>
        </p:nvSpPr>
        <p:spPr>
          <a:xfrm>
            <a:off x="134144" y="6500366"/>
            <a:ext cx="1125488" cy="241002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54E0CA3A-A5CF-43ED-82BA-0676387D79DD}" type="datetime1">
              <a:rPr lang="ko-KR" altLang="en-US" smtClean="0">
                <a:solidFill>
                  <a:prstClr val="black"/>
                </a:solidFill>
              </a:rPr>
              <a:t>2017-09-05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3" name="텍스트 개체 틀 2"/>
          <p:cNvSpPr>
            <a:spLocks noGrp="1"/>
          </p:cNvSpPr>
          <p:nvPr>
            <p:ph type="body" idx="1"/>
          </p:nvPr>
        </p:nvSpPr>
        <p:spPr>
          <a:xfrm>
            <a:off x="467544" y="1340768"/>
            <a:ext cx="5505871" cy="977900"/>
          </a:xfrm>
          <a:prstGeom prst="rect">
            <a:avLst/>
          </a:prstGeom>
        </p:spPr>
        <p:txBody>
          <a:bodyPr anchor="b"/>
          <a:lstStyle>
            <a:lvl1pPr marL="0" indent="0" algn="l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dirty="0" smtClean="0">
                <a:solidFill>
                  <a:srgbClr val="99FFCC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1735485" y="2394942"/>
            <a:ext cx="5673028" cy="615553"/>
          </a:xfrm>
        </p:spPr>
        <p:txBody>
          <a:bodyPr anchor="t"/>
          <a:lstStyle>
            <a:lvl1pPr algn="ctr">
              <a:defRPr sz="4000" b="1" cap="all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7551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기본목차-파란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5" descr="목차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83568" y="1389729"/>
            <a:ext cx="6238887" cy="677108"/>
          </a:xfrm>
          <a:noFill/>
          <a:ln>
            <a:noFill/>
          </a:ln>
        </p:spPr>
        <p:txBody>
          <a:bodyPr/>
          <a:lstStyle>
            <a:lvl1pPr algn="l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날짜 개체 틀 2"/>
          <p:cNvSpPr>
            <a:spLocks noGrp="1"/>
          </p:cNvSpPr>
          <p:nvPr>
            <p:ph type="dt" sz="half" idx="10"/>
          </p:nvPr>
        </p:nvSpPr>
        <p:spPr>
          <a:xfrm>
            <a:off x="134144" y="6500366"/>
            <a:ext cx="1125488" cy="241002"/>
          </a:xfrm>
        </p:spPr>
        <p:txBody>
          <a:bodyPr/>
          <a:lstStyle/>
          <a:p>
            <a:fld id="{B849726A-35A5-410F-AEA7-AA34CFB958DA}" type="datetime1">
              <a:rPr lang="ko-KR" altLang="en-US" smtClean="0">
                <a:solidFill>
                  <a:prstClr val="black"/>
                </a:solidFill>
              </a:rPr>
              <a:t>2017-09-05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475656" y="6500366"/>
            <a:ext cx="720080" cy="241002"/>
          </a:xfrm>
        </p:spPr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sz="half" idx="1"/>
          </p:nvPr>
        </p:nvSpPr>
        <p:spPr>
          <a:xfrm>
            <a:off x="4139952" y="2132856"/>
            <a:ext cx="4038600" cy="4061048"/>
          </a:xfrm>
          <a:prstGeom prst="rect">
            <a:avLst/>
          </a:prstGeom>
        </p:spPr>
        <p:txBody>
          <a:bodyPr/>
          <a:lstStyle>
            <a:lvl1pPr marL="514350" indent="-514350">
              <a:lnSpc>
                <a:spcPct val="150000"/>
              </a:lnSpc>
              <a:buFont typeface="+mj-lt"/>
              <a:buAutoNum type="arabicPeriod"/>
              <a:defRPr sz="28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50000"/>
              </a:lnSpc>
              <a:defRPr sz="24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50000"/>
              </a:lnSpc>
              <a:defRPr sz="20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50000"/>
              </a:lnSpc>
              <a:defRPr sz="1800">
                <a:latin typeface="맑은 고딕" pitchFamily="50" charset="-127"/>
                <a:ea typeface="맑은 고딕" pitchFamily="50" charset="-127"/>
              </a:defRPr>
            </a:lvl4pPr>
            <a:lvl5pPr>
              <a:lnSpc>
                <a:spcPct val="150000"/>
              </a:lnSpc>
              <a:defRPr sz="1800">
                <a:latin typeface="맑은 고딕" pitchFamily="50" charset="-127"/>
                <a:ea typeface="맑은 고딕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2" name="Picture 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751" y="6381328"/>
            <a:ext cx="1270745" cy="398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078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기본-제목및내용-파란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184576"/>
          </a:xfrm>
          <a:prstGeom prst="rect">
            <a:avLst/>
          </a:prstGeom>
        </p:spPr>
        <p:txBody>
          <a:bodyPr>
            <a:normAutofit/>
          </a:bodyPr>
          <a:lstStyle>
            <a:lvl1pPr marL="446088" indent="-446088">
              <a:buFont typeface="Wingdings" panose="05000000000000000000" pitchFamily="2" charset="2"/>
              <a:buChar char="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51520" y="16302"/>
            <a:ext cx="8712968" cy="8737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3600" b="1"/>
            </a:lvl1pPr>
          </a:lstStyle>
          <a:p>
            <a:pPr lvl="0"/>
            <a:r>
              <a:rPr lang="en-US" altLang="ko-KR" dirty="0"/>
              <a:t>Slide Title in Here</a:t>
            </a:r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79512" y="6500366"/>
            <a:ext cx="720080" cy="241002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  <a:ea typeface="맑은 고딕" pitchFamily="50" charset="-127"/>
              </a:defRPr>
            </a:lvl1pPr>
          </a:lstStyle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64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기본-제목-파란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79512" y="6500366"/>
            <a:ext cx="720080" cy="241002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  <a:ea typeface="맑은 고딕" pitchFamily="50" charset="-127"/>
              </a:defRPr>
            </a:lvl1pPr>
          </a:lstStyle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51520" y="16302"/>
            <a:ext cx="8712968" cy="8737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3600" b="1"/>
            </a:lvl1pPr>
          </a:lstStyle>
          <a:p>
            <a:pPr lvl="0"/>
            <a:r>
              <a:rPr lang="en-US" altLang="ko-KR" dirty="0"/>
              <a:t>Slide Title in Here</a:t>
            </a:r>
          </a:p>
        </p:txBody>
      </p:sp>
    </p:spTree>
    <p:extLst>
      <p:ext uri="{BB962C8B-B14F-4D97-AF65-F5344CB8AC3E}">
        <p14:creationId xmlns:p14="http://schemas.microsoft.com/office/powerpoint/2010/main" val="69411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기본-콘텐츠 2개-파란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1520" y="1196752"/>
            <a:ext cx="4244280" cy="51125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244280" cy="51125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79512" y="6500366"/>
            <a:ext cx="720080" cy="241002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  <a:ea typeface="맑은 고딕" pitchFamily="50" charset="-127"/>
              </a:defRPr>
            </a:lvl1pPr>
          </a:lstStyle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51520" y="16302"/>
            <a:ext cx="8712968" cy="8737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3600" b="1"/>
            </a:lvl1pPr>
          </a:lstStyle>
          <a:p>
            <a:pPr lvl="0"/>
            <a:r>
              <a:rPr lang="en-US" altLang="ko-KR" dirty="0"/>
              <a:t>Slide Title in Here</a:t>
            </a:r>
          </a:p>
        </p:txBody>
      </p:sp>
    </p:spTree>
    <p:extLst>
      <p:ext uri="{BB962C8B-B14F-4D97-AF65-F5344CB8AC3E}">
        <p14:creationId xmlns:p14="http://schemas.microsoft.com/office/powerpoint/2010/main" val="208621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55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내지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239742"/>
            <a:ext cx="2907591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dirty="0"/>
              <a:t>Slide Title in Here</a:t>
            </a:r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751" y="6381328"/>
            <a:ext cx="1270745" cy="398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날짜 개체 틀 3"/>
          <p:cNvSpPr>
            <a:spLocks noGrp="1"/>
          </p:cNvSpPr>
          <p:nvPr>
            <p:ph type="dt" sz="half" idx="2"/>
          </p:nvPr>
        </p:nvSpPr>
        <p:spPr>
          <a:xfrm>
            <a:off x="134144" y="6500366"/>
            <a:ext cx="1125488" cy="241002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  <a:ea typeface="맑은 고딕" pitchFamily="50" charset="-127"/>
              </a:defRPr>
            </a:lvl1pPr>
          </a:lstStyle>
          <a:p>
            <a:fld id="{19895437-5890-4E4F-9D03-3F50D1392B6B}" type="datetime1">
              <a:rPr lang="ko-KR" altLang="en-US" smtClean="0"/>
              <a:t>2017-09-05</a:t>
            </a:fld>
            <a:endParaRPr lang="ko-KR" altLang="en-US" dirty="0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411760" y="6500366"/>
            <a:ext cx="2895600" cy="241002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  <a:ea typeface="맑은 고딕" pitchFamily="50" charset="-127"/>
              </a:defRPr>
            </a:lvl1pPr>
          </a:lstStyle>
          <a:p>
            <a:r>
              <a:rPr lang="ko-KR" altLang="en-US"/>
              <a:t>한동대학교 학술정보처</a:t>
            </a:r>
            <a:endParaRPr lang="ko-KR" alt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475656" y="6500366"/>
            <a:ext cx="720080" cy="241002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  <a:ea typeface="맑은 고딕" pitchFamily="50" charset="-127"/>
              </a:defRPr>
            </a:lvl1pPr>
          </a:lstStyle>
          <a:p>
            <a:fld id="{A287DA2E-0370-4E2E-ACA7-DA0E052C2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186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7" r:id="rId6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youtube.com/watch?v=KhzGSHNhnbI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7544" y="1340768"/>
            <a:ext cx="6264696" cy="977900"/>
          </a:xfrm>
        </p:spPr>
        <p:txBody>
          <a:bodyPr/>
          <a:lstStyle/>
          <a:p>
            <a:r>
              <a:rPr lang="en-US" altLang="ko-KR" dirty="0"/>
              <a:t>Training Workshop for IONIC framework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35801" y="2420888"/>
            <a:ext cx="6541855" cy="1231106"/>
          </a:xfrm>
        </p:spPr>
        <p:txBody>
          <a:bodyPr/>
          <a:lstStyle/>
          <a:p>
            <a:pPr algn="ctr"/>
            <a:r>
              <a:rPr lang="en-US" altLang="ko-KR" cap="none" dirty="0"/>
              <a:t>3. Setting Up </a:t>
            </a:r>
            <a:br>
              <a:rPr lang="en-US" altLang="ko-KR" cap="none" dirty="0"/>
            </a:br>
            <a:r>
              <a:rPr lang="en-US" altLang="ko-KR" cap="none" dirty="0"/>
              <a:t>Development Environment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8295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dirty="0"/>
              <a:t>3.1.2.2 Express.js</a:t>
            </a:r>
          </a:p>
          <a:p>
            <a:r>
              <a:rPr lang="en-US" altLang="ko-KR" dirty="0"/>
              <a:t>Open source SDK that enables developers to build mobile apps using web technologies </a:t>
            </a:r>
          </a:p>
          <a:p>
            <a:r>
              <a:rPr lang="en-US" altLang="ko-KR" dirty="0"/>
              <a:t>A framework that makes it easy to build a Web server</a:t>
            </a:r>
          </a:p>
          <a:p>
            <a:r>
              <a:rPr lang="en-US" altLang="ko-KR" dirty="0"/>
              <a:t>Can build web frameworks lightly and flexibly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Installation Tool List</a:t>
            </a:r>
            <a:br>
              <a:rPr lang="en-US" altLang="ko-KR" dirty="0"/>
            </a:br>
            <a:r>
              <a:rPr lang="en-US" altLang="ko-KR" sz="2400" dirty="0"/>
              <a:t>3.1.2 Back-end</a:t>
            </a:r>
            <a:endParaRPr lang="ko-KR" altLang="en-US" sz="2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7" name="Picture 6" descr="express.js에 대한 이미지 검색결과">
            <a:extLst>
              <a:ext uri="{FF2B5EF4-FFF2-40B4-BE49-F238E27FC236}">
                <a16:creationId xmlns:a16="http://schemas.microsoft.com/office/drawing/2014/main" id="{3F872466-12DF-4188-9388-BE4959689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946" y="4139056"/>
            <a:ext cx="4412108" cy="248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926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dirty="0"/>
              <a:t>3.1.2.3 MongoDB</a:t>
            </a:r>
          </a:p>
          <a:p>
            <a:r>
              <a:rPr lang="en-US" altLang="ko-KR" dirty="0"/>
              <a:t>Store data in flexible, JSON-like documents </a:t>
            </a:r>
          </a:p>
          <a:p>
            <a:r>
              <a:rPr lang="en-US" altLang="ko-KR" dirty="0"/>
              <a:t>Distributed database at its core, so easy to use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Installation Tool List</a:t>
            </a:r>
            <a:br>
              <a:rPr lang="en-US" altLang="ko-KR" dirty="0"/>
            </a:br>
            <a:r>
              <a:rPr lang="en-US" altLang="ko-KR" sz="2400" dirty="0"/>
              <a:t>3.1.2 Back-end</a:t>
            </a:r>
            <a:endParaRPr lang="ko-KR" altLang="en-US" sz="2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0BC9D1-3BE0-43AA-9210-A82D9D2D2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707" y="3018397"/>
            <a:ext cx="5832593" cy="328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40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dirty="0"/>
              <a:t>3.2.1 HTML Snippets</a:t>
            </a:r>
          </a:p>
          <a:p>
            <a:r>
              <a:rPr lang="en-US" altLang="ko-KR" dirty="0"/>
              <a:t>Install VS Code extension program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Visual Studio Code</a:t>
            </a:r>
            <a:endParaRPr lang="ko-KR" altLang="en-US" sz="2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D49540-DC1D-4C72-8115-CAEA0B2CE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22" y="2492896"/>
            <a:ext cx="7980356" cy="282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98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dirty="0"/>
              <a:t>3.2.2 Angular 2 TypeScript Emmet</a:t>
            </a:r>
          </a:p>
          <a:p>
            <a:r>
              <a:rPr lang="en-US" altLang="ko-KR" dirty="0"/>
              <a:t>Install VS Code extension program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Visual Studio Code</a:t>
            </a:r>
            <a:endParaRPr lang="ko-KR" altLang="en-US" sz="2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8EC95D-D1BC-4C22-9DC0-1EE521C08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92896"/>
            <a:ext cx="7980356" cy="302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0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dirty="0"/>
              <a:t>3.2.3 Angular 2, 4 upcoming latest TypeScript 	 HTML Snippets</a:t>
            </a:r>
          </a:p>
          <a:p>
            <a:r>
              <a:rPr lang="en-US" altLang="ko-KR" dirty="0"/>
              <a:t>Install VS Code extension program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Visual Studio Code</a:t>
            </a:r>
            <a:endParaRPr lang="ko-KR" altLang="en-US" sz="2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3B346A-EEC7-416D-828E-49A53BE6C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26" y="2780928"/>
            <a:ext cx="7980356" cy="2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9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dirty="0"/>
              <a:t>3.2.4 TypeScript Importer</a:t>
            </a:r>
          </a:p>
          <a:p>
            <a:r>
              <a:rPr lang="en-US" altLang="ko-KR" dirty="0"/>
              <a:t>Install VS Code extension program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Visual Studio Code</a:t>
            </a:r>
            <a:endParaRPr lang="ko-KR" altLang="en-US" sz="2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7" name="그림 6" descr="DO Extensiom Typescript Importer — Visual Studio Code &#10;File Edit Selection View Go Debug Help &#10;EXTENSIONS &#10;typescript importer &#10;Typescript Importer 1 &#10;Automatically searches for T__ &#10;Angular v4 Typescrip.. &#10;2.32 &#10;Angular with Typescnpt sni.__ &#10;johnpapa &#10;Angular 4 and Types... &#10;101S &#10;VS Code snippets for AnguL__ &#10;Dan Wahlin &#10;Typescript Hero &#10;c 132 &#10;Additional tooling for the ty.__ &#10;Bühler Install &#10;Angular 2+ Snippets... 22.11 &#10;Untitled-I &#10;Extensiom Typescript Importer x &#10;TypeScript Importer &#10;pmneo.tsimporter &#10;pmneo 32336 License &#10;TSI &#10;Automatically searches for TypeScript definitions in workspace files and provides all kn... &#10;Details Contributions &#10;TS Importer &#10;Changelog &#10;Dependencies &#10;Automatically searches for Typescript definitions in workspace files and provides all known symbols as completion &#10;item to allow code completion. ">
            <a:extLst>
              <a:ext uri="{FF2B5EF4-FFF2-40B4-BE49-F238E27FC236}">
                <a16:creationId xmlns:a16="http://schemas.microsoft.com/office/drawing/2014/main" id="{213B4DBD-DD18-4735-9D5B-D501877C1B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61" y="2564904"/>
            <a:ext cx="7977685" cy="3069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1367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dirty="0"/>
              <a:t>3.3.1 Node.js</a:t>
            </a:r>
          </a:p>
          <a:p>
            <a:r>
              <a:rPr lang="en-US" altLang="ko-KR" dirty="0"/>
              <a:t>Install Node.js from the Node.js homepage</a:t>
            </a:r>
          </a:p>
          <a:p>
            <a:r>
              <a:rPr lang="en-US" altLang="ko-KR" dirty="0"/>
              <a:t>http://nodejs.org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Back-end Tool installation</a:t>
            </a:r>
            <a:endParaRPr lang="ko-KR" altLang="en-US" sz="2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F72CBB-0FCC-44C8-9D72-81F523A73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71" y="2965871"/>
            <a:ext cx="7070065" cy="229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dirty="0"/>
              <a:t>3.3.1 Node.js</a:t>
            </a:r>
          </a:p>
          <a:p>
            <a:r>
              <a:rPr lang="en-US" altLang="ko-KR" dirty="0"/>
              <a:t>In the </a:t>
            </a:r>
            <a:r>
              <a:rPr lang="en-US" altLang="ko-KR" dirty="0" err="1"/>
              <a:t>cmd</a:t>
            </a:r>
            <a:r>
              <a:rPr lang="en-US" altLang="ko-KR" dirty="0"/>
              <a:t>  window, type </a:t>
            </a:r>
            <a:r>
              <a:rPr lang="en-US" altLang="ko-KR" b="1" dirty="0">
                <a:solidFill>
                  <a:srgbClr val="0070C0"/>
                </a:solidFill>
              </a:rPr>
              <a:t>“node –v”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Back-end Tool installation</a:t>
            </a:r>
            <a:endParaRPr lang="ko-KR" altLang="en-US" sz="2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45FF01-6CEB-47AD-9D3A-6827863B5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92896"/>
            <a:ext cx="5267325" cy="7048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922925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dirty="0"/>
              <a:t>3.3.1 Node.js</a:t>
            </a:r>
          </a:p>
          <a:p>
            <a:r>
              <a:rPr lang="en-US" altLang="ko-KR" dirty="0"/>
              <a:t>Enter “</a:t>
            </a:r>
            <a:r>
              <a:rPr lang="en-US" altLang="ko-KR" b="1" dirty="0" err="1">
                <a:solidFill>
                  <a:srgbClr val="0070C0"/>
                </a:solidFill>
              </a:rPr>
              <a:t>npm</a:t>
            </a:r>
            <a:r>
              <a:rPr lang="en-US" altLang="ko-KR" b="1" dirty="0">
                <a:solidFill>
                  <a:srgbClr val="0070C0"/>
                </a:solidFill>
              </a:rPr>
              <a:t> –v</a:t>
            </a:r>
            <a:r>
              <a:rPr lang="en-US" altLang="ko-KR" dirty="0"/>
              <a:t>” to check the</a:t>
            </a:r>
            <a:r>
              <a:rPr lang="ko-KR" altLang="en-US" dirty="0"/>
              <a:t> </a:t>
            </a:r>
            <a:r>
              <a:rPr lang="en-US" altLang="ko-KR" dirty="0" err="1"/>
              <a:t>npm</a:t>
            </a:r>
            <a:r>
              <a:rPr lang="ko-KR" altLang="en-US" dirty="0"/>
              <a:t> </a:t>
            </a:r>
            <a:r>
              <a:rPr lang="en-US" altLang="ko-KR" dirty="0"/>
              <a:t>version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Back-end Tool installation</a:t>
            </a:r>
            <a:endParaRPr lang="ko-KR" altLang="en-US" sz="2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A0102C-4BED-4DEA-834D-E0D2B5120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92896"/>
            <a:ext cx="5029200" cy="657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37588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dirty="0"/>
              <a:t>3.3.2 MongoDB</a:t>
            </a:r>
          </a:p>
          <a:p>
            <a:r>
              <a:rPr lang="en-US" altLang="ko-KR" dirty="0"/>
              <a:t>Go to </a:t>
            </a:r>
            <a:r>
              <a:rPr lang="en-US" altLang="ko-KR" dirty="0" err="1"/>
              <a:t>mongoDB</a:t>
            </a:r>
            <a:r>
              <a:rPr lang="en-US" altLang="ko-KR" dirty="0"/>
              <a:t> homepage and install </a:t>
            </a:r>
            <a:r>
              <a:rPr lang="en-US" altLang="ko-KR" dirty="0" err="1"/>
              <a:t>mongoDB</a:t>
            </a:r>
            <a:endParaRPr lang="en-US" altLang="ko-KR" dirty="0"/>
          </a:p>
          <a:p>
            <a:r>
              <a:rPr lang="en-US" altLang="ko-KR" dirty="0"/>
              <a:t>http://www.mongodb.com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Back-end Tool installation</a:t>
            </a:r>
            <a:endParaRPr lang="ko-KR" altLang="en-US" sz="2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7" name="그림 6" descr="x &#10;MongoDB for GIANT I &#10;OH &#10;OH &#10;x &#10;https://www.mongodb.com &#10;Aic o map &#10;In &#10;WHAT'S MONGODB? &#10;Office &#10;In &#10;In &#10;Web &#10;In &#10;LINK &#10;DOCS &#10;UNIVERSITY &#10;Download &#10;L. &#10;mongoDB. I FOR GIANT IDEAS &#10;SOLUTIONS &#10;CLOUD &#10;CUSTOMERS &#10;RESOURCES &#10;ABOUT US ">
            <a:extLst>
              <a:ext uri="{FF2B5EF4-FFF2-40B4-BE49-F238E27FC236}">
                <a16:creationId xmlns:a16="http://schemas.microsoft.com/office/drawing/2014/main" id="{7508A716-A23B-4941-A904-915A86AB044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4" y="2996952"/>
            <a:ext cx="7600951" cy="1917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314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Take a look at the installation tool for front-end              and back-end</a:t>
            </a:r>
          </a:p>
          <a:p>
            <a:r>
              <a:rPr lang="en-US" altLang="ko-KR" dirty="0"/>
              <a:t>Install the front-end tool</a:t>
            </a:r>
          </a:p>
          <a:p>
            <a:r>
              <a:rPr lang="en-US" altLang="ko-KR" dirty="0"/>
              <a:t>Create and test the Ionic project and Node server</a:t>
            </a:r>
            <a:endParaRPr lang="en-US" altLang="ko-KR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Objectives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4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dirty="0"/>
              <a:t>3.3.2 MongoDB</a:t>
            </a:r>
          </a:p>
          <a:p>
            <a:r>
              <a:rPr lang="en-US" altLang="ko-KR" dirty="0"/>
              <a:t>Download and install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Back-end Tool installation</a:t>
            </a:r>
            <a:endParaRPr lang="ko-KR" altLang="en-US" sz="2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20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8" name="그림 7" descr="Community Server &#10;Current Stable Release (3.4.5) &#10;06/13/2017: Release Notes I Changelog &#10;Download Source: tgz I zip &#10;Version: &#10;Enterprise Server &#10;Windows &#10;Ops Manager &#10;Linux &#10;Compass &#10;Connector for Bl &#10;Current Release Previous Releases I Development Releases &#10;osx &#10;Solaris &#10;Windows Server 2008 R2 64-bit and later, with SSL support x64 &#10;Installation Package: &#10;DOWNLOAD (msi) ">
            <a:extLst>
              <a:ext uri="{FF2B5EF4-FFF2-40B4-BE49-F238E27FC236}">
                <a16:creationId xmlns:a16="http://schemas.microsoft.com/office/drawing/2014/main" id="{F58CD6F2-15A6-4CAF-8575-D7D3D861CCE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42"/>
          <a:stretch/>
        </p:blipFill>
        <p:spPr bwMode="auto">
          <a:xfrm>
            <a:off x="1959816" y="2348880"/>
            <a:ext cx="5296375" cy="3856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0316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18457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3200" dirty="0"/>
              <a:t>3.3.2 MongoDB</a:t>
            </a:r>
          </a:p>
          <a:p>
            <a:r>
              <a:rPr lang="en-US" altLang="ko-KR" dirty="0"/>
              <a:t>Create new folder which name is </a:t>
            </a:r>
            <a:r>
              <a:rPr lang="en-US" altLang="ko-KR" dirty="0" err="1"/>
              <a:t>mongodb</a:t>
            </a:r>
            <a:r>
              <a:rPr lang="en-US" altLang="ko-KR" dirty="0"/>
              <a:t> on your desktop to store the data</a:t>
            </a:r>
          </a:p>
          <a:p>
            <a:r>
              <a:rPr lang="en-US" altLang="ko-KR" dirty="0"/>
              <a:t>Run </a:t>
            </a:r>
            <a:r>
              <a:rPr lang="en-US" altLang="ko-KR" dirty="0" err="1"/>
              <a:t>mongoDB</a:t>
            </a:r>
            <a:endParaRPr lang="en-US" altLang="ko-KR" dirty="0"/>
          </a:p>
          <a:p>
            <a:pPr lvl="1"/>
            <a:r>
              <a:rPr lang="en-US" altLang="ko-KR" dirty="0"/>
              <a:t>Go to bin folder and run </a:t>
            </a:r>
            <a:r>
              <a:rPr lang="en-US" altLang="ko-KR" dirty="0" err="1"/>
              <a:t>cmd</a:t>
            </a:r>
            <a:endParaRPr lang="en-US" altLang="ko-KR" dirty="0"/>
          </a:p>
          <a:p>
            <a:pPr lvl="1"/>
            <a:r>
              <a:rPr lang="en-US" altLang="ko-KR" dirty="0"/>
              <a:t>Run </a:t>
            </a:r>
            <a:r>
              <a:rPr lang="en-US" altLang="ko-KR" dirty="0" err="1"/>
              <a:t>mongoDB</a:t>
            </a:r>
            <a:r>
              <a:rPr lang="en-US" altLang="ko-KR" dirty="0"/>
              <a:t> with command </a:t>
            </a:r>
            <a:r>
              <a:rPr lang="en-US" altLang="ko-KR" b="1" dirty="0">
                <a:solidFill>
                  <a:srgbClr val="0070C0"/>
                </a:solidFill>
              </a:rPr>
              <a:t>“</a:t>
            </a:r>
            <a:r>
              <a:rPr lang="en-US" altLang="ko-KR" b="1" dirty="0" err="1">
                <a:solidFill>
                  <a:srgbClr val="0070C0"/>
                </a:solidFill>
              </a:rPr>
              <a:t>mongod</a:t>
            </a:r>
            <a:r>
              <a:rPr lang="en-US" altLang="ko-KR" b="1" dirty="0">
                <a:solidFill>
                  <a:srgbClr val="0070C0"/>
                </a:solidFill>
              </a:rPr>
              <a:t> --</a:t>
            </a:r>
            <a:r>
              <a:rPr lang="en-US" altLang="ko-KR" b="1" dirty="0" err="1">
                <a:solidFill>
                  <a:srgbClr val="0070C0"/>
                </a:solidFill>
              </a:rPr>
              <a:t>dbpath</a:t>
            </a:r>
            <a:r>
              <a:rPr lang="en-US" altLang="ko-KR" b="1" dirty="0">
                <a:solidFill>
                  <a:srgbClr val="0070C0"/>
                </a:solidFill>
              </a:rPr>
              <a:t> C:\Desktop\mongodb”</a:t>
            </a:r>
          </a:p>
          <a:p>
            <a:pPr lvl="1"/>
            <a:r>
              <a:rPr lang="en-US" altLang="ko-KR" b="1" dirty="0" err="1">
                <a:solidFill>
                  <a:srgbClr val="0070C0"/>
                </a:solidFill>
              </a:rPr>
              <a:t>mongodb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is specified path name of new folder to store data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Back-end Tool installation</a:t>
            </a:r>
            <a:endParaRPr lang="ko-KR" altLang="en-US" sz="2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21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0270F5C-3C0E-4B56-9898-6C49BE0989C4}"/>
              </a:ext>
            </a:extLst>
          </p:cNvPr>
          <p:cNvGrpSpPr>
            <a:grpSpLocks noChangeAspect="1"/>
          </p:cNvGrpSpPr>
          <p:nvPr/>
        </p:nvGrpSpPr>
        <p:grpSpPr>
          <a:xfrm>
            <a:off x="251520" y="5475807"/>
            <a:ext cx="8496944" cy="264998"/>
            <a:chOff x="251520" y="5475807"/>
            <a:chExt cx="9950734" cy="31033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DC4A84E-0DC9-4A3A-A999-B5B2F141B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520" y="5517232"/>
              <a:ext cx="7631832" cy="22748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9ECA0AB-80C3-4BE6-B356-A0E45539B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70738" y="5475807"/>
              <a:ext cx="2331516" cy="310338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C7CBD8-8F94-4500-BF33-BCD198C9683C}"/>
              </a:ext>
            </a:extLst>
          </p:cNvPr>
          <p:cNvSpPr/>
          <p:nvPr/>
        </p:nvSpPr>
        <p:spPr>
          <a:xfrm>
            <a:off x="179512" y="5475807"/>
            <a:ext cx="8568952" cy="264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724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dirty="0"/>
              <a:t>3.4.1 Ionic Framework (CLI and CORDOVA)</a:t>
            </a:r>
          </a:p>
          <a:p>
            <a:r>
              <a:rPr lang="en-US" altLang="ko-KR" dirty="0"/>
              <a:t>Create a folder named server on your desktop</a:t>
            </a:r>
            <a:endParaRPr lang="en-US" altLang="ko-KR" sz="2800" dirty="0"/>
          </a:p>
          <a:p>
            <a:r>
              <a:rPr lang="en-US" altLang="ko-KR" sz="2800" dirty="0"/>
              <a:t>Open VS code in server folder</a:t>
            </a:r>
          </a:p>
          <a:p>
            <a:r>
              <a:rPr lang="en-US" altLang="ko-KR" dirty="0"/>
              <a:t>Install CLI and CORDOVA to create ionic project with </a:t>
            </a:r>
            <a:r>
              <a:rPr lang="en-US" altLang="ko-KR" b="1" dirty="0">
                <a:solidFill>
                  <a:srgbClr val="0070C0"/>
                </a:solidFill>
              </a:rPr>
              <a:t>“</a:t>
            </a:r>
            <a:r>
              <a:rPr lang="en-US" altLang="ko-KR" b="1" dirty="0" err="1">
                <a:solidFill>
                  <a:srgbClr val="0070C0"/>
                </a:solidFill>
              </a:rPr>
              <a:t>npm</a:t>
            </a:r>
            <a:r>
              <a:rPr lang="en-US" altLang="ko-KR" b="1" dirty="0">
                <a:solidFill>
                  <a:srgbClr val="0070C0"/>
                </a:solidFill>
              </a:rPr>
              <a:t> install –g ionic </a:t>
            </a:r>
            <a:r>
              <a:rPr lang="en-US" altLang="ko-KR" b="1" dirty="0" err="1">
                <a:solidFill>
                  <a:srgbClr val="0070C0"/>
                </a:solidFill>
              </a:rPr>
              <a:t>cordova</a:t>
            </a:r>
            <a:r>
              <a:rPr lang="en-US" altLang="ko-KR" b="1" dirty="0">
                <a:solidFill>
                  <a:srgbClr val="0070C0"/>
                </a:solidFill>
              </a:rPr>
              <a:t>”</a:t>
            </a:r>
            <a:endParaRPr lang="en-US" altLang="ko-KR" sz="28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 Front-end Tool Installation</a:t>
            </a:r>
            <a:endParaRPr lang="ko-KR" altLang="en-US" sz="2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22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82EC7E-E819-43D3-9E60-DB5C1A94A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221088"/>
            <a:ext cx="8584766" cy="315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04929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dirty="0"/>
              <a:t>3.5.1 Creating Ionic Project</a:t>
            </a:r>
          </a:p>
          <a:p>
            <a:r>
              <a:rPr lang="en-US" altLang="ko-KR" dirty="0"/>
              <a:t>Create project with </a:t>
            </a:r>
            <a:r>
              <a:rPr lang="en-US" altLang="ko-KR" b="1" dirty="0">
                <a:solidFill>
                  <a:srgbClr val="0070C0"/>
                </a:solidFill>
              </a:rPr>
              <a:t>“ionic start museum tabs”</a:t>
            </a:r>
          </a:p>
          <a:p>
            <a:r>
              <a:rPr lang="en-US" altLang="ko-KR" sz="2800" b="1" dirty="0">
                <a:solidFill>
                  <a:srgbClr val="0070C0"/>
                </a:solidFill>
              </a:rPr>
              <a:t>museum </a:t>
            </a:r>
            <a:r>
              <a:rPr lang="en-US" altLang="ko-KR" sz="2800" dirty="0"/>
              <a:t>is project name, and </a:t>
            </a:r>
            <a:r>
              <a:rPr lang="en-US" altLang="ko-KR" sz="2800" b="1" dirty="0">
                <a:solidFill>
                  <a:srgbClr val="0070C0"/>
                </a:solidFill>
              </a:rPr>
              <a:t>tabs</a:t>
            </a:r>
            <a:r>
              <a:rPr lang="en-US" altLang="ko-KR" sz="2800" b="1" dirty="0"/>
              <a:t> </a:t>
            </a:r>
            <a:r>
              <a:rPr lang="en-US" altLang="ko-KR" sz="2800" dirty="0"/>
              <a:t>is template</a:t>
            </a:r>
            <a:endParaRPr lang="ko-KR" altLang="en-US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3.5 Testing</a:t>
            </a:r>
            <a:endParaRPr lang="ko-KR" altLang="en-US" sz="2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23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46ABA1-C039-423D-9C49-6AE1DF44F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212976"/>
            <a:ext cx="8291766" cy="3905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8577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dirty="0"/>
              <a:t>3.5.1 Creating Ionic Project</a:t>
            </a:r>
          </a:p>
          <a:p>
            <a:r>
              <a:rPr lang="en-US" altLang="ko-KR" dirty="0"/>
              <a:t>Go to the project with </a:t>
            </a:r>
            <a:r>
              <a:rPr lang="en-US" altLang="ko-KR" b="1" dirty="0">
                <a:solidFill>
                  <a:srgbClr val="0070C0"/>
                </a:solidFill>
              </a:rPr>
              <a:t>“cd museum”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3.5 Testing</a:t>
            </a:r>
            <a:endParaRPr lang="ko-KR" altLang="en-US" sz="2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24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5D7081-CA03-46EA-B789-578EB95C4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780928"/>
            <a:ext cx="6142366" cy="426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37182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dirty="0"/>
              <a:t>3.5.1 Creating Ionic Project</a:t>
            </a:r>
          </a:p>
          <a:p>
            <a:r>
              <a:rPr lang="en-US" altLang="ko-KR" dirty="0"/>
              <a:t>Start the project and preview it in a browser with </a:t>
            </a:r>
            <a:r>
              <a:rPr lang="en-US" altLang="ko-KR" b="1" dirty="0">
                <a:solidFill>
                  <a:srgbClr val="0070C0"/>
                </a:solidFill>
              </a:rPr>
              <a:t>“ionic serve” </a:t>
            </a:r>
            <a:r>
              <a:rPr lang="en-US" altLang="ko-KR" dirty="0"/>
              <a:t>command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3.5 Testing</a:t>
            </a:r>
            <a:endParaRPr lang="ko-KR" altLang="en-US" sz="2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25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33C6D2-6BC7-4B4E-86C0-73A820A89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212976"/>
            <a:ext cx="7012435" cy="3493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19542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dirty="0"/>
              <a:t>3.5.2 Creating Node Server</a:t>
            </a:r>
          </a:p>
          <a:p>
            <a:r>
              <a:rPr lang="en-US" altLang="ko-KR" dirty="0"/>
              <a:t>Open the VS Code in the server folder which is located on your desktop and open the terminal with </a:t>
            </a:r>
            <a:r>
              <a:rPr lang="en-US" altLang="ko-KR" b="1" dirty="0">
                <a:solidFill>
                  <a:srgbClr val="0070C0"/>
                </a:solidFill>
              </a:rPr>
              <a:t>“ctrl + `”</a:t>
            </a:r>
          </a:p>
          <a:p>
            <a:r>
              <a:rPr lang="en-US" altLang="ko-KR" dirty="0"/>
              <a:t>Install express module using </a:t>
            </a:r>
            <a:r>
              <a:rPr lang="en-US" altLang="ko-KR" b="1" dirty="0">
                <a:solidFill>
                  <a:srgbClr val="0070C0"/>
                </a:solidFill>
              </a:rPr>
              <a:t>“</a:t>
            </a:r>
            <a:r>
              <a:rPr lang="en-US" altLang="ko-KR" b="1" dirty="0" err="1">
                <a:solidFill>
                  <a:srgbClr val="0070C0"/>
                </a:solidFill>
              </a:rPr>
              <a:t>npm</a:t>
            </a:r>
            <a:r>
              <a:rPr lang="en-US" altLang="ko-KR" b="1" dirty="0">
                <a:solidFill>
                  <a:srgbClr val="0070C0"/>
                </a:solidFill>
              </a:rPr>
              <a:t> install express-generator –g”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3.5 Testing</a:t>
            </a:r>
            <a:endParaRPr lang="ko-KR" altLang="en-US" sz="2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26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B44A98-3031-4ABC-B400-AFDD36970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509120"/>
            <a:ext cx="7872875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45762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dirty="0"/>
              <a:t>3.5.2 Creating Node Server</a:t>
            </a:r>
          </a:p>
          <a:p>
            <a:r>
              <a:rPr lang="en-US" altLang="ko-KR" dirty="0"/>
              <a:t>Create a project with </a:t>
            </a:r>
            <a:r>
              <a:rPr lang="en-US" altLang="ko-KR" b="1" dirty="0">
                <a:solidFill>
                  <a:srgbClr val="0070C0"/>
                </a:solidFill>
              </a:rPr>
              <a:t>“express –e example”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example </a:t>
            </a:r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altLang="ko-KR" dirty="0"/>
              <a:t>project name</a:t>
            </a:r>
          </a:p>
          <a:p>
            <a:r>
              <a:rPr lang="en-US" altLang="ko-KR" dirty="0"/>
              <a:t>Move to project with </a:t>
            </a:r>
            <a:r>
              <a:rPr lang="en-US" altLang="ko-KR" b="1" dirty="0">
                <a:solidFill>
                  <a:srgbClr val="0070C0"/>
                </a:solidFill>
              </a:rPr>
              <a:t>“cd example” </a:t>
            </a:r>
            <a:r>
              <a:rPr lang="en-US" altLang="ko-KR" dirty="0"/>
              <a:t>command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3.5 Testing</a:t>
            </a:r>
            <a:endParaRPr lang="ko-KR" altLang="en-US" sz="2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27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DFD2D4-C830-4024-88F9-825357A079BA}"/>
              </a:ext>
            </a:extLst>
          </p:cNvPr>
          <p:cNvSpPr/>
          <p:nvPr/>
        </p:nvSpPr>
        <p:spPr>
          <a:xfrm>
            <a:off x="395536" y="3717032"/>
            <a:ext cx="7834419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283517-AD4F-4EC4-8D34-D3F699E94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02" y="3791322"/>
            <a:ext cx="5377934" cy="2875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6BDDDC5-5245-4D01-B27C-B5B0B0479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50" y="4110374"/>
            <a:ext cx="41814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19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dirty="0"/>
              <a:t>3.5.2 Creating Node Server</a:t>
            </a:r>
          </a:p>
          <a:p>
            <a:r>
              <a:rPr lang="en-US" altLang="ko-KR" dirty="0"/>
              <a:t>Install package </a:t>
            </a:r>
            <a:r>
              <a:rPr lang="en-US" altLang="ko-KR" dirty="0" err="1"/>
              <a:t>json</a:t>
            </a:r>
            <a:r>
              <a:rPr lang="en-US" altLang="ko-KR" dirty="0"/>
              <a:t> module with </a:t>
            </a:r>
            <a:r>
              <a:rPr lang="en-US" altLang="ko-KR" b="1" dirty="0">
                <a:solidFill>
                  <a:srgbClr val="0070C0"/>
                </a:solidFill>
              </a:rPr>
              <a:t>“</a:t>
            </a:r>
            <a:r>
              <a:rPr lang="en-US" altLang="ko-KR" b="1" dirty="0" err="1">
                <a:solidFill>
                  <a:srgbClr val="0070C0"/>
                </a:solidFill>
              </a:rPr>
              <a:t>npm</a:t>
            </a:r>
            <a:r>
              <a:rPr lang="en-US" altLang="ko-KR" b="1" dirty="0">
                <a:solidFill>
                  <a:srgbClr val="0070C0"/>
                </a:solidFill>
              </a:rPr>
              <a:t> install”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3.5 Testing</a:t>
            </a:r>
            <a:endParaRPr lang="ko-KR" altLang="en-US" sz="2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28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A427FA-5D82-452B-801E-DCAA69C19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708920"/>
            <a:ext cx="7021682" cy="354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41060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dirty="0"/>
              <a:t>3.5.2 Creating Node Server</a:t>
            </a:r>
          </a:p>
          <a:p>
            <a:r>
              <a:rPr lang="en-US" altLang="ko-KR" dirty="0"/>
              <a:t>Install </a:t>
            </a:r>
            <a:r>
              <a:rPr lang="en-US" altLang="ko-KR" dirty="0" err="1"/>
              <a:t>mongoDB</a:t>
            </a:r>
            <a:r>
              <a:rPr lang="en-US" altLang="ko-KR" dirty="0"/>
              <a:t> </a:t>
            </a:r>
            <a:r>
              <a:rPr lang="en-US" altLang="ko-KR" dirty="0" err="1"/>
              <a:t>npm</a:t>
            </a:r>
            <a:r>
              <a:rPr lang="en-US" altLang="ko-KR" dirty="0"/>
              <a:t> module for Node.js with </a:t>
            </a:r>
            <a:r>
              <a:rPr lang="en-US" altLang="ko-KR" b="1" dirty="0">
                <a:solidFill>
                  <a:srgbClr val="0070C0"/>
                </a:solidFill>
              </a:rPr>
              <a:t>“</a:t>
            </a:r>
            <a:r>
              <a:rPr lang="en-US" altLang="ko-KR" b="1" dirty="0" err="1">
                <a:solidFill>
                  <a:srgbClr val="0070C0"/>
                </a:solidFill>
              </a:rPr>
              <a:t>npm</a:t>
            </a:r>
            <a:r>
              <a:rPr lang="en-US" altLang="ko-KR" b="1" dirty="0">
                <a:solidFill>
                  <a:srgbClr val="0070C0"/>
                </a:solidFill>
              </a:rPr>
              <a:t> install </a:t>
            </a:r>
            <a:r>
              <a:rPr lang="en-US" altLang="ko-KR" b="1" dirty="0" err="1">
                <a:solidFill>
                  <a:srgbClr val="0070C0"/>
                </a:solidFill>
              </a:rPr>
              <a:t>mongojs</a:t>
            </a:r>
            <a:r>
              <a:rPr lang="en-US" altLang="ko-KR" b="1" dirty="0">
                <a:solidFill>
                  <a:srgbClr val="0070C0"/>
                </a:solidFill>
              </a:rPr>
              <a:t> --save"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3.5 Testing</a:t>
            </a:r>
            <a:endParaRPr lang="ko-KR" altLang="en-US" sz="2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29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439E6A-7071-45F0-98B3-BE886335D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049163"/>
            <a:ext cx="7286625" cy="2952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1CF546A-8AFB-462A-B978-BFAC8D82D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654" y="3049163"/>
            <a:ext cx="485775" cy="2190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710A0E7-3140-4784-909C-A56C5174D470}"/>
              </a:ext>
            </a:extLst>
          </p:cNvPr>
          <p:cNvSpPr/>
          <p:nvPr/>
        </p:nvSpPr>
        <p:spPr>
          <a:xfrm>
            <a:off x="179512" y="3023817"/>
            <a:ext cx="7828917" cy="295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54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</a:t>
            </a:r>
            <a:r>
              <a:rPr lang="en-US" altLang="ko-KR" sz="2800" dirty="0"/>
              <a:t>.1 Installation Tool List</a:t>
            </a:r>
          </a:p>
          <a:p>
            <a:pPr marL="0" indent="0">
              <a:buNone/>
            </a:pPr>
            <a:r>
              <a:rPr lang="en-US" altLang="ko-KR" dirty="0"/>
              <a:t>	3.1.1 Front-end</a:t>
            </a:r>
          </a:p>
          <a:p>
            <a:pPr marL="0" indent="0">
              <a:buNone/>
            </a:pPr>
            <a:r>
              <a:rPr lang="en-US" altLang="ko-KR" sz="2800" dirty="0"/>
              <a:t>		3.1.1.1 Ionic Framework</a:t>
            </a:r>
          </a:p>
          <a:p>
            <a:pPr marL="0" indent="0">
              <a:buNone/>
            </a:pPr>
            <a:r>
              <a:rPr lang="en-US" altLang="ko-KR" dirty="0"/>
              <a:t>		3.1.1.2 AngularJS</a:t>
            </a:r>
          </a:p>
          <a:p>
            <a:pPr marL="0" indent="0">
              <a:buNone/>
            </a:pPr>
            <a:r>
              <a:rPr lang="en-US" altLang="ko-KR" sz="2800" dirty="0"/>
              <a:t>		3.1.1.3 CORDOVA</a:t>
            </a:r>
          </a:p>
          <a:p>
            <a:pPr marL="0" indent="0">
              <a:buNone/>
            </a:pPr>
            <a:r>
              <a:rPr lang="en-US" altLang="ko-KR" dirty="0"/>
              <a:t>	3.1.2 Back-end</a:t>
            </a:r>
          </a:p>
          <a:p>
            <a:pPr marL="0" indent="0">
              <a:buNone/>
            </a:pPr>
            <a:r>
              <a:rPr lang="en-US" altLang="ko-KR" sz="2800" dirty="0"/>
              <a:t>		3.1.2.1 Node.js</a:t>
            </a:r>
          </a:p>
          <a:p>
            <a:pPr marL="0" indent="0">
              <a:buNone/>
            </a:pPr>
            <a:r>
              <a:rPr lang="en-US" altLang="ko-KR" dirty="0"/>
              <a:t>		3.1.2.2 Express.js</a:t>
            </a:r>
          </a:p>
          <a:p>
            <a:pPr marL="0" indent="0">
              <a:buNone/>
            </a:pPr>
            <a:r>
              <a:rPr lang="en-US" altLang="ko-KR" sz="2800" dirty="0"/>
              <a:t>		3.1.2.3 </a:t>
            </a:r>
            <a:r>
              <a:rPr lang="en-US" altLang="ko-KR" dirty="0"/>
              <a:t>M</a:t>
            </a:r>
            <a:r>
              <a:rPr lang="en-US" altLang="ko-KR" sz="2800" dirty="0"/>
              <a:t>ongoDB</a:t>
            </a:r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209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dirty="0"/>
              <a:t>3.5.2 Creating Node Server</a:t>
            </a:r>
          </a:p>
          <a:p>
            <a:r>
              <a:rPr lang="en-US" altLang="ko-KR" dirty="0"/>
              <a:t>Write the code below to a file that will be used to </a:t>
            </a:r>
            <a:r>
              <a:rPr lang="en-US" altLang="ko-KR" dirty="0" err="1"/>
              <a:t>mongoDB</a:t>
            </a:r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3.5 Testing</a:t>
            </a:r>
            <a:endParaRPr lang="ko-KR" altLang="en-US" sz="2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30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640270-976A-4FC3-9248-18A96E6DB0D4}"/>
              </a:ext>
            </a:extLst>
          </p:cNvPr>
          <p:cNvSpPr/>
          <p:nvPr/>
        </p:nvSpPr>
        <p:spPr>
          <a:xfrm>
            <a:off x="-108520" y="3420797"/>
            <a:ext cx="8637520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algn="just" latinLnBrk="0">
              <a:lnSpc>
                <a:spcPts val="878"/>
              </a:lnSpc>
              <a:spcAft>
                <a:spcPts val="600"/>
              </a:spcAft>
            </a:pPr>
            <a:r>
              <a:rPr lang="en-US" altLang="ko-KR" sz="2800" kern="100" dirty="0" err="1">
                <a:latin typeface="Arial" panose="020B0604020202020204" pitchFamily="34" charset="0"/>
                <a:ea typeface="HelveticaNeue-Bold"/>
                <a:cs typeface="Times New Roman" panose="02020603050405020304" pitchFamily="18" charset="0"/>
              </a:rPr>
              <a:t>var</a:t>
            </a:r>
            <a:r>
              <a:rPr lang="en-US" altLang="ko-KR" sz="2800" kern="100" dirty="0">
                <a:latin typeface="Arial" panose="020B0604020202020204" pitchFamily="34" charset="0"/>
                <a:ea typeface="HelveticaNeue-Bold"/>
                <a:cs typeface="Times New Roman" panose="02020603050405020304" pitchFamily="18" charset="0"/>
              </a:rPr>
              <a:t> mongo = require('</a:t>
            </a:r>
            <a:r>
              <a:rPr lang="en-US" altLang="ko-KR" sz="2800" kern="100" dirty="0" err="1">
                <a:latin typeface="Arial" panose="020B0604020202020204" pitchFamily="34" charset="0"/>
                <a:ea typeface="HelveticaNeue-Bold"/>
                <a:cs typeface="Times New Roman" panose="02020603050405020304" pitchFamily="18" charset="0"/>
              </a:rPr>
              <a:t>mongojs</a:t>
            </a:r>
            <a:r>
              <a:rPr lang="en-US" altLang="ko-KR" sz="2800" kern="100" dirty="0">
                <a:latin typeface="Arial" panose="020B0604020202020204" pitchFamily="34" charset="0"/>
                <a:ea typeface="HelveticaNeue-Bold"/>
                <a:cs typeface="Times New Roman" panose="02020603050405020304" pitchFamily="18" charset="0"/>
              </a:rPr>
              <a:t>’);</a:t>
            </a:r>
          </a:p>
          <a:p>
            <a:pPr marL="685800" algn="just" latinLnBrk="0">
              <a:lnSpc>
                <a:spcPts val="878"/>
              </a:lnSpc>
              <a:spcAft>
                <a:spcPts val="600"/>
              </a:spcAft>
            </a:pPr>
            <a:endParaRPr lang="ko-KR" altLang="ko-KR" sz="2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85800" algn="just">
              <a:lnSpc>
                <a:spcPts val="878"/>
              </a:lnSpc>
              <a:spcAft>
                <a:spcPts val="600"/>
              </a:spcAft>
            </a:pPr>
            <a:r>
              <a:rPr lang="en-US" altLang="ko-KR" sz="2800" kern="100" dirty="0" err="1">
                <a:latin typeface="Arial" panose="020B0604020202020204" pitchFamily="34" charset="0"/>
                <a:ea typeface="HelveticaNeue-Bold"/>
                <a:cs typeface="Times New Roman" panose="02020603050405020304" pitchFamily="18" charset="0"/>
              </a:rPr>
              <a:t>var</a:t>
            </a:r>
            <a:r>
              <a:rPr lang="en-US" altLang="ko-KR" sz="2800" kern="100" dirty="0">
                <a:latin typeface="Arial" panose="020B0604020202020204" pitchFamily="34" charset="0"/>
                <a:ea typeface="HelveticaNeue-Bold"/>
                <a:cs typeface="Times New Roman" panose="02020603050405020304" pitchFamily="18" charset="0"/>
              </a:rPr>
              <a:t> collection = mongo('collection',['document'])</a:t>
            </a:r>
            <a:endParaRPr lang="ko-KR" altLang="ko-KR" sz="2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87FE4A-0908-4095-8A89-FF8377C542DD}"/>
              </a:ext>
            </a:extLst>
          </p:cNvPr>
          <p:cNvSpPr/>
          <p:nvPr/>
        </p:nvSpPr>
        <p:spPr>
          <a:xfrm>
            <a:off x="539552" y="3212976"/>
            <a:ext cx="7632848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1568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dirty="0"/>
              <a:t>3.5.2 Creating Node Server</a:t>
            </a:r>
          </a:p>
          <a:p>
            <a:r>
              <a:rPr lang="en-US" altLang="ko-KR" dirty="0"/>
              <a:t>Run the server using the </a:t>
            </a:r>
            <a:r>
              <a:rPr lang="en-US" altLang="ko-KR" b="1" dirty="0">
                <a:solidFill>
                  <a:srgbClr val="0070C0"/>
                </a:solidFill>
              </a:rPr>
              <a:t>“</a:t>
            </a:r>
            <a:r>
              <a:rPr lang="en-US" altLang="ko-KR" b="1" dirty="0" err="1">
                <a:solidFill>
                  <a:srgbClr val="0070C0"/>
                </a:solidFill>
              </a:rPr>
              <a:t>npm</a:t>
            </a:r>
            <a:r>
              <a:rPr lang="en-US" altLang="ko-KR" b="1" dirty="0">
                <a:solidFill>
                  <a:srgbClr val="0070C0"/>
                </a:solidFill>
              </a:rPr>
              <a:t> start</a:t>
            </a:r>
            <a:r>
              <a:rPr lang="en-US" altLang="ko-KR" dirty="0"/>
              <a:t>” command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3.5 Testing</a:t>
            </a:r>
            <a:endParaRPr lang="ko-KR" altLang="en-US" sz="2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31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AD7F7F-5D3C-4182-90B7-DBE8CFEE1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686953"/>
            <a:ext cx="5777339" cy="3062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7D98E53-64CC-45A4-A8DC-BBE92F653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046459"/>
            <a:ext cx="4131798" cy="2827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F99ABE4-AD7B-4FA7-A399-5A8B99C25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3318" y="3032543"/>
            <a:ext cx="3658405" cy="30651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0976E0D-5699-4A6A-9BF6-588333FF43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3339058"/>
            <a:ext cx="2712399" cy="26385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F2099D-A299-461B-AB88-9192E7A63669}"/>
              </a:ext>
            </a:extLst>
          </p:cNvPr>
          <p:cNvSpPr/>
          <p:nvPr/>
        </p:nvSpPr>
        <p:spPr>
          <a:xfrm>
            <a:off x="179512" y="2686953"/>
            <a:ext cx="7862211" cy="915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848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dirty="0"/>
              <a:t>3.5.2 Creating Node Server</a:t>
            </a:r>
          </a:p>
          <a:p>
            <a:r>
              <a:rPr lang="en-US" altLang="ko-KR" dirty="0"/>
              <a:t>In a web browser, enter </a:t>
            </a:r>
            <a:r>
              <a:rPr lang="en-US" altLang="ko-KR" b="1" dirty="0">
                <a:solidFill>
                  <a:srgbClr val="0070C0"/>
                </a:solidFill>
              </a:rPr>
              <a:t>“http://localhost:3000” </a:t>
            </a:r>
            <a:r>
              <a:rPr lang="en-US" altLang="ko-KR" dirty="0"/>
              <a:t>in the address bar to check whether the server is running well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3.5 Testing</a:t>
            </a:r>
            <a:endParaRPr lang="ko-KR" altLang="en-US" sz="2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32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9C0C44-2B8F-4A97-B47A-20E927083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0" y="3356992"/>
            <a:ext cx="8604448" cy="22070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993070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 learned about the front-end and back-end installation tools we need to develop Ionic apps</a:t>
            </a:r>
          </a:p>
          <a:p>
            <a:r>
              <a:rPr lang="en-US" altLang="ko-KR" dirty="0"/>
              <a:t>We installed the tool</a:t>
            </a:r>
          </a:p>
          <a:p>
            <a:r>
              <a:rPr lang="en-US" altLang="ko-KR" dirty="0"/>
              <a:t>We have created an ionic project and a node server and launched it on a web browser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sz="2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33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9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</a:t>
            </a:r>
            <a:r>
              <a:rPr lang="en-US" altLang="ko-KR" sz="2800" dirty="0"/>
              <a:t>.2 Visual Studio Code</a:t>
            </a:r>
          </a:p>
          <a:p>
            <a:pPr marL="0" indent="0">
              <a:buNone/>
            </a:pPr>
            <a:r>
              <a:rPr lang="en-US" altLang="ko-KR" dirty="0"/>
              <a:t>	3.2.1 HTML Snippets</a:t>
            </a:r>
          </a:p>
          <a:p>
            <a:pPr marL="0" indent="0">
              <a:buNone/>
            </a:pPr>
            <a:r>
              <a:rPr lang="en-US" altLang="ko-KR" dirty="0"/>
              <a:t>	3.2.2 Angular 2 TypeScript Emmet</a:t>
            </a:r>
          </a:p>
          <a:p>
            <a:pPr marL="0" indent="0">
              <a:buNone/>
            </a:pPr>
            <a:r>
              <a:rPr lang="en-US" altLang="ko-KR" dirty="0"/>
              <a:t>	3.2.3 Angular 2, 4 upcoming latest TypeScript 		HTML Snippets</a:t>
            </a:r>
          </a:p>
          <a:p>
            <a:pPr marL="0" indent="0">
              <a:buNone/>
            </a:pPr>
            <a:r>
              <a:rPr lang="en-US" altLang="ko-KR" dirty="0"/>
              <a:t>	3.2.4 TypeScript Importer</a:t>
            </a:r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33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</a:t>
            </a:r>
            <a:r>
              <a:rPr lang="en-US" altLang="ko-KR" sz="2800" dirty="0"/>
              <a:t>.3 Back-end Tool Installation</a:t>
            </a:r>
          </a:p>
          <a:p>
            <a:pPr marL="0" indent="0">
              <a:buNone/>
            </a:pPr>
            <a:r>
              <a:rPr lang="en-US" altLang="ko-KR" dirty="0"/>
              <a:t>	3.3.1 Node.js</a:t>
            </a:r>
          </a:p>
          <a:p>
            <a:pPr marL="0" indent="0">
              <a:buNone/>
            </a:pPr>
            <a:r>
              <a:rPr lang="en-US" altLang="ko-KR" dirty="0"/>
              <a:t>	3.3.2 MongoDB</a:t>
            </a:r>
          </a:p>
          <a:p>
            <a:pPr marL="0" indent="0">
              <a:buNone/>
            </a:pPr>
            <a:r>
              <a:rPr lang="en-US" altLang="ko-KR" dirty="0"/>
              <a:t>3.4 Front-end Tool Installation</a:t>
            </a:r>
          </a:p>
          <a:p>
            <a:pPr marL="0" indent="0">
              <a:buNone/>
            </a:pPr>
            <a:r>
              <a:rPr lang="en-US" altLang="ko-KR" dirty="0"/>
              <a:t>	3.4.1 Ionic Framework (CLI and CORDOVA)</a:t>
            </a:r>
          </a:p>
          <a:p>
            <a:pPr marL="0" indent="0">
              <a:buNone/>
            </a:pPr>
            <a:r>
              <a:rPr lang="en-US" altLang="ko-KR" dirty="0"/>
              <a:t>3.5 Testing</a:t>
            </a:r>
          </a:p>
          <a:p>
            <a:pPr marL="0" indent="0">
              <a:buNone/>
            </a:pPr>
            <a:r>
              <a:rPr lang="en-US" altLang="ko-KR" dirty="0"/>
              <a:t>	3.5.1 Creating Ionic Project</a:t>
            </a:r>
          </a:p>
          <a:p>
            <a:pPr marL="0" indent="0">
              <a:buNone/>
            </a:pPr>
            <a:r>
              <a:rPr lang="en-US" altLang="ko-KR" dirty="0"/>
              <a:t>	3.5.2 Creating Node Server</a:t>
            </a:r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56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dirty="0"/>
              <a:t>3.1.1.1 Ionic Framework</a:t>
            </a:r>
          </a:p>
          <a:p>
            <a:r>
              <a:rPr lang="en-US" altLang="ko-KR" dirty="0"/>
              <a:t>Open source SDK that enables developers to build mobile apps using web technologies</a:t>
            </a:r>
            <a:endParaRPr lang="en-US" altLang="ko-KR" sz="2800" dirty="0"/>
          </a:p>
          <a:p>
            <a:r>
              <a:rPr lang="en-US" altLang="ko-KR" dirty="0"/>
              <a:t>Use</a:t>
            </a:r>
            <a:r>
              <a:rPr lang="en-US" altLang="ko-KR" sz="2800" dirty="0"/>
              <a:t> </a:t>
            </a:r>
            <a:r>
              <a:rPr lang="en-US" altLang="ko-KR" dirty="0"/>
              <a:t>Node.js and AngularJS for creating hybrid apps</a:t>
            </a:r>
            <a:endParaRPr lang="en-US" altLang="ko-KR" sz="2800" dirty="0"/>
          </a:p>
          <a:p>
            <a:r>
              <a:rPr lang="en-US" altLang="ko-KR" sz="2800" dirty="0"/>
              <a:t>Use</a:t>
            </a:r>
            <a:r>
              <a:rPr lang="en-US" altLang="ko-KR" sz="2800" b="1" dirty="0">
                <a:solidFill>
                  <a:srgbClr val="0070C0"/>
                </a:solidFill>
              </a:rPr>
              <a:t> </a:t>
            </a:r>
            <a:r>
              <a:rPr lang="en-US" altLang="ko-KR" sz="2800" dirty="0"/>
              <a:t>CORDOVA for device</a:t>
            </a:r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Installation Tool List</a:t>
            </a:r>
            <a:br>
              <a:rPr lang="en-US" altLang="ko-KR" dirty="0"/>
            </a:br>
            <a:r>
              <a:rPr lang="en-US" altLang="ko-KR" sz="2400" dirty="0"/>
              <a:t>3.1.1 Front-end</a:t>
            </a:r>
            <a:endParaRPr lang="ko-KR" altLang="en-US" sz="2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7" name="그림 6" descr="ionic-angular-opti">
            <a:extLst>
              <a:ext uri="{FF2B5EF4-FFF2-40B4-BE49-F238E27FC236}">
                <a16:creationId xmlns:a16="http://schemas.microsoft.com/office/drawing/2014/main" id="{01C1AE23-82CF-486D-AF38-871EA906E0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15"/>
          <a:stretch/>
        </p:blipFill>
        <p:spPr bwMode="auto">
          <a:xfrm>
            <a:off x="2671522" y="4381910"/>
            <a:ext cx="3692661" cy="19919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5304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dirty="0"/>
              <a:t>3.1.1.2 AngularJS</a:t>
            </a:r>
          </a:p>
          <a:p>
            <a:r>
              <a:rPr lang="en-US" altLang="ko-KR" dirty="0"/>
              <a:t>client-side MVC/MVVM framework built in JavaScript</a:t>
            </a:r>
          </a:p>
          <a:p>
            <a:r>
              <a:rPr lang="en-US" altLang="ko-KR" dirty="0"/>
              <a:t>Reduce the amount of code you write in JavaScript</a:t>
            </a:r>
          </a:p>
          <a:p>
            <a:r>
              <a:rPr lang="en-US" altLang="ko-KR" dirty="0"/>
              <a:t>Bidirectional binding is possible</a:t>
            </a:r>
          </a:p>
          <a:p>
            <a:r>
              <a:rPr lang="en-US" altLang="ko-KR" dirty="0"/>
              <a:t>Clear separation of development areas such as HTML, CSS, and logic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Installation Tool List</a:t>
            </a:r>
            <a:br>
              <a:rPr lang="en-US" altLang="ko-KR" dirty="0"/>
            </a:br>
            <a:r>
              <a:rPr lang="en-US" altLang="ko-KR" sz="2400" dirty="0"/>
              <a:t>3.1.1 Front-end</a:t>
            </a:r>
            <a:endParaRPr lang="ko-KR" altLang="en-US" sz="2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7" name="Picture 12" descr="angularjs 란에 대한 이미지 검색결과">
            <a:hlinkClick r:id="rId2"/>
            <a:extLst>
              <a:ext uri="{FF2B5EF4-FFF2-40B4-BE49-F238E27FC236}">
                <a16:creationId xmlns:a16="http://schemas.microsoft.com/office/drawing/2014/main" id="{0782DAAF-E9ED-4DDE-A70E-FEBE39778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841" y="5109443"/>
            <a:ext cx="412432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923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dirty="0"/>
              <a:t>3.1.1.3 CORDOVA</a:t>
            </a:r>
          </a:p>
          <a:p>
            <a:r>
              <a:rPr lang="en-US" altLang="ko-KR" dirty="0"/>
              <a:t>Plug-in used to implement hardware-based features ex) camera, device, storage </a:t>
            </a:r>
            <a:r>
              <a:rPr lang="en-US" altLang="ko-KR" dirty="0" err="1"/>
              <a:t>etc</a:t>
            </a:r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Installation Tool List</a:t>
            </a:r>
            <a:br>
              <a:rPr lang="en-US" altLang="ko-KR" dirty="0"/>
            </a:br>
            <a:r>
              <a:rPr lang="en-US" altLang="ko-KR" sz="2400" dirty="0"/>
              <a:t>3.1.1 Front-end</a:t>
            </a:r>
            <a:endParaRPr lang="ko-KR" altLang="en-US" sz="2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7E8AAD-012E-4E58-9E16-4169700083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69" t="10346" r="15539" b="33330"/>
          <a:stretch/>
        </p:blipFill>
        <p:spPr>
          <a:xfrm>
            <a:off x="1112103" y="2658174"/>
            <a:ext cx="6556242" cy="34377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3F8B3B-886F-45A2-A5C4-F3C7765ADC91}"/>
              </a:ext>
            </a:extLst>
          </p:cNvPr>
          <p:cNvSpPr txBox="1"/>
          <p:nvPr/>
        </p:nvSpPr>
        <p:spPr>
          <a:xfrm>
            <a:off x="3601329" y="6095944"/>
            <a:ext cx="554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(https://www.youtube.com/watch?v=dMHU9c-JwpI)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2778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dirty="0"/>
              <a:t>3.1.2.1 Node.js</a:t>
            </a:r>
          </a:p>
          <a:p>
            <a:r>
              <a:rPr lang="en-US" altLang="ko-KR" dirty="0"/>
              <a:t>JavaScript runtime built on Chrome’s V8 JavaScript engine</a:t>
            </a:r>
          </a:p>
          <a:p>
            <a:r>
              <a:rPr lang="en-US" altLang="ko-KR" dirty="0"/>
              <a:t>Can implement the backend side like a web server in JavaScript</a:t>
            </a:r>
          </a:p>
          <a:p>
            <a:r>
              <a:rPr lang="en-US" altLang="ko-KR" dirty="0"/>
              <a:t>Node.js is installed to use node package module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Installation Tool List</a:t>
            </a:r>
            <a:br>
              <a:rPr lang="en-US" altLang="ko-KR" dirty="0"/>
            </a:br>
            <a:r>
              <a:rPr lang="en-US" altLang="ko-KR" sz="2400" dirty="0"/>
              <a:t>3.1.2 Back-end</a:t>
            </a:r>
            <a:endParaRPr lang="ko-KR" altLang="en-US" sz="2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8" name="Picture 2" descr="https://mblogthumb-phinf.pstatic.net/20160417_174/rwans0397_1460870900790hx4Wh_PNG/npm%C0%CC%B6%F5.PNG?type=w800">
            <a:extLst>
              <a:ext uri="{FF2B5EF4-FFF2-40B4-BE49-F238E27FC236}">
                <a16:creationId xmlns:a16="http://schemas.microsoft.com/office/drawing/2014/main" id="{86FC677F-5A2A-4D38-9579-8B8D29C01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469" y="4155891"/>
            <a:ext cx="5831061" cy="250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435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12509</TotalTime>
  <Words>797</Words>
  <Application>Microsoft Office PowerPoint</Application>
  <PresentationFormat>화면 슬라이드 쇼(4:3)</PresentationFormat>
  <Paragraphs>175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HelveticaNeue-Bold</vt:lpstr>
      <vt:lpstr>맑은 고딕</vt:lpstr>
      <vt:lpstr>Arial</vt:lpstr>
      <vt:lpstr>Times New Roman</vt:lpstr>
      <vt:lpstr>Wingdings</vt:lpstr>
      <vt:lpstr>Office 테마</vt:lpstr>
      <vt:lpstr>3. Setting Up  Development Environment</vt:lpstr>
      <vt:lpstr>Objectives</vt:lpstr>
      <vt:lpstr>Contents</vt:lpstr>
      <vt:lpstr>Contents</vt:lpstr>
      <vt:lpstr>Contents</vt:lpstr>
      <vt:lpstr>3.1 Installation Tool List 3.1.1 Front-end</vt:lpstr>
      <vt:lpstr>3.1 Installation Tool List 3.1.1 Front-end</vt:lpstr>
      <vt:lpstr>3.1 Installation Tool List 3.1.1 Front-end</vt:lpstr>
      <vt:lpstr>3.1 Installation Tool List 3.1.2 Back-end</vt:lpstr>
      <vt:lpstr>3.1 Installation Tool List 3.1.2 Back-end</vt:lpstr>
      <vt:lpstr>3.1 Installation Tool List 3.1.2 Back-end</vt:lpstr>
      <vt:lpstr>3.2 Visual Studio Code</vt:lpstr>
      <vt:lpstr>3.2 Visual Studio Code</vt:lpstr>
      <vt:lpstr>3.2 Visual Studio Code</vt:lpstr>
      <vt:lpstr>3.2 Visual Studio Code</vt:lpstr>
      <vt:lpstr>3.3 Back-end Tool installation</vt:lpstr>
      <vt:lpstr>3.3 Back-end Tool installation</vt:lpstr>
      <vt:lpstr>3.3 Back-end Tool installation</vt:lpstr>
      <vt:lpstr>3.3 Back-end Tool installation</vt:lpstr>
      <vt:lpstr>3.3 Back-end Tool installation</vt:lpstr>
      <vt:lpstr>3.3 Back-end Tool installation</vt:lpstr>
      <vt:lpstr>3.4 Front-end Tool Installation</vt:lpstr>
      <vt:lpstr>3.5 Testing</vt:lpstr>
      <vt:lpstr>3.5 Testing</vt:lpstr>
      <vt:lpstr>3.5 Testing</vt:lpstr>
      <vt:lpstr>3.5 Testing</vt:lpstr>
      <vt:lpstr>3.5 Testing</vt:lpstr>
      <vt:lpstr>3.5 Testing</vt:lpstr>
      <vt:lpstr>3.5 Testing</vt:lpstr>
      <vt:lpstr>3.5 Testing</vt:lpstr>
      <vt:lpstr>3.5 Testing</vt:lpstr>
      <vt:lpstr>3.5 Testing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교육지원 IT시스템 선진화</dc:title>
  <dc:subject/>
  <dc:creator>user</dc:creator>
  <cp:keywords/>
  <dc:description/>
  <cp:lastModifiedBy>구희정</cp:lastModifiedBy>
  <cp:revision>417</cp:revision>
  <cp:lastPrinted>2014-06-12T03:03:23Z</cp:lastPrinted>
  <dcterms:created xsi:type="dcterms:W3CDTF">2013-02-16T07:37:15Z</dcterms:created>
  <dcterms:modified xsi:type="dcterms:W3CDTF">2017-09-05T06:14:16Z</dcterms:modified>
  <cp:category/>
</cp:coreProperties>
</file>