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08" r:id="rId2"/>
    <p:sldId id="654" r:id="rId3"/>
    <p:sldId id="623" r:id="rId4"/>
    <p:sldId id="622" r:id="rId5"/>
    <p:sldId id="626" r:id="rId6"/>
    <p:sldId id="627" r:id="rId7"/>
    <p:sldId id="628" r:id="rId8"/>
    <p:sldId id="629" r:id="rId9"/>
    <p:sldId id="630" r:id="rId10"/>
    <p:sldId id="631" r:id="rId11"/>
    <p:sldId id="624" r:id="rId12"/>
    <p:sldId id="632" r:id="rId13"/>
    <p:sldId id="633" r:id="rId14"/>
    <p:sldId id="634" r:id="rId15"/>
    <p:sldId id="635" r:id="rId16"/>
    <p:sldId id="625" r:id="rId17"/>
    <p:sldId id="645" r:id="rId18"/>
    <p:sldId id="646" r:id="rId19"/>
    <p:sldId id="647" r:id="rId20"/>
    <p:sldId id="648" r:id="rId21"/>
    <p:sldId id="649" r:id="rId22"/>
    <p:sldId id="650" r:id="rId23"/>
    <p:sldId id="651" r:id="rId24"/>
    <p:sldId id="652" r:id="rId25"/>
    <p:sldId id="653" r:id="rId26"/>
    <p:sldId id="655" r:id="rId27"/>
    <p:sldId id="656" r:id="rId2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BBB59"/>
    <a:srgbClr val="FF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>
      <p:cViewPr varScale="1">
        <p:scale>
          <a:sx n="64" d="100"/>
          <a:sy n="64" d="100"/>
        </p:scale>
        <p:origin x="67" y="576"/>
      </p:cViewPr>
      <p:guideLst>
        <p:guide orient="horz" pos="1207"/>
        <p:guide pos="612"/>
        <p:guide pos="295"/>
        <p:guide orient="horz" pos="1026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5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4F23E116-1261-4A5F-A7C1-2A0FAA1EA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15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9250" y="0"/>
            <a:ext cx="6097588" cy="457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6981" y="4729561"/>
            <a:ext cx="6423713" cy="4769205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F655C691-73B7-418F-95DE-21EE9041B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8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C691-73B7-418F-95DE-21EE9041B6D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idx="13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 dirty="0"/>
          </a:p>
        </p:txBody>
      </p:sp>
      <p:sp>
        <p:nvSpPr>
          <p:cNvPr id="9" name="머리글 개체 틀 8"/>
          <p:cNvSpPr>
            <a:spLocks noGrp="1"/>
          </p:cNvSpPr>
          <p:nvPr>
            <p:ph type="hdr" sz="quarter" idx="15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82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 슬라이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표지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4E0CA3A-A5CF-43ED-82BA-0676387D79DD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5505871" cy="977900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 smtClean="0">
                <a:solidFill>
                  <a:srgbClr val="99FFCC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735485" y="2394942"/>
            <a:ext cx="5673028" cy="615553"/>
          </a:xfrm>
        </p:spPr>
        <p:txBody>
          <a:bodyPr anchor="t"/>
          <a:lstStyle>
            <a:lvl1pPr algn="ctr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75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목차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목차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1389729"/>
            <a:ext cx="6238887" cy="677108"/>
          </a:xfrm>
          <a:noFill/>
          <a:ln>
            <a:noFill/>
          </a:ln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134144" y="6500366"/>
            <a:ext cx="1125488" cy="241002"/>
          </a:xfrm>
        </p:spPr>
        <p:txBody>
          <a:bodyPr/>
          <a:lstStyle/>
          <a:p>
            <a:fld id="{B849726A-35A5-410F-AEA7-AA34CFB958DA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475656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4139952" y="2132856"/>
            <a:ext cx="4038600" cy="406104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50000"/>
              </a:lnSpc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50000"/>
              </a:lnSpc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7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및내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446088">
              <a:buFont typeface="Wingdings" panose="05000000000000000000" pitchFamily="2" charset="2"/>
              <a:buChar char="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69411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콘텐츠 2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20862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내지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39742"/>
            <a:ext cx="290759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/>
              <a:t>Slide Title in Here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19895437-5890-4E4F-9D03-3F50D1392B6B}" type="datetime1">
              <a:rPr lang="ko-KR" altLang="en-US" smtClean="0"/>
              <a:t>2017-09-05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11760" y="6500366"/>
            <a:ext cx="289560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r>
              <a:rPr lang="ko-KR" altLang="en-US"/>
              <a:t>한동대학교 학술정보처</a:t>
            </a:r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75656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8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6264696" cy="977900"/>
          </a:xfrm>
        </p:spPr>
        <p:txBody>
          <a:bodyPr/>
          <a:lstStyle/>
          <a:p>
            <a:r>
              <a:rPr lang="en-US" altLang="ko-KR" dirty="0"/>
              <a:t>Training Workshop for IONIC framework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338479" y="2420888"/>
            <a:ext cx="4536498" cy="615553"/>
          </a:xfrm>
        </p:spPr>
        <p:txBody>
          <a:bodyPr/>
          <a:lstStyle/>
          <a:p>
            <a:pPr algn="ctr"/>
            <a:r>
              <a:rPr lang="en-US" altLang="ko-KR" cap="none" dirty="0"/>
              <a:t>7. [Lab4] REST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82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7.1.2 Guide for designing RESTful API</a:t>
            </a:r>
            <a:endParaRPr lang="en-US" altLang="ko-KR" sz="2800" dirty="0"/>
          </a:p>
          <a:p>
            <a:r>
              <a:rPr lang="en-US" altLang="ko-KR" dirty="0"/>
              <a:t>POST</a:t>
            </a:r>
          </a:p>
          <a:p>
            <a:pPr lvl="1"/>
            <a:r>
              <a:rPr lang="en-US" altLang="ko-KR" dirty="0"/>
              <a:t>This is used to update a new resource</a:t>
            </a:r>
          </a:p>
          <a:p>
            <a:pPr lvl="1"/>
            <a:r>
              <a:rPr lang="en-US" altLang="ko-KR" dirty="0"/>
              <a:t>POST is neither safe nor idempotent</a:t>
            </a:r>
          </a:p>
          <a:p>
            <a:pPr lvl="1"/>
            <a:r>
              <a:rPr lang="en-US" altLang="ko-KR" dirty="0"/>
              <a:t>Making two identical POST requests will most-likely result in two resources containing the same information</a:t>
            </a:r>
          </a:p>
          <a:p>
            <a:pPr lvl="1"/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Introducing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Following steps show how to implement REST API using </a:t>
            </a:r>
            <a:r>
              <a:rPr lang="en-US" altLang="ko-KR" sz="2800" i="1" dirty="0"/>
              <a:t>museum</a:t>
            </a:r>
            <a:r>
              <a:rPr lang="en-US" altLang="ko-KR" sz="2800" dirty="0"/>
              <a:t> API.</a:t>
            </a:r>
          </a:p>
          <a:p>
            <a:pPr lvl="1"/>
            <a:r>
              <a:rPr lang="en-US" altLang="ko-KR" dirty="0"/>
              <a:t>In Lab2, we created </a:t>
            </a:r>
            <a:r>
              <a:rPr lang="en-US" altLang="ko-KR" i="1" dirty="0"/>
              <a:t>museum</a:t>
            </a:r>
            <a:r>
              <a:rPr lang="en-US" altLang="ko-KR" dirty="0"/>
              <a:t> API for read operation. In this section, we also implement create, update, and delete operation.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Open the server project that we used.</a:t>
            </a:r>
          </a:p>
          <a:p>
            <a:pPr lvl="2"/>
            <a:r>
              <a:rPr lang="en-US" altLang="ko-KR" dirty="0"/>
              <a:t>C:\desktop\server\example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Go to routes/museum.js file.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To use </a:t>
            </a:r>
            <a:r>
              <a:rPr lang="en-US" altLang="ko-KR" dirty="0" err="1"/>
              <a:t>mongojs</a:t>
            </a:r>
            <a:r>
              <a:rPr lang="en-US" altLang="ko-KR" dirty="0"/>
              <a:t>, add following codes into museum.js</a:t>
            </a:r>
          </a:p>
          <a:p>
            <a:pPr marL="857250" lvl="2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Creating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C5DC9-4706-4169-B895-591BD882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013176"/>
            <a:ext cx="8212304" cy="800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9ADCD-6EDE-4B47-A13B-3883D98F6149}"/>
              </a:ext>
            </a:extLst>
          </p:cNvPr>
          <p:cNvSpPr txBox="1"/>
          <p:nvPr/>
        </p:nvSpPr>
        <p:spPr>
          <a:xfrm>
            <a:off x="2254954" y="5813349"/>
            <a:ext cx="2327240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Name of database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45B3A8E-C587-480C-939C-1B083CD57446}"/>
              </a:ext>
            </a:extLst>
          </p:cNvPr>
          <p:cNvCxnSpPr/>
          <p:nvPr/>
        </p:nvCxnSpPr>
        <p:spPr>
          <a:xfrm>
            <a:off x="3054483" y="5733339"/>
            <a:ext cx="1405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FF4D66-293F-4C8D-A336-14DEC0580DDC}"/>
              </a:ext>
            </a:extLst>
          </p:cNvPr>
          <p:cNvSpPr txBox="1"/>
          <p:nvPr/>
        </p:nvSpPr>
        <p:spPr>
          <a:xfrm>
            <a:off x="5299792" y="5813349"/>
            <a:ext cx="1340432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Collection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8492E3-6053-4DD3-8A17-A69E671D8540}"/>
              </a:ext>
            </a:extLst>
          </p:cNvPr>
          <p:cNvCxnSpPr/>
          <p:nvPr/>
        </p:nvCxnSpPr>
        <p:spPr>
          <a:xfrm>
            <a:off x="5340483" y="5733339"/>
            <a:ext cx="1405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DE69F9-9B8F-4982-AB7A-5F7A45BA3928}"/>
              </a:ext>
            </a:extLst>
          </p:cNvPr>
          <p:cNvSpPr txBox="1"/>
          <p:nvPr/>
        </p:nvSpPr>
        <p:spPr>
          <a:xfrm>
            <a:off x="7627771" y="5785519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museum.js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40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Following steps show how to implement REST API using </a:t>
            </a:r>
            <a:r>
              <a:rPr lang="en-US" altLang="ko-KR" sz="2800" i="1" dirty="0"/>
              <a:t>museum</a:t>
            </a:r>
            <a:r>
              <a:rPr lang="en-US" altLang="ko-KR" sz="2800" dirty="0"/>
              <a:t> API.</a:t>
            </a:r>
          </a:p>
          <a:p>
            <a:pPr marL="914400" lvl="1" indent="-457200">
              <a:buFont typeface="+mj-ea"/>
              <a:buAutoNum type="circleNumDbPlain" startAt="4"/>
            </a:pPr>
            <a:r>
              <a:rPr lang="en-US" altLang="ko-KR" dirty="0"/>
              <a:t>Implement insert function by using POST method.</a:t>
            </a:r>
          </a:p>
          <a:p>
            <a:pPr marL="857250" lvl="2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Creating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AC4BD3-E85E-4EEA-8F24-F980DBF09EAE}"/>
              </a:ext>
            </a:extLst>
          </p:cNvPr>
          <p:cNvGrpSpPr/>
          <p:nvPr/>
        </p:nvGrpSpPr>
        <p:grpSpPr>
          <a:xfrm>
            <a:off x="1187624" y="2557016"/>
            <a:ext cx="5219700" cy="3943350"/>
            <a:chOff x="1865897" y="2480009"/>
            <a:chExt cx="5219700" cy="394335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DAC984-3EB9-4946-9DA0-E65F1BD71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897" y="2480009"/>
              <a:ext cx="5219700" cy="39433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B25FE3F-D370-4018-8302-14602454AE66}"/>
                </a:ext>
              </a:extLst>
            </p:cNvPr>
            <p:cNvSpPr/>
            <p:nvPr/>
          </p:nvSpPr>
          <p:spPr>
            <a:xfrm>
              <a:off x="4132847" y="3520440"/>
              <a:ext cx="685800" cy="274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86661F4-0D17-4EA0-BDE4-66B493027992}"/>
              </a:ext>
            </a:extLst>
          </p:cNvPr>
          <p:cNvSpPr txBox="1"/>
          <p:nvPr/>
        </p:nvSpPr>
        <p:spPr>
          <a:xfrm>
            <a:off x="6407324" y="2557016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museum.js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550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Following steps show how to implement REST API using </a:t>
            </a:r>
            <a:r>
              <a:rPr lang="en-US" altLang="ko-KR" sz="2800" i="1" dirty="0"/>
              <a:t>museum</a:t>
            </a:r>
            <a:r>
              <a:rPr lang="en-US" altLang="ko-KR" sz="2800" dirty="0"/>
              <a:t> API.</a:t>
            </a:r>
          </a:p>
          <a:p>
            <a:pPr marL="914400" lvl="1" indent="-457200">
              <a:buFont typeface="+mj-ea"/>
              <a:buAutoNum type="circleNumDbPlain" startAt="5"/>
            </a:pPr>
            <a:r>
              <a:rPr lang="en-US" altLang="ko-KR" dirty="0"/>
              <a:t>Implement read function by using GET method.</a:t>
            </a:r>
          </a:p>
          <a:p>
            <a:pPr marL="1200150" lvl="2" indent="-342900"/>
            <a:r>
              <a:rPr lang="en-US" altLang="ko-KR" dirty="0"/>
              <a:t>Response is in </a:t>
            </a:r>
            <a:r>
              <a:rPr lang="en-US" altLang="ko-KR" dirty="0" err="1"/>
              <a:t>json</a:t>
            </a:r>
            <a:r>
              <a:rPr lang="en-US" altLang="ko-KR" dirty="0"/>
              <a:t> format.</a:t>
            </a:r>
          </a:p>
          <a:p>
            <a:pPr marL="857250" lvl="2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Creating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661F4-0D17-4EA0-BDE4-66B493027992}"/>
              </a:ext>
            </a:extLst>
          </p:cNvPr>
          <p:cNvSpPr txBox="1"/>
          <p:nvPr/>
        </p:nvSpPr>
        <p:spPr>
          <a:xfrm>
            <a:off x="757590" y="5166360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museum.js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7532FF-3ED0-4E49-B11F-A1421870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90" y="2938462"/>
            <a:ext cx="7755944" cy="222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6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Following steps show how to implement REST API using </a:t>
            </a:r>
            <a:r>
              <a:rPr lang="en-US" altLang="ko-KR" sz="2800" i="1" dirty="0"/>
              <a:t>museum</a:t>
            </a:r>
            <a:r>
              <a:rPr lang="en-US" altLang="ko-KR" sz="2800" dirty="0"/>
              <a:t> API.</a:t>
            </a:r>
          </a:p>
          <a:p>
            <a:pPr marL="914400" lvl="1" indent="-457200">
              <a:buFont typeface="+mj-ea"/>
              <a:buAutoNum type="circleNumDbPlain" startAt="6"/>
            </a:pPr>
            <a:r>
              <a:rPr lang="en-US" altLang="ko-KR" dirty="0"/>
              <a:t>Implement update function by using PUT method.</a:t>
            </a:r>
          </a:p>
          <a:p>
            <a:pPr marL="857250" lvl="2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Creating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661F4-0D17-4EA0-BDE4-66B493027992}"/>
              </a:ext>
            </a:extLst>
          </p:cNvPr>
          <p:cNvSpPr txBox="1"/>
          <p:nvPr/>
        </p:nvSpPr>
        <p:spPr>
          <a:xfrm>
            <a:off x="6487446" y="2708920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museum.js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CCCFF7-7622-4684-81F2-B0E77603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00" y="2577192"/>
            <a:ext cx="5571231" cy="42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1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Following steps show how to implement REST API using </a:t>
            </a:r>
            <a:r>
              <a:rPr lang="en-US" altLang="ko-KR" sz="2800" i="1" dirty="0"/>
              <a:t>museum</a:t>
            </a:r>
            <a:r>
              <a:rPr lang="en-US" altLang="ko-KR" sz="2800" dirty="0"/>
              <a:t> API.</a:t>
            </a:r>
          </a:p>
          <a:p>
            <a:pPr marL="914400" lvl="1" indent="-457200">
              <a:buFont typeface="+mj-ea"/>
              <a:buAutoNum type="circleNumDbPlain" startAt="7"/>
            </a:pPr>
            <a:r>
              <a:rPr lang="en-US" altLang="ko-KR" dirty="0"/>
              <a:t>Implement delete function by using DELETE method.</a:t>
            </a:r>
          </a:p>
          <a:p>
            <a:pPr marL="857250" lvl="2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Creating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4A5A1C-9081-420C-9FB2-416C333B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6297930" cy="323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661F4-0D17-4EA0-BDE4-66B493027992}"/>
              </a:ext>
            </a:extLst>
          </p:cNvPr>
          <p:cNvSpPr txBox="1"/>
          <p:nvPr/>
        </p:nvSpPr>
        <p:spPr>
          <a:xfrm>
            <a:off x="7197522" y="5663923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museum.js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891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lvl="1"/>
            <a:r>
              <a:rPr lang="en-US" altLang="ko-KR" dirty="0" err="1"/>
              <a:t>Restlet</a:t>
            </a:r>
            <a:r>
              <a:rPr lang="en-US" altLang="ko-KR" dirty="0"/>
              <a:t> Client program will be used for testing API.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Go to chrome web store.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Add </a:t>
            </a:r>
            <a:r>
              <a:rPr lang="en-US" altLang="ko-KR" dirty="0" err="1"/>
              <a:t>Restlet</a:t>
            </a:r>
            <a:r>
              <a:rPr lang="en-US" altLang="ko-KR" dirty="0"/>
              <a:t> client.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96B26-3052-495C-BF8D-5F8DF88C7C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5059" y="3140968"/>
            <a:ext cx="8473881" cy="18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1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marL="914400" lvl="1" indent="-457200">
              <a:buFont typeface="+mj-ea"/>
              <a:buAutoNum type="circleNumDbPlain" startAt="3"/>
            </a:pPr>
            <a:r>
              <a:rPr lang="en-US" altLang="ko-KR" dirty="0"/>
              <a:t>After adding </a:t>
            </a:r>
            <a:r>
              <a:rPr lang="en-US" altLang="ko-KR" dirty="0" err="1"/>
              <a:t>Restlet</a:t>
            </a:r>
            <a:r>
              <a:rPr lang="en-US" altLang="ko-KR" dirty="0"/>
              <a:t> client, click the icon and sign in.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1B256F-29BE-4994-B62A-FCAB52DB3683}"/>
              </a:ext>
            </a:extLst>
          </p:cNvPr>
          <p:cNvGrpSpPr/>
          <p:nvPr/>
        </p:nvGrpSpPr>
        <p:grpSpPr>
          <a:xfrm>
            <a:off x="241504" y="2683695"/>
            <a:ext cx="4186480" cy="961330"/>
            <a:chOff x="241504" y="2683694"/>
            <a:chExt cx="4128284" cy="1072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68A1EE3-1047-4873-AC9F-C1281018A4C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1504" y="2683694"/>
              <a:ext cx="4128284" cy="107227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025A04-E9C1-40C3-9A5B-41EFB7CEBA15}"/>
                </a:ext>
              </a:extLst>
            </p:cNvPr>
            <p:cNvSpPr/>
            <p:nvPr/>
          </p:nvSpPr>
          <p:spPr>
            <a:xfrm>
              <a:off x="2957513" y="3169387"/>
              <a:ext cx="498634" cy="454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35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A01BDB-944F-429A-9BE3-2490523882E3}"/>
              </a:ext>
            </a:extLst>
          </p:cNvPr>
          <p:cNvGrpSpPr/>
          <p:nvPr/>
        </p:nvGrpSpPr>
        <p:grpSpPr>
          <a:xfrm>
            <a:off x="4572001" y="2683693"/>
            <a:ext cx="4371350" cy="2977555"/>
            <a:chOff x="4644241" y="2683693"/>
            <a:chExt cx="4299109" cy="30413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BFE7DC8-624E-45A8-8357-C21F8CFDB75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44241" y="2683693"/>
              <a:ext cx="4299109" cy="304133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644ED0-1724-44A3-9EA2-2F0181E257C3}"/>
                </a:ext>
              </a:extLst>
            </p:cNvPr>
            <p:cNvSpPr/>
            <p:nvPr/>
          </p:nvSpPr>
          <p:spPr>
            <a:xfrm>
              <a:off x="8072438" y="4104347"/>
              <a:ext cx="870911" cy="5105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5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marL="914400" lvl="1" indent="-457200">
              <a:buFont typeface="+mj-ea"/>
              <a:buAutoNum type="circleNumDbPlain" startAt="4"/>
            </a:pPr>
            <a:r>
              <a:rPr lang="en-US" altLang="ko-KR" dirty="0"/>
              <a:t>Add project museum.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7FEE99-512D-449A-99F9-DE1BBF217FAC}"/>
              </a:ext>
            </a:extLst>
          </p:cNvPr>
          <p:cNvGrpSpPr/>
          <p:nvPr/>
        </p:nvGrpSpPr>
        <p:grpSpPr>
          <a:xfrm>
            <a:off x="1657655" y="2392180"/>
            <a:ext cx="5972269" cy="3999827"/>
            <a:chOff x="1657655" y="2392180"/>
            <a:chExt cx="5972269" cy="399982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0C4E41B-AF0A-4AF0-841D-E4384E210ED8}"/>
                </a:ext>
              </a:extLst>
            </p:cNvPr>
            <p:cNvPicPr/>
            <p:nvPr/>
          </p:nvPicPr>
          <p:blipFill rotWithShape="1">
            <a:blip r:embed="rId2"/>
            <a:srcRect t="3438" r="55397" b="41335"/>
            <a:stretch/>
          </p:blipFill>
          <p:spPr bwMode="auto">
            <a:xfrm>
              <a:off x="1657655" y="2392180"/>
              <a:ext cx="5972269" cy="399982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E943216-0CAC-4797-AEC9-FC0D6A2A2A92}"/>
                </a:ext>
              </a:extLst>
            </p:cNvPr>
            <p:cNvSpPr/>
            <p:nvPr/>
          </p:nvSpPr>
          <p:spPr>
            <a:xfrm>
              <a:off x="2180492" y="4492870"/>
              <a:ext cx="1688123" cy="9319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630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marL="914400" lvl="1" indent="-457200">
              <a:buFont typeface="+mj-ea"/>
              <a:buAutoNum type="circleNumDbPlain" startAt="5"/>
            </a:pPr>
            <a:r>
              <a:rPr lang="en-US" altLang="ko-KR" dirty="0"/>
              <a:t>Add scenario to museum.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B71DFA-5F7F-4DD9-98C5-4594BB8AE98F}"/>
              </a:ext>
            </a:extLst>
          </p:cNvPr>
          <p:cNvGrpSpPr/>
          <p:nvPr/>
        </p:nvGrpSpPr>
        <p:grpSpPr>
          <a:xfrm>
            <a:off x="1575727" y="2363091"/>
            <a:ext cx="5774642" cy="3817902"/>
            <a:chOff x="1575727" y="2363091"/>
            <a:chExt cx="5774642" cy="38179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71E163-A8D0-42A0-B0BB-88C084700340}"/>
                </a:ext>
              </a:extLst>
            </p:cNvPr>
            <p:cNvPicPr/>
            <p:nvPr/>
          </p:nvPicPr>
          <p:blipFill rotWithShape="1">
            <a:blip r:embed="rId2"/>
            <a:srcRect t="4082" r="52010" b="34455"/>
            <a:stretch/>
          </p:blipFill>
          <p:spPr bwMode="auto">
            <a:xfrm>
              <a:off x="1575727" y="2363091"/>
              <a:ext cx="5774642" cy="381790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480045-CEDE-4A36-8A62-8F8C74EF32BF}"/>
                </a:ext>
              </a:extLst>
            </p:cNvPr>
            <p:cNvSpPr/>
            <p:nvPr/>
          </p:nvSpPr>
          <p:spPr>
            <a:xfrm>
              <a:off x="1951892" y="4501662"/>
              <a:ext cx="1521070" cy="2549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2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맑은 고딕" panose="020B0503020000020004" pitchFamily="50" charset="-127"/>
              <a:buChar char="-"/>
            </a:pPr>
            <a:r>
              <a:rPr lang="en-US" altLang="ko-KR" dirty="0"/>
              <a:t>Understand what REST API is.</a:t>
            </a:r>
          </a:p>
          <a:p>
            <a:pPr>
              <a:buFont typeface="맑은 고딕" panose="020B0503020000020004" pitchFamily="50" charset="-127"/>
              <a:buChar char="-"/>
            </a:pPr>
            <a:r>
              <a:rPr lang="en-US" altLang="ko-KR" dirty="0"/>
              <a:t>Learn how to create API using Node.js, Express.js, and </a:t>
            </a:r>
            <a:r>
              <a:rPr lang="en-US" altLang="ko-KR" dirty="0" err="1"/>
              <a:t>mongoDB</a:t>
            </a:r>
            <a:r>
              <a:rPr lang="en-US" altLang="ko-KR" dirty="0"/>
              <a:t>.</a:t>
            </a:r>
          </a:p>
          <a:p>
            <a:pPr>
              <a:buFont typeface="맑은 고딕" panose="020B0503020000020004" pitchFamily="50" charset="-127"/>
              <a:buChar char="-"/>
            </a:pPr>
            <a:r>
              <a:rPr lang="en-US" altLang="ko-KR" dirty="0"/>
              <a:t>Learn how to implement CRUD operation using </a:t>
            </a:r>
            <a:r>
              <a:rPr lang="en-US" altLang="ko-KR" i="1" dirty="0"/>
              <a:t>museum</a:t>
            </a:r>
            <a:r>
              <a:rPr lang="en-US" altLang="ko-KR" dirty="0"/>
              <a:t> API created in chapter5 Lab2.</a:t>
            </a:r>
          </a:p>
          <a:p>
            <a:pPr>
              <a:buFont typeface="맑은 고딕" panose="020B0503020000020004" pitchFamily="50" charset="-127"/>
              <a:buChar char="-"/>
            </a:pPr>
            <a:r>
              <a:rPr lang="en-US" altLang="ko-KR" dirty="0"/>
              <a:t>Learn how to test API.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30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marL="914400" lvl="1" indent="-457200">
              <a:buFont typeface="+mj-ea"/>
              <a:buAutoNum type="circleNumDbPlain" startAt="6"/>
            </a:pPr>
            <a:r>
              <a:rPr lang="en-US" altLang="ko-KR" dirty="0"/>
              <a:t>Add request to scenario.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648568-6560-4FD6-8E1C-B8E024CFF265}"/>
              </a:ext>
            </a:extLst>
          </p:cNvPr>
          <p:cNvPicPr/>
          <p:nvPr/>
        </p:nvPicPr>
        <p:blipFill rotWithShape="1">
          <a:blip r:embed="rId2"/>
          <a:srcRect t="4082" r="66037" b="40669"/>
          <a:stretch/>
        </p:blipFill>
        <p:spPr bwMode="auto">
          <a:xfrm>
            <a:off x="1835340" y="2323209"/>
            <a:ext cx="5110583" cy="39369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89BF89-2945-49AD-BFEB-A6D401AA405F}"/>
              </a:ext>
            </a:extLst>
          </p:cNvPr>
          <p:cNvSpPr/>
          <p:nvPr/>
        </p:nvSpPr>
        <p:spPr>
          <a:xfrm>
            <a:off x="2303585" y="4862147"/>
            <a:ext cx="1943100" cy="254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6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marL="914400" lvl="1" indent="-457200">
              <a:buFont typeface="+mj-ea"/>
              <a:buAutoNum type="circleNumDbPlain" startAt="7"/>
            </a:pPr>
            <a:r>
              <a:rPr lang="en-US" altLang="ko-KR" dirty="0"/>
              <a:t>To check that POST is working, write request as following.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BBD1F8-19CA-4F5E-B98A-780FA61D88DB}"/>
              </a:ext>
            </a:extLst>
          </p:cNvPr>
          <p:cNvGrpSpPr/>
          <p:nvPr/>
        </p:nvGrpSpPr>
        <p:grpSpPr>
          <a:xfrm>
            <a:off x="251520" y="2636912"/>
            <a:ext cx="8785829" cy="2808312"/>
            <a:chOff x="4229100" y="1866780"/>
            <a:chExt cx="9144000" cy="32623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B0F3CF-CE5D-43C8-B0FF-8AC21504F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9100" y="1866780"/>
              <a:ext cx="9144000" cy="32623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8FD4E6-23A4-4795-9426-913C0FE508ED}"/>
                </a:ext>
              </a:extLst>
            </p:cNvPr>
            <p:cNvSpPr/>
            <p:nvPr/>
          </p:nvSpPr>
          <p:spPr>
            <a:xfrm>
              <a:off x="4432547" y="2976926"/>
              <a:ext cx="950983" cy="29205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35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2CE3A3E-9858-4DF6-80F4-0E3135CB107E}"/>
                </a:ext>
              </a:extLst>
            </p:cNvPr>
            <p:cNvSpPr/>
            <p:nvPr/>
          </p:nvSpPr>
          <p:spPr>
            <a:xfrm>
              <a:off x="12203235" y="2976926"/>
              <a:ext cx="769815" cy="24454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35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CCD2B4-F0F0-4074-AAC1-52620227772E}"/>
                </a:ext>
              </a:extLst>
            </p:cNvPr>
            <p:cNvSpPr/>
            <p:nvPr/>
          </p:nvSpPr>
          <p:spPr>
            <a:xfrm>
              <a:off x="5471344" y="2985374"/>
              <a:ext cx="2299346" cy="23610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35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339DE32-197B-4B22-9601-E5ACAD7AC277}"/>
                </a:ext>
              </a:extLst>
            </p:cNvPr>
            <p:cNvSpPr/>
            <p:nvPr/>
          </p:nvSpPr>
          <p:spPr>
            <a:xfrm>
              <a:off x="7591305" y="3581155"/>
              <a:ext cx="3884415" cy="14870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24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marL="914400" lvl="1" indent="-457200">
              <a:buFont typeface="+mj-ea"/>
              <a:buAutoNum type="circleNumDbPlain" startAt="8"/>
            </a:pPr>
            <a:r>
              <a:rPr lang="en-US" altLang="ko-KR" dirty="0"/>
              <a:t>Send the request and you can get successful response.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52CBA0-D382-4204-99E8-C8D7A7B3D1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9996" y="2150945"/>
            <a:ext cx="5444008" cy="3132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602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marL="914400" lvl="1" indent="-457200">
              <a:buFont typeface="+mj-ea"/>
              <a:buAutoNum type="circleNumDbPlain" startAt="9"/>
            </a:pPr>
            <a:r>
              <a:rPr lang="en-US" altLang="ko-KR" dirty="0"/>
              <a:t>To read data from database, write GET method request.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05CF80-67C6-46CA-A963-3FA8BFF25A50}"/>
              </a:ext>
            </a:extLst>
          </p:cNvPr>
          <p:cNvGrpSpPr/>
          <p:nvPr/>
        </p:nvGrpSpPr>
        <p:grpSpPr>
          <a:xfrm>
            <a:off x="422910" y="2495851"/>
            <a:ext cx="8301614" cy="3221936"/>
            <a:chOff x="422910" y="2495851"/>
            <a:chExt cx="8301614" cy="32219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499504-0C19-4250-98D9-10274C0FE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910" y="2495851"/>
              <a:ext cx="8301614" cy="322193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71F91A-D5E9-4E3B-9EBF-024A53519D64}"/>
                </a:ext>
              </a:extLst>
            </p:cNvPr>
            <p:cNvSpPr/>
            <p:nvPr/>
          </p:nvSpPr>
          <p:spPr>
            <a:xfrm>
              <a:off x="575389" y="3543300"/>
              <a:ext cx="807641" cy="2628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99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lvl="1"/>
            <a:r>
              <a:rPr lang="en-US" altLang="ko-KR" dirty="0"/>
              <a:t>The data inserted in previous step will be shown.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AA102B-72D7-42B7-B810-DB210539E5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532" y="2420888"/>
            <a:ext cx="8496944" cy="2980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9960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Test API by using </a:t>
            </a:r>
            <a:r>
              <a:rPr lang="en-US" altLang="ko-KR" sz="2800" dirty="0" err="1"/>
              <a:t>Restlet</a:t>
            </a:r>
            <a:r>
              <a:rPr lang="en-US" altLang="ko-KR" sz="2800" dirty="0"/>
              <a:t> Client program.</a:t>
            </a:r>
          </a:p>
          <a:p>
            <a:pPr marL="914400" lvl="1" indent="-457200">
              <a:buFont typeface="+mj-ea"/>
              <a:buAutoNum type="circleNumDbPlain" startAt="10"/>
            </a:pPr>
            <a:r>
              <a:rPr lang="en-US" altLang="ko-KR" dirty="0"/>
              <a:t>To delete data from database, use DELETE request using _id.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Testing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83A1FF-EE72-482A-B301-E52F14E76FC5}"/>
              </a:ext>
            </a:extLst>
          </p:cNvPr>
          <p:cNvGrpSpPr/>
          <p:nvPr/>
        </p:nvGrpSpPr>
        <p:grpSpPr>
          <a:xfrm>
            <a:off x="395536" y="2564904"/>
            <a:ext cx="8424936" cy="2736304"/>
            <a:chOff x="0" y="3049051"/>
            <a:chExt cx="9144000" cy="26801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1026B1-F37B-4854-964F-68D3C489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49051"/>
              <a:ext cx="9144000" cy="26801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CF6425-3A51-4F81-8526-0AD0FD4FD590}"/>
                </a:ext>
              </a:extLst>
            </p:cNvPr>
            <p:cNvSpPr/>
            <p:nvPr/>
          </p:nvSpPr>
          <p:spPr>
            <a:xfrm>
              <a:off x="193803" y="4200113"/>
              <a:ext cx="923192" cy="26371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10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 learn about REST API and good API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 modified </a:t>
            </a:r>
            <a:r>
              <a:rPr lang="en-US" altLang="ko-KR" i="1" dirty="0"/>
              <a:t>museum</a:t>
            </a:r>
            <a:r>
              <a:rPr lang="en-US" altLang="ko-KR" dirty="0"/>
              <a:t> API for create, read, update and delete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 tested API using </a:t>
            </a:r>
            <a:r>
              <a:rPr lang="en-US" altLang="ko-KR" dirty="0" err="1"/>
              <a:t>Restlet</a:t>
            </a:r>
            <a:r>
              <a:rPr lang="en-US" altLang="ko-KR" dirty="0"/>
              <a:t> client program.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8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1520" y="16302"/>
            <a:ext cx="8712968" cy="873711"/>
          </a:xfrm>
        </p:spPr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5F264C-F947-4F9C-86E6-E8E65370C40E}"/>
              </a:ext>
            </a:extLst>
          </p:cNvPr>
          <p:cNvGrpSpPr/>
          <p:nvPr/>
        </p:nvGrpSpPr>
        <p:grpSpPr>
          <a:xfrm>
            <a:off x="6621904" y="4299348"/>
            <a:ext cx="2065421" cy="2206869"/>
            <a:chOff x="6232357" y="3998494"/>
            <a:chExt cx="2065421" cy="2206869"/>
          </a:xfrm>
        </p:grpSpPr>
        <p:pic>
          <p:nvPicPr>
            <p:cNvPr id="25" name="그래픽 12" descr="모니터">
              <a:extLst>
                <a:ext uri="{FF2B5EF4-FFF2-40B4-BE49-F238E27FC236}">
                  <a16:creationId xmlns:a16="http://schemas.microsoft.com/office/drawing/2014/main" id="{2A3A9E94-6797-4FBA-956C-5B8D9480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32357" y="3998494"/>
              <a:ext cx="2065421" cy="2065421"/>
            </a:xfrm>
            <a:prstGeom prst="rect">
              <a:avLst/>
            </a:prstGeom>
          </p:spPr>
        </p:pic>
        <p:pic>
          <p:nvPicPr>
            <p:cNvPr id="26" name="그래픽 14" descr="클라우드에서 다운로드">
              <a:extLst>
                <a:ext uri="{FF2B5EF4-FFF2-40B4-BE49-F238E27FC236}">
                  <a16:creationId xmlns:a16="http://schemas.microsoft.com/office/drawing/2014/main" id="{D1C38991-75C1-43BA-8B6C-BD2506534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7867" y="4447674"/>
              <a:ext cx="914400" cy="914400"/>
            </a:xfrm>
            <a:prstGeom prst="rect">
              <a:avLst/>
            </a:prstGeom>
          </p:spPr>
        </p:pic>
        <p:sp>
          <p:nvSpPr>
            <p:cNvPr id="27" name="TextBox 15">
              <a:extLst>
                <a:ext uri="{FF2B5EF4-FFF2-40B4-BE49-F238E27FC236}">
                  <a16:creationId xmlns:a16="http://schemas.microsoft.com/office/drawing/2014/main" id="{7BE24C72-3E3D-4635-842D-EFD68C92F2DC}"/>
                </a:ext>
              </a:extLst>
            </p:cNvPr>
            <p:cNvSpPr txBox="1"/>
            <p:nvPr/>
          </p:nvSpPr>
          <p:spPr>
            <a:xfrm>
              <a:off x="6465097" y="5682143"/>
              <a:ext cx="1832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dirty="0"/>
                <a:t>Application</a:t>
              </a:r>
              <a:endParaRPr lang="ko-KR" altLang="en-US" sz="2800" dirty="0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B36CAD-2CBC-485B-BE8B-27208459B3E5}"/>
              </a:ext>
            </a:extLst>
          </p:cNvPr>
          <p:cNvCxnSpPr>
            <a:cxnSpLocks/>
          </p:cNvCxnSpPr>
          <p:nvPr/>
        </p:nvCxnSpPr>
        <p:spPr>
          <a:xfrm>
            <a:off x="2771800" y="2887337"/>
            <a:ext cx="3702718" cy="244472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F028D3-D864-4C8C-9D2E-7F07608FD96B}"/>
              </a:ext>
            </a:extLst>
          </p:cNvPr>
          <p:cNvCxnSpPr/>
          <p:nvPr/>
        </p:nvCxnSpPr>
        <p:spPr>
          <a:xfrm flipH="1" flipV="1">
            <a:off x="3230439" y="2518005"/>
            <a:ext cx="3391465" cy="223052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7">
            <a:extLst>
              <a:ext uri="{FF2B5EF4-FFF2-40B4-BE49-F238E27FC236}">
                <a16:creationId xmlns:a16="http://schemas.microsoft.com/office/drawing/2014/main" id="{CCABAD8D-D916-4CE9-8B2F-24377A098C56}"/>
              </a:ext>
            </a:extLst>
          </p:cNvPr>
          <p:cNvSpPr txBox="1"/>
          <p:nvPr/>
        </p:nvSpPr>
        <p:spPr>
          <a:xfrm rot="2007676">
            <a:off x="3891910" y="3220022"/>
            <a:ext cx="20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Request URI (HTTP)</a:t>
            </a:r>
            <a:endParaRPr lang="ko-KR" altLang="en-US" dirty="0"/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DD4BED3F-A1E3-4F27-9A56-2CA130BB9D7C}"/>
              </a:ext>
            </a:extLst>
          </p:cNvPr>
          <p:cNvSpPr txBox="1"/>
          <p:nvPr/>
        </p:nvSpPr>
        <p:spPr>
          <a:xfrm rot="2007676">
            <a:off x="3312405" y="3928717"/>
            <a:ext cx="21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Response URI (HTTP)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C93BF9-0C77-4254-885F-94C034466113}"/>
              </a:ext>
            </a:extLst>
          </p:cNvPr>
          <p:cNvSpPr/>
          <p:nvPr/>
        </p:nvSpPr>
        <p:spPr>
          <a:xfrm>
            <a:off x="5148064" y="2060848"/>
            <a:ext cx="3877218" cy="89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URI: http://localhost:3000/museum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E10E3D7-6FB4-4733-8B0E-FD527B71C2A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5900290" y="2263121"/>
            <a:ext cx="494866" cy="18779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1E29D3-1206-408E-B34E-C7DE2F8F4854}"/>
              </a:ext>
            </a:extLst>
          </p:cNvPr>
          <p:cNvSpPr/>
          <p:nvPr/>
        </p:nvSpPr>
        <p:spPr>
          <a:xfrm>
            <a:off x="697373" y="3353977"/>
            <a:ext cx="2416696" cy="336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app.js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app.use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museum.js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{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info_img</a:t>
            </a:r>
            <a:r>
              <a:rPr lang="en-US" altLang="ko-KR" dirty="0">
                <a:solidFill>
                  <a:schemeClr val="tx1"/>
                </a:solidFill>
              </a:rPr>
              <a:t>: 	http://localhost:30	00/public/...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“info:…”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}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C1E99A6-0360-4C6A-B729-E2B94359C01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31639" y="4267442"/>
            <a:ext cx="1153471" cy="7116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E5FC535-6736-4FFE-8D2E-B22177C1956D}"/>
              </a:ext>
            </a:extLst>
          </p:cNvPr>
          <p:cNvGrpSpPr/>
          <p:nvPr/>
        </p:nvGrpSpPr>
        <p:grpSpPr>
          <a:xfrm>
            <a:off x="207297" y="36663"/>
            <a:ext cx="3346631" cy="3346631"/>
            <a:chOff x="626531" y="-254798"/>
            <a:chExt cx="3346631" cy="334663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50A21D3-77C7-4E63-AD59-FD14CB35AC74}"/>
                </a:ext>
              </a:extLst>
            </p:cNvPr>
            <p:cNvGrpSpPr/>
            <p:nvPr/>
          </p:nvGrpSpPr>
          <p:grpSpPr>
            <a:xfrm>
              <a:off x="626531" y="-254798"/>
              <a:ext cx="3346631" cy="3346631"/>
              <a:chOff x="592065" y="-661997"/>
              <a:chExt cx="3346631" cy="3346631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B9C8123B-BBB5-49B8-8A5E-224D68B7A83C}"/>
                  </a:ext>
                </a:extLst>
              </p:cNvPr>
              <p:cNvGrpSpPr/>
              <p:nvPr/>
            </p:nvGrpSpPr>
            <p:grpSpPr>
              <a:xfrm>
                <a:off x="592065" y="-661997"/>
                <a:ext cx="3346631" cy="3346631"/>
                <a:chOff x="592065" y="-661997"/>
                <a:chExt cx="3346631" cy="3346631"/>
              </a:xfrm>
            </p:grpSpPr>
            <p:pic>
              <p:nvPicPr>
                <p:cNvPr id="22" name="그래픽 4" descr="흐림">
                  <a:extLst>
                    <a:ext uri="{FF2B5EF4-FFF2-40B4-BE49-F238E27FC236}">
                      <a16:creationId xmlns:a16="http://schemas.microsoft.com/office/drawing/2014/main" id="{11011DC3-B4E7-4E75-B19A-BD647D1F21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065" y="-661997"/>
                  <a:ext cx="3346631" cy="3346631"/>
                </a:xfrm>
                <a:prstGeom prst="rect">
                  <a:avLst/>
                </a:prstGeom>
              </p:spPr>
            </p:pic>
            <p:sp>
              <p:nvSpPr>
                <p:cNvPr id="23" name="TextBox 5">
                  <a:extLst>
                    <a:ext uri="{FF2B5EF4-FFF2-40B4-BE49-F238E27FC236}">
                      <a16:creationId xmlns:a16="http://schemas.microsoft.com/office/drawing/2014/main" id="{5EEBD01E-8A0B-46E8-AF53-03C030D43175}"/>
                    </a:ext>
                  </a:extLst>
                </p:cNvPr>
                <p:cNvSpPr txBox="1"/>
                <p:nvPr/>
              </p:nvSpPr>
              <p:spPr>
                <a:xfrm>
                  <a:off x="1386198" y="1844844"/>
                  <a:ext cx="14546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2800" dirty="0"/>
                    <a:t>REST API</a:t>
                  </a:r>
                  <a:endParaRPr lang="ko-KR" altLang="en-US" sz="2800" dirty="0"/>
                </a:p>
              </p:txBody>
            </p:sp>
            <p:pic>
              <p:nvPicPr>
                <p:cNvPr id="24" name="그래픽 7" descr="목록">
                  <a:extLst>
                    <a:ext uri="{FF2B5EF4-FFF2-40B4-BE49-F238E27FC236}">
                      <a16:creationId xmlns:a16="http://schemas.microsoft.com/office/drawing/2014/main" id="{ED800CD0-7D7C-4200-8C1B-4748F36DF2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6041" y="885174"/>
                  <a:ext cx="850232" cy="850232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880BF42E-F96B-413C-A3BC-140AC5D08BD8}"/>
                  </a:ext>
                </a:extLst>
              </p:cNvPr>
              <p:cNvSpPr txBox="1"/>
              <p:nvPr/>
            </p:nvSpPr>
            <p:spPr>
              <a:xfrm>
                <a:off x="1481801" y="2217151"/>
                <a:ext cx="126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(MongoDB)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7" name="그래픽 38" descr="데이터베이스">
              <a:extLst>
                <a:ext uri="{FF2B5EF4-FFF2-40B4-BE49-F238E27FC236}">
                  <a16:creationId xmlns:a16="http://schemas.microsoft.com/office/drawing/2014/main" id="{53076B83-93DC-4526-91A8-5CA6B0408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40491" y="1254528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40" descr="줄 화살표: 일자형">
              <a:extLst>
                <a:ext uri="{FF2B5EF4-FFF2-40B4-BE49-F238E27FC236}">
                  <a16:creationId xmlns:a16="http://schemas.microsoft.com/office/drawing/2014/main" id="{ECEA81B0-4090-426A-A438-047846BBB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64326" y="1224762"/>
              <a:ext cx="612048" cy="612048"/>
            </a:xfrm>
            <a:prstGeom prst="rect">
              <a:avLst/>
            </a:prstGeom>
          </p:spPr>
        </p:pic>
        <p:pic>
          <p:nvPicPr>
            <p:cNvPr id="19" name="그래픽 41" descr="줄 화살표: 일자형">
              <a:extLst>
                <a:ext uri="{FF2B5EF4-FFF2-40B4-BE49-F238E27FC236}">
                  <a16:creationId xmlns:a16="http://schemas.microsoft.com/office/drawing/2014/main" id="{E974C166-2882-490F-AE67-987CAADC3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964326" y="1530786"/>
              <a:ext cx="612048" cy="612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3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0">
              <a:buNone/>
            </a:pPr>
            <a:r>
              <a:rPr lang="en-US" altLang="ko-KR" dirty="0"/>
              <a:t>7.1 Introducing REST API</a:t>
            </a:r>
          </a:p>
          <a:p>
            <a:pPr marL="36000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7.1.1 What is REST API?</a:t>
            </a:r>
          </a:p>
          <a:p>
            <a:pPr marL="36000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7.1.2 Guide for designing REST API</a:t>
            </a:r>
            <a:endParaRPr lang="en-US" altLang="ko-KR" dirty="0"/>
          </a:p>
          <a:p>
            <a:pPr marL="360000" indent="0">
              <a:buNone/>
            </a:pPr>
            <a:r>
              <a:rPr lang="en-US" altLang="ko-KR" dirty="0"/>
              <a:t>7.2 Creating REST API</a:t>
            </a:r>
          </a:p>
          <a:p>
            <a:pPr marL="36000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7.2.1 Implementing example API</a:t>
            </a:r>
          </a:p>
          <a:p>
            <a:pPr marL="360000" indent="0">
              <a:buNone/>
            </a:pPr>
            <a:r>
              <a:rPr lang="en-US" altLang="ko-KR" dirty="0"/>
              <a:t>7.3</a:t>
            </a:r>
            <a:r>
              <a:rPr lang="en-US" altLang="ko-KR" sz="2400" dirty="0"/>
              <a:t> Testing API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02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7.1.1 What is REST API?</a:t>
            </a:r>
            <a:endParaRPr lang="en-US" altLang="ko-KR" sz="2800" dirty="0"/>
          </a:p>
          <a:p>
            <a:r>
              <a:rPr lang="en-US" altLang="ko-KR" dirty="0"/>
              <a:t>REST stands for Representational State Transfer.</a:t>
            </a:r>
          </a:p>
          <a:p>
            <a:pPr lvl="1"/>
            <a:r>
              <a:rPr lang="en-US" altLang="ko-KR" dirty="0"/>
              <a:t>REST is a web standard based architecture that uses HTTP protocol</a:t>
            </a:r>
          </a:p>
          <a:p>
            <a:pPr lvl="1"/>
            <a:r>
              <a:rPr lang="en-US" altLang="ko-KR" dirty="0"/>
              <a:t>There are 6 distinct advantages of REST</a:t>
            </a:r>
          </a:p>
          <a:p>
            <a:pPr lvl="2"/>
            <a:r>
              <a:rPr lang="en-US" altLang="ko-KR" dirty="0"/>
              <a:t>Scalability</a:t>
            </a:r>
          </a:p>
          <a:p>
            <a:pPr lvl="2"/>
            <a:r>
              <a:rPr lang="en-US" altLang="ko-KR" dirty="0"/>
              <a:t>Use of HTTP</a:t>
            </a:r>
          </a:p>
          <a:p>
            <a:pPr lvl="2"/>
            <a:r>
              <a:rPr lang="en-US" altLang="ko-KR" dirty="0"/>
              <a:t>Independency</a:t>
            </a:r>
          </a:p>
          <a:p>
            <a:pPr lvl="2"/>
            <a:r>
              <a:rPr lang="en-US" altLang="ko-KR" dirty="0"/>
              <a:t>Reduced latency due to caching</a:t>
            </a:r>
          </a:p>
          <a:p>
            <a:pPr lvl="2"/>
            <a:r>
              <a:rPr lang="en-US" altLang="ko-KR" dirty="0"/>
              <a:t>Security</a:t>
            </a:r>
          </a:p>
          <a:p>
            <a:pPr lvl="2"/>
            <a:r>
              <a:rPr lang="en-US" altLang="ko-KR" dirty="0"/>
              <a:t>Encapsulation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Introducing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0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7.1.1 What is REST API?</a:t>
            </a:r>
            <a:endParaRPr lang="en-US" altLang="ko-KR" sz="2800" dirty="0"/>
          </a:p>
          <a:p>
            <a:r>
              <a:rPr lang="en-US" altLang="ko-KR" dirty="0"/>
              <a:t>REST API</a:t>
            </a:r>
          </a:p>
          <a:p>
            <a:pPr lvl="1"/>
            <a:r>
              <a:rPr lang="en-US" altLang="ko-KR" dirty="0"/>
              <a:t>REST API refers to web API based on REST architecture</a:t>
            </a:r>
          </a:p>
          <a:p>
            <a:pPr lvl="1"/>
            <a:r>
              <a:rPr lang="en-US" altLang="ko-KR" dirty="0"/>
              <a:t>REST API consists of “Resource(URI)”, “Verb(HTTP METHOD)” and representations.</a:t>
            </a:r>
          </a:p>
          <a:p>
            <a:pPr lvl="1"/>
            <a:r>
              <a:rPr lang="en-US" altLang="ko-KR" dirty="0"/>
              <a:t>Features</a:t>
            </a:r>
          </a:p>
          <a:p>
            <a:pPr lvl="2"/>
            <a:r>
              <a:rPr lang="en-US" altLang="ko-KR" dirty="0"/>
              <a:t>Uniform interface</a:t>
            </a:r>
          </a:p>
          <a:p>
            <a:pPr lvl="2"/>
            <a:r>
              <a:rPr lang="en-US" altLang="ko-KR" dirty="0"/>
              <a:t>Stateless</a:t>
            </a:r>
          </a:p>
          <a:p>
            <a:pPr lvl="2"/>
            <a:r>
              <a:rPr lang="en-US" altLang="ko-KR" dirty="0"/>
              <a:t>Self-descriptiveness</a:t>
            </a:r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Introducing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7.1.2 Guide for designing RESTful API</a:t>
            </a:r>
            <a:endParaRPr lang="en-US" altLang="ko-KR" sz="2800" dirty="0"/>
          </a:p>
          <a:p>
            <a:r>
              <a:rPr lang="en-US" altLang="ko-KR" dirty="0"/>
              <a:t>A URI must represent a resource of information.</a:t>
            </a:r>
          </a:p>
          <a:p>
            <a:r>
              <a:rPr lang="en-US" altLang="ko-KR" dirty="0"/>
              <a:t>The action on the resource is expressed by HTTP Method (GET, POST, PUT, DELETE).</a:t>
            </a:r>
          </a:p>
          <a:p>
            <a:pPr lvl="1"/>
            <a:r>
              <a:rPr lang="en-US" altLang="ko-KR" dirty="0"/>
              <a:t>Http methods for CRUD operations</a:t>
            </a:r>
          </a:p>
          <a:p>
            <a:pPr lvl="2"/>
            <a:r>
              <a:rPr lang="en-US" altLang="ko-KR" dirty="0"/>
              <a:t>Create – POST, Read – GET, Update – PUT, Delete - DELETE</a:t>
            </a:r>
          </a:p>
          <a:p>
            <a:r>
              <a:rPr lang="en-US" altLang="ko-KR" dirty="0"/>
              <a:t>Rule</a:t>
            </a:r>
          </a:p>
          <a:p>
            <a:pPr lvl="1"/>
            <a:r>
              <a:rPr lang="en-US" altLang="ko-KR" dirty="0"/>
              <a:t>A URI must represent a resource of information. (Resource names use nouns rather than verbs)</a:t>
            </a:r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Introducing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4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7.1.2 Guide for designing RESTful API</a:t>
            </a:r>
            <a:endParaRPr lang="en-US" altLang="ko-KR" sz="2800" dirty="0"/>
          </a:p>
          <a:p>
            <a:r>
              <a:rPr lang="en-US" altLang="ko-KR" dirty="0"/>
              <a:t>HTTP methods for CRUD operations</a:t>
            </a:r>
          </a:p>
          <a:p>
            <a:pPr lvl="1"/>
            <a:r>
              <a:rPr lang="en-US" altLang="ko-KR" dirty="0"/>
              <a:t>APIs for data access and management are typically concerned with four actions.</a:t>
            </a:r>
          </a:p>
          <a:p>
            <a:pPr lvl="2"/>
            <a:r>
              <a:rPr lang="en-US" altLang="ko-KR" b="1" dirty="0"/>
              <a:t>Create</a:t>
            </a:r>
            <a:r>
              <a:rPr lang="en-US" altLang="ko-KR" dirty="0"/>
              <a:t> – It is the ability to create a resource. It maps to POST methods.</a:t>
            </a:r>
          </a:p>
          <a:p>
            <a:pPr lvl="2"/>
            <a:r>
              <a:rPr lang="en-US" altLang="ko-KR" b="1" dirty="0"/>
              <a:t>Read</a:t>
            </a:r>
            <a:r>
              <a:rPr lang="en-US" altLang="ko-KR" dirty="0"/>
              <a:t> – It is the ability to retrieve a resource. It maps to GET methods.</a:t>
            </a:r>
          </a:p>
          <a:p>
            <a:pPr lvl="2"/>
            <a:r>
              <a:rPr lang="en-US" altLang="ko-KR" b="1" dirty="0"/>
              <a:t>Update</a:t>
            </a:r>
            <a:r>
              <a:rPr lang="en-US" altLang="ko-KR" dirty="0"/>
              <a:t> – It is the ability to modify a resource. It maps to PUT methods.</a:t>
            </a:r>
          </a:p>
          <a:p>
            <a:pPr lvl="2"/>
            <a:r>
              <a:rPr lang="en-US" altLang="ko-KR" b="1" dirty="0"/>
              <a:t>Delete</a:t>
            </a:r>
            <a:r>
              <a:rPr lang="en-US" altLang="ko-KR" dirty="0"/>
              <a:t> – It is the ability to remove a resource. It maps to DELETE methods.</a:t>
            </a:r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Introducing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4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7.1.2 Guide for designing RESTful API</a:t>
            </a:r>
            <a:endParaRPr lang="en-US" altLang="ko-KR" sz="2800" dirty="0"/>
          </a:p>
          <a:p>
            <a:r>
              <a:rPr lang="en-US" altLang="ko-KR" dirty="0"/>
              <a:t>GET</a:t>
            </a:r>
          </a:p>
          <a:p>
            <a:pPr lvl="1"/>
            <a:r>
              <a:rPr lang="en-US" altLang="ko-KR" dirty="0"/>
              <a:t>The HTTP GET method is used to provide a read-only access to a resource</a:t>
            </a:r>
          </a:p>
          <a:p>
            <a:pPr lvl="1"/>
            <a:r>
              <a:rPr lang="en-US" altLang="ko-KR" dirty="0"/>
              <a:t>They can be called without risk of data modification or corruption</a:t>
            </a:r>
          </a:p>
          <a:p>
            <a:pPr lvl="1"/>
            <a:r>
              <a:rPr lang="en-US" altLang="ko-KR" dirty="0"/>
              <a:t>GET is idempotent, which means that making multiple identical requests ends up having the same result as a single request.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Introducing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3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7.1.2 Guide for designing RESTful API</a:t>
            </a:r>
            <a:endParaRPr lang="en-US" altLang="ko-KR" sz="2800" dirty="0"/>
          </a:p>
          <a:p>
            <a:r>
              <a:rPr lang="en-US" altLang="ko-KR" dirty="0"/>
              <a:t>PUT</a:t>
            </a:r>
          </a:p>
          <a:p>
            <a:pPr lvl="1"/>
            <a:r>
              <a:rPr lang="en-US" altLang="ko-KR" dirty="0"/>
              <a:t>This is used to update an existing resource or create a new resource	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DELETE</a:t>
            </a:r>
          </a:p>
          <a:p>
            <a:pPr lvl="1"/>
            <a:r>
              <a:rPr lang="en-US" altLang="ko-KR" dirty="0"/>
              <a:t>This is used to remove a resource identified by a URL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Introducing REST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10750</TotalTime>
  <Words>955</Words>
  <Application>Microsoft Office PowerPoint</Application>
  <PresentationFormat>화면 슬라이드 쇼(4:3)</PresentationFormat>
  <Paragraphs>178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7. [Lab4] REST API</vt:lpstr>
      <vt:lpstr>Objectives</vt:lpstr>
      <vt:lpstr>Contents</vt:lpstr>
      <vt:lpstr>7.1 Introducing REST API</vt:lpstr>
      <vt:lpstr>7.1 Introducing REST API</vt:lpstr>
      <vt:lpstr>7.1 Introducing REST API</vt:lpstr>
      <vt:lpstr>7.1 Introducing REST API</vt:lpstr>
      <vt:lpstr>7.1 Introducing REST API</vt:lpstr>
      <vt:lpstr>7.1 Introducing REST API</vt:lpstr>
      <vt:lpstr>7.1 Introducing REST API</vt:lpstr>
      <vt:lpstr>7.2 Creating REST API</vt:lpstr>
      <vt:lpstr>7.2 Creating REST API</vt:lpstr>
      <vt:lpstr>7.2 Creating REST API</vt:lpstr>
      <vt:lpstr>7.2 Creating REST API</vt:lpstr>
      <vt:lpstr>7.2 Creating REST API</vt:lpstr>
      <vt:lpstr>7.3 Testing API</vt:lpstr>
      <vt:lpstr>7.3 Testing API</vt:lpstr>
      <vt:lpstr>7.3 Testing API</vt:lpstr>
      <vt:lpstr>7.3 Testing API</vt:lpstr>
      <vt:lpstr>7.3 Testing API</vt:lpstr>
      <vt:lpstr>7.3 Testing API</vt:lpstr>
      <vt:lpstr>7.3 Testing API</vt:lpstr>
      <vt:lpstr>7.3 Testing API</vt:lpstr>
      <vt:lpstr>7.3 Testing API</vt:lpstr>
      <vt:lpstr>7.3 Testing API</vt:lpstr>
      <vt:lpstr>Summary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교육지원 IT시스템 선진화</dc:title>
  <dc:subject/>
  <dc:creator>user</dc:creator>
  <cp:keywords/>
  <dc:description/>
  <cp:lastModifiedBy>박찬주</cp:lastModifiedBy>
  <cp:revision>330</cp:revision>
  <cp:lastPrinted>2014-06-12T03:03:23Z</cp:lastPrinted>
  <dcterms:created xsi:type="dcterms:W3CDTF">2013-02-16T07:37:15Z</dcterms:created>
  <dcterms:modified xsi:type="dcterms:W3CDTF">2017-09-05T11:24:40Z</dcterms:modified>
  <cp:category/>
</cp:coreProperties>
</file>