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08" r:id="rId2"/>
    <p:sldId id="658" r:id="rId3"/>
    <p:sldId id="605" r:id="rId4"/>
    <p:sldId id="623" r:id="rId5"/>
    <p:sldId id="622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>
      <p:cViewPr varScale="1">
        <p:scale>
          <a:sx n="58" d="100"/>
          <a:sy n="58" d="100"/>
        </p:scale>
        <p:origin x="78" y="120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2017-09-05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2017-09-05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hiark.greenend.org.uk/~shtatham/putty/lates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6264696" cy="977900"/>
          </a:xfrm>
        </p:spPr>
        <p:txBody>
          <a:bodyPr/>
          <a:lstStyle/>
          <a:p>
            <a:r>
              <a:rPr lang="en-US" altLang="ko-KR" dirty="0"/>
              <a:t>Training Workshop for IONIC framework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91886" y="2420888"/>
            <a:ext cx="7029680" cy="1661993"/>
          </a:xfrm>
        </p:spPr>
        <p:txBody>
          <a:bodyPr/>
          <a:lstStyle/>
          <a:p>
            <a:pPr algn="ctr"/>
            <a:r>
              <a:rPr lang="en-US" altLang="ko-KR" sz="5400" cap="none" dirty="0"/>
              <a:t>8. [Lab 5] </a:t>
            </a:r>
            <a:br>
              <a:rPr lang="en-US" altLang="ko-KR" sz="5400" cap="none" dirty="0"/>
            </a:br>
            <a:r>
              <a:rPr lang="en-US" altLang="ko-KR" sz="5400" cap="none" dirty="0"/>
              <a:t>Amazon Web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In step 6, set like below</a:t>
            </a:r>
          </a:p>
          <a:p>
            <a:r>
              <a:rPr lang="en-US" altLang="ko-KR" dirty="0"/>
              <a:t>The reason for setting </a:t>
            </a:r>
            <a:r>
              <a:rPr lang="en-US" altLang="ko-KR" b="1" dirty="0">
                <a:solidFill>
                  <a:srgbClr val="0070C0"/>
                </a:solidFill>
              </a:rPr>
              <a:t>“anywhere” </a:t>
            </a:r>
            <a:r>
              <a:rPr lang="en-US" altLang="ko-KR" dirty="0"/>
              <a:t>is to allow access to other IPs as well as my IP</a:t>
            </a:r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1AEB1-5324-4158-B8CA-F68CE59E51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2" b="20000"/>
          <a:stretch/>
        </p:blipFill>
        <p:spPr>
          <a:xfrm>
            <a:off x="689259" y="3198898"/>
            <a:ext cx="7759913" cy="293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07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And then, set like below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B8F4A2-5F55-4ECA-ABD4-F356FF27926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4"/>
          <a:stretch/>
        </p:blipFill>
        <p:spPr bwMode="auto">
          <a:xfrm>
            <a:off x="687600" y="2705364"/>
            <a:ext cx="7779962" cy="3633091"/>
          </a:xfrm>
          <a:prstGeom prst="rect">
            <a:avLst/>
          </a:prstGeom>
          <a:ln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846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Click </a:t>
            </a:r>
            <a:r>
              <a:rPr lang="en-US" altLang="ko-KR" b="1" dirty="0">
                <a:solidFill>
                  <a:srgbClr val="0070C0"/>
                </a:solidFill>
              </a:rPr>
              <a:t>“View instance” </a:t>
            </a:r>
            <a:r>
              <a:rPr lang="en-US" altLang="ko-KR" dirty="0"/>
              <a:t>to confirm the instance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2960A3-811E-4663-B728-FC6D4BC820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21132" b="49852"/>
          <a:stretch/>
        </p:blipFill>
        <p:spPr bwMode="auto">
          <a:xfrm>
            <a:off x="251520" y="2708920"/>
            <a:ext cx="8666019" cy="2573219"/>
          </a:xfrm>
          <a:prstGeom prst="rect">
            <a:avLst/>
          </a:prstGeom>
          <a:ln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63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Go to link(</a:t>
            </a:r>
            <a:r>
              <a:rPr lang="en-US" altLang="ko-KR" dirty="0">
                <a:hlinkClick r:id="rId2"/>
              </a:rPr>
              <a:t>https://www.chiark.greenend.org.uk/~shtatham/putty/latest.html</a:t>
            </a:r>
            <a:r>
              <a:rPr lang="en-US" altLang="ko-KR" dirty="0"/>
              <a:t>) and download putty.exe and puttygen.exe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E80573-6E9F-4051-9E46-3614FA1D0920}"/>
              </a:ext>
            </a:extLst>
          </p:cNvPr>
          <p:cNvGrpSpPr/>
          <p:nvPr/>
        </p:nvGrpSpPr>
        <p:grpSpPr>
          <a:xfrm>
            <a:off x="1416702" y="3639069"/>
            <a:ext cx="6519479" cy="2399630"/>
            <a:chOff x="650247" y="4042734"/>
            <a:chExt cx="4407528" cy="13958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875537-3D2E-4704-BA98-247164B67477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4" r="48040" b="73869"/>
            <a:stretch/>
          </p:blipFill>
          <p:spPr bwMode="auto">
            <a:xfrm>
              <a:off x="650247" y="4042734"/>
              <a:ext cx="4407528" cy="6435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03C9BB-6306-4C2D-956F-534F6C79406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3" t="83029" r="49455" b="2709"/>
            <a:stretch/>
          </p:blipFill>
          <p:spPr bwMode="auto">
            <a:xfrm>
              <a:off x="834960" y="4686300"/>
              <a:ext cx="4098040" cy="7522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67EA07-DF6A-4D1C-AFB0-2B8C56676FA9}"/>
              </a:ext>
            </a:extLst>
          </p:cNvPr>
          <p:cNvSpPr/>
          <p:nvPr/>
        </p:nvSpPr>
        <p:spPr>
          <a:xfrm>
            <a:off x="1547664" y="3639069"/>
            <a:ext cx="6203954" cy="2399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Run </a:t>
            </a:r>
            <a:r>
              <a:rPr lang="en-US" altLang="ko-KR" dirty="0" err="1"/>
              <a:t>Puttygen</a:t>
            </a:r>
            <a:r>
              <a:rPr lang="en-US" altLang="ko-KR" dirty="0"/>
              <a:t>, set Type of key to generate to RSA</a:t>
            </a:r>
          </a:p>
          <a:p>
            <a:r>
              <a:rPr lang="en-US" altLang="ko-KR" dirty="0"/>
              <a:t>Press load to load AWS generated </a:t>
            </a:r>
            <a:r>
              <a:rPr lang="en-US" altLang="ko-KR" dirty="0" err="1"/>
              <a:t>pem</a:t>
            </a:r>
            <a:r>
              <a:rPr lang="en-US" altLang="ko-KR" dirty="0"/>
              <a:t> key file and press Save private key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 descr="http://postfiles4.naver.net/MjAxNzA0MTFfMTM2/MDAxNDkxODk4MDM4MzEz.pO-SiaE5uqGtsiPILHKCbCQSN4Pp3pvhpUClPwaedTAg.3gXF3h0gbzhsP6M4UqfrvC_Jy44I-R200qi0PzwVuJAg.JPEG.a7944079/puttygen.jpg?type=w3">
            <a:extLst>
              <a:ext uri="{FF2B5EF4-FFF2-40B4-BE49-F238E27FC236}">
                <a16:creationId xmlns:a16="http://schemas.microsoft.com/office/drawing/2014/main" id="{66A7AB9A-64B0-48F2-B66E-7225B88536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95"/>
          <a:stretch/>
        </p:blipFill>
        <p:spPr bwMode="auto">
          <a:xfrm>
            <a:off x="1924239" y="3567139"/>
            <a:ext cx="5504406" cy="22753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957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To access instance using </a:t>
            </a:r>
            <a:r>
              <a:rPr lang="en-US" altLang="ko-KR" dirty="0" err="1"/>
              <a:t>ppk</a:t>
            </a:r>
            <a:r>
              <a:rPr lang="en-US" altLang="ko-KR" dirty="0"/>
              <a:t> file and Putty, copy the public DNS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http://postfiles16.naver.net/MjAxNzA0MTFfMjgg/MDAxNDkxODk5MTcxOTgz.XfFJKZ04VI8UXdqnYE6lU9i8orwadO8oQcnXN3x150Ag.O2Nk2mnahxEfk3HySjSdn2lPnZvzImzJ0y7l3eyRWB4g.JPEG.a7944079/publicDNS.jpg?type=w3">
            <a:extLst>
              <a:ext uri="{FF2B5EF4-FFF2-40B4-BE49-F238E27FC236}">
                <a16:creationId xmlns:a16="http://schemas.microsoft.com/office/drawing/2014/main" id="{7A40DB70-B558-4919-B711-3220F8DC96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" y="2705364"/>
            <a:ext cx="7692047" cy="31551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471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user_name@public_dns_name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in Host Name</a:t>
            </a:r>
          </a:p>
          <a:p>
            <a:r>
              <a:rPr lang="en-US" altLang="ko-KR" dirty="0"/>
              <a:t>Put </a:t>
            </a:r>
            <a:r>
              <a:rPr lang="en-US" altLang="ko-KR" b="1" dirty="0">
                <a:solidFill>
                  <a:srgbClr val="0070C0"/>
                </a:solidFill>
              </a:rPr>
              <a:t>“ec2-user”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/>
              <a:t>in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user_name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/>
              <a:t>and put </a:t>
            </a:r>
            <a:r>
              <a:rPr lang="en-US" altLang="ko-KR" b="1" dirty="0">
                <a:solidFill>
                  <a:srgbClr val="0070C0"/>
                </a:solidFill>
              </a:rPr>
              <a:t>“public DNS”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/>
              <a:t>copied in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public_dns_name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61EEF-6068-4BEB-9466-ADAA3036711A}"/>
              </a:ext>
            </a:extLst>
          </p:cNvPr>
          <p:cNvPicPr/>
          <p:nvPr/>
        </p:nvPicPr>
        <p:blipFill rotWithShape="1">
          <a:blip r:embed="rId2"/>
          <a:srcRect b="65365"/>
          <a:stretch/>
        </p:blipFill>
        <p:spPr>
          <a:xfrm>
            <a:off x="1025586" y="3933056"/>
            <a:ext cx="7164835" cy="2162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8005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Confirm port 22 dedicated to SSH</a:t>
            </a:r>
          </a:p>
          <a:p>
            <a:r>
              <a:rPr lang="en-US" altLang="ko-KR" dirty="0"/>
              <a:t>Go to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Auth</a:t>
            </a:r>
            <a:r>
              <a:rPr lang="en-US" altLang="ko-KR" b="1" dirty="0">
                <a:solidFill>
                  <a:srgbClr val="0070C0"/>
                </a:solidFill>
              </a:rPr>
              <a:t>” </a:t>
            </a:r>
            <a:r>
              <a:rPr lang="en-US" altLang="ko-KR" dirty="0"/>
              <a:t>in the left </a:t>
            </a:r>
            <a:r>
              <a:rPr lang="en-US" altLang="ko-KR" b="1" dirty="0">
                <a:solidFill>
                  <a:srgbClr val="0070C0"/>
                </a:solidFill>
              </a:rPr>
              <a:t>“SSH” </a:t>
            </a:r>
            <a:r>
              <a:rPr lang="en-US" altLang="ko-KR" dirty="0"/>
              <a:t>tab subclass and click </a:t>
            </a:r>
            <a:r>
              <a:rPr lang="en-US" altLang="ko-KR" b="1" dirty="0">
                <a:solidFill>
                  <a:srgbClr val="0070C0"/>
                </a:solidFill>
              </a:rPr>
              <a:t>“Browse” </a:t>
            </a:r>
            <a:r>
              <a:rPr lang="en-US" altLang="ko-KR" dirty="0"/>
              <a:t>to load the </a:t>
            </a:r>
            <a:r>
              <a:rPr lang="en-US" altLang="ko-KR" dirty="0" err="1"/>
              <a:t>ppk</a:t>
            </a:r>
            <a:r>
              <a:rPr lang="en-US" altLang="ko-KR" dirty="0"/>
              <a:t> file and click </a:t>
            </a:r>
            <a:r>
              <a:rPr lang="en-US" altLang="ko-KR" b="1" dirty="0">
                <a:solidFill>
                  <a:srgbClr val="0070C0"/>
                </a:solidFill>
              </a:rPr>
              <a:t>“Open”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http://postfiles5.naver.net/MjAxNzA0MTFfMjIx/MDAxNDkxOTAwNjEyMzY1.CBAFkA6gg1LT3BNL7Vwn0EJO-ZVogVG4AnEvSj-tyy4g.9Wz12ncc2_npD2ANzqMPIO44OthF3_EOz_Q7pwCTo7wg.JPEG.a7944079/SSH_Auth.jpg?type=w3">
            <a:extLst>
              <a:ext uri="{FF2B5EF4-FFF2-40B4-BE49-F238E27FC236}">
                <a16:creationId xmlns:a16="http://schemas.microsoft.com/office/drawing/2014/main" id="{3F4417C4-F3A8-4D16-8F65-824C52DA4A5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7"/>
          <a:stretch/>
        </p:blipFill>
        <p:spPr bwMode="auto">
          <a:xfrm>
            <a:off x="1183016" y="3870514"/>
            <a:ext cx="6849976" cy="24388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5975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8.1.2 Access created instance using Putty</a:t>
            </a:r>
          </a:p>
          <a:p>
            <a:r>
              <a:rPr lang="en-US" altLang="ko-KR" dirty="0"/>
              <a:t>If you click </a:t>
            </a:r>
            <a:r>
              <a:rPr lang="en-US" altLang="ko-KR" b="1" dirty="0">
                <a:solidFill>
                  <a:srgbClr val="0070C0"/>
                </a:solidFill>
              </a:rPr>
              <a:t>“Yes” </a:t>
            </a:r>
            <a:r>
              <a:rPr lang="en-US" altLang="ko-KR" dirty="0"/>
              <a:t>and this window appears, you are connected to instance with Putty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A94FA-55E3-4839-9E44-32E83ACBA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74"/>
          <a:stretch/>
        </p:blipFill>
        <p:spPr>
          <a:xfrm>
            <a:off x="1443037" y="3068960"/>
            <a:ext cx="6257925" cy="2002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27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r>
              <a:rPr lang="en-US" altLang="ko-KR" dirty="0"/>
              <a:t>Go to the </a:t>
            </a:r>
            <a:r>
              <a:rPr lang="en-US" altLang="ko-KR" b="1" dirty="0">
                <a:solidFill>
                  <a:srgbClr val="0070C0"/>
                </a:solidFill>
              </a:rPr>
              <a:t>“/</a:t>
            </a:r>
            <a:r>
              <a:rPr lang="en-US" altLang="ko-KR" b="1" dirty="0" err="1">
                <a:solidFill>
                  <a:srgbClr val="0070C0"/>
                </a:solidFill>
              </a:rPr>
              <a:t>usr</a:t>
            </a:r>
            <a:r>
              <a:rPr lang="en-US" altLang="ko-KR" b="1" dirty="0">
                <a:solidFill>
                  <a:srgbClr val="0070C0"/>
                </a:solidFill>
              </a:rPr>
              <a:t>/local/” </a:t>
            </a:r>
            <a:r>
              <a:rPr lang="en-US" altLang="ko-KR" dirty="0"/>
              <a:t>directory with </a:t>
            </a:r>
            <a:r>
              <a:rPr lang="en-US" altLang="ko-KR" b="1" dirty="0">
                <a:solidFill>
                  <a:srgbClr val="0070C0"/>
                </a:solidFill>
              </a:rPr>
              <a:t>“cd /</a:t>
            </a:r>
            <a:r>
              <a:rPr lang="en-US" altLang="ko-KR" b="1" dirty="0" err="1">
                <a:solidFill>
                  <a:srgbClr val="0070C0"/>
                </a:solidFill>
              </a:rPr>
              <a:t>usr</a:t>
            </a:r>
            <a:r>
              <a:rPr lang="en-US" altLang="ko-KR" b="1" dirty="0">
                <a:solidFill>
                  <a:srgbClr val="0070C0"/>
                </a:solidFill>
              </a:rPr>
              <a:t>/local/”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F011BA-24D2-41CB-8C41-1A2F86DB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0" y="2492896"/>
            <a:ext cx="8118448" cy="280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6613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an EC2 instance on the Amazon web service and use Putty to access the EC2 instance</a:t>
            </a:r>
          </a:p>
          <a:p>
            <a:r>
              <a:rPr lang="en-US" altLang="ko-KR" dirty="0"/>
              <a:t>Install stack in EC2 instance</a:t>
            </a:r>
          </a:p>
          <a:p>
            <a:r>
              <a:rPr lang="en-US" altLang="ko-KR" dirty="0"/>
              <a:t>Create Web Server in EC2</a:t>
            </a:r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0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8.2.1 Install git</a:t>
            </a:r>
          </a:p>
          <a:p>
            <a:r>
              <a:rPr lang="en-US" altLang="ko-KR" dirty="0"/>
              <a:t>Install git with command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sudo</a:t>
            </a:r>
            <a:r>
              <a:rPr lang="en-US" altLang="ko-KR" b="1" dirty="0">
                <a:solidFill>
                  <a:srgbClr val="0070C0"/>
                </a:solidFill>
              </a:rPr>
              <a:t> yum install git”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CD6CE1-1302-40AA-A851-4B8E38D9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80928"/>
            <a:ext cx="752475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4735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8.2.1 Install git</a:t>
            </a:r>
          </a:p>
          <a:p>
            <a:r>
              <a:rPr lang="en-US" altLang="ko-KR" dirty="0"/>
              <a:t>Create a folder to receive project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sudo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mkdir</a:t>
            </a:r>
            <a:r>
              <a:rPr lang="en-US" altLang="ko-KR" b="1" dirty="0">
                <a:solidFill>
                  <a:srgbClr val="0070C0"/>
                </a:solidFill>
              </a:rPr>
              <a:t> example”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example </a:t>
            </a:r>
            <a:r>
              <a:rPr lang="en-US" altLang="ko-KR" dirty="0"/>
              <a:t>is folder name</a:t>
            </a:r>
          </a:p>
          <a:p>
            <a:r>
              <a:rPr lang="en-US" altLang="ko-KR" dirty="0"/>
              <a:t>Go to the folder with </a:t>
            </a:r>
            <a:r>
              <a:rPr lang="en-US" altLang="ko-KR" b="1" dirty="0">
                <a:solidFill>
                  <a:srgbClr val="0070C0"/>
                </a:solidFill>
              </a:rPr>
              <a:t>“cd example”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2553F-3F0D-44C7-AAB4-0298601B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4005064"/>
            <a:ext cx="801059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01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8.2.1 Install git</a:t>
            </a:r>
          </a:p>
          <a:p>
            <a:r>
              <a:rPr lang="en-US" altLang="ko-KR" dirty="0"/>
              <a:t>Download git project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sudo</a:t>
            </a:r>
            <a:r>
              <a:rPr lang="en-US" altLang="ko-KR" b="1" dirty="0">
                <a:solidFill>
                  <a:srgbClr val="0070C0"/>
                </a:solidFill>
              </a:rPr>
              <a:t> git clone http://github.com/qkstnrshfmswk/</a:t>
            </a:r>
            <a:r>
              <a:rPr lang="en-US" altLang="ko-KR" b="1" dirty="0" err="1">
                <a:solidFill>
                  <a:srgbClr val="0070C0"/>
                </a:solidFill>
              </a:rPr>
              <a:t>hd_museumS.git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http://github.com/qkstnrshfmswk/hd_museumS.git </a:t>
            </a:r>
            <a:r>
              <a:rPr lang="en-US" altLang="ko-KR" dirty="0"/>
              <a:t>is address of git project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CB5F14-0BC4-4E2C-8321-C7A2A1FD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653136"/>
            <a:ext cx="8713503" cy="493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429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Go to /</a:t>
            </a:r>
            <a:r>
              <a:rPr lang="en-US" altLang="ko-KR" dirty="0" err="1"/>
              <a:t>usr</a:t>
            </a:r>
            <a:r>
              <a:rPr lang="en-US" altLang="ko-KR" dirty="0"/>
              <a:t>/local/ directory with</a:t>
            </a:r>
            <a:r>
              <a:rPr lang="en-US" altLang="ko-KR" b="1" dirty="0">
                <a:solidFill>
                  <a:srgbClr val="0070C0"/>
                </a:solidFill>
              </a:rPr>
              <a:t> “cd /</a:t>
            </a:r>
            <a:r>
              <a:rPr lang="en-US" altLang="ko-KR" b="1" dirty="0" err="1">
                <a:solidFill>
                  <a:srgbClr val="0070C0"/>
                </a:solidFill>
              </a:rPr>
              <a:t>usr</a:t>
            </a:r>
            <a:r>
              <a:rPr lang="en-US" altLang="ko-KR" b="1" dirty="0">
                <a:solidFill>
                  <a:srgbClr val="0070C0"/>
                </a:solidFill>
              </a:rPr>
              <a:t>/local/”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“</a:t>
            </a:r>
            <a:r>
              <a:rPr lang="en-US" altLang="ko-KR" b="1" dirty="0" err="1">
                <a:solidFill>
                  <a:srgbClr val="0070C0"/>
                </a:solidFill>
              </a:rPr>
              <a:t>sudo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su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8C9F1C-2593-4361-B448-B0D44869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93157"/>
            <a:ext cx="7467600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5202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i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wget</a:t>
            </a:r>
            <a:r>
              <a:rPr lang="en-US" altLang="ko-KR" b="1" dirty="0">
                <a:solidFill>
                  <a:srgbClr val="0070C0"/>
                </a:solidFill>
              </a:rPr>
              <a:t> http://nodejs.org/</a:t>
            </a:r>
            <a:r>
              <a:rPr lang="en-US" altLang="ko-KR" b="1" dirty="0" err="1">
                <a:solidFill>
                  <a:srgbClr val="0070C0"/>
                </a:solidFill>
              </a:rPr>
              <a:t>dist</a:t>
            </a:r>
            <a:r>
              <a:rPr lang="en-US" altLang="ko-KR" b="1" dirty="0">
                <a:solidFill>
                  <a:srgbClr val="0070C0"/>
                </a:solidFill>
              </a:rPr>
              <a:t>/v4.6.1/node-v4.6.1-linux-x64.tar.gz”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858CB-3CF5-4B2F-99B8-FFC1633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3172278"/>
            <a:ext cx="8892480" cy="510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835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“tar </a:t>
            </a:r>
            <a:r>
              <a:rPr lang="en-US" altLang="ko-KR" b="1" dirty="0" err="1">
                <a:solidFill>
                  <a:srgbClr val="0070C0"/>
                </a:solidFill>
              </a:rPr>
              <a:t>zxvf</a:t>
            </a:r>
            <a:r>
              <a:rPr lang="en-US" altLang="ko-KR" b="1" dirty="0">
                <a:solidFill>
                  <a:srgbClr val="0070C0"/>
                </a:solidFill>
              </a:rPr>
              <a:t> node-v4.6.1-linux-x64.tar.gz”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6F4343-3222-477A-A901-EB4A07B1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068960"/>
            <a:ext cx="8964488" cy="50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211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“cd ./node-v4.6.1-linux-x64”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B6E40-5A1E-4D16-BEAF-5B0CC02D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8" y="2636912"/>
            <a:ext cx="8362950" cy="26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566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“</a:t>
            </a:r>
            <a:r>
              <a:rPr lang="en-US" altLang="ko-KR" b="1" dirty="0" err="1">
                <a:solidFill>
                  <a:srgbClr val="0070C0"/>
                </a:solidFill>
              </a:rPr>
              <a:t>cp</a:t>
            </a:r>
            <a:r>
              <a:rPr lang="en-US" altLang="ko-KR" b="1" dirty="0">
                <a:solidFill>
                  <a:srgbClr val="0070C0"/>
                </a:solidFill>
              </a:rPr>
              <a:t> –</a:t>
            </a:r>
            <a:r>
              <a:rPr lang="en-US" altLang="ko-KR" b="1" dirty="0" err="1">
                <a:solidFill>
                  <a:srgbClr val="0070C0"/>
                </a:solidFill>
              </a:rPr>
              <a:t>rf</a:t>
            </a:r>
            <a:r>
              <a:rPr lang="en-US" altLang="ko-KR" b="1" dirty="0">
                <a:solidFill>
                  <a:srgbClr val="0070C0"/>
                </a:solidFill>
              </a:rPr>
              <a:t> ./* /</a:t>
            </a:r>
            <a:r>
              <a:rPr lang="en-US" altLang="ko-KR" b="1" dirty="0" err="1">
                <a:solidFill>
                  <a:srgbClr val="0070C0"/>
                </a:solidFill>
              </a:rPr>
              <a:t>usr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A90989-9D60-45A3-9129-50222BD5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6" y="2780928"/>
            <a:ext cx="8581675" cy="599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113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Type</a:t>
            </a:r>
            <a:r>
              <a:rPr lang="en-US" altLang="ko-KR" b="1" dirty="0">
                <a:solidFill>
                  <a:srgbClr val="0070C0"/>
                </a:solidFill>
              </a:rPr>
              <a:t> “source ~/.</a:t>
            </a:r>
            <a:r>
              <a:rPr lang="en-US" altLang="ko-KR" b="1" dirty="0" err="1">
                <a:solidFill>
                  <a:srgbClr val="0070C0"/>
                </a:solidFill>
              </a:rPr>
              <a:t>bash_profile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E0FD46-261F-4F80-B43B-BE86AD55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6" y="2780928"/>
            <a:ext cx="862745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598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8.2.2 Install Node.js</a:t>
            </a:r>
          </a:p>
          <a:p>
            <a:r>
              <a:rPr lang="en-US" altLang="ko-KR" dirty="0"/>
              <a:t>Make sure it is installed properly with</a:t>
            </a:r>
            <a:r>
              <a:rPr lang="en-US" altLang="ko-KR" b="1" dirty="0">
                <a:solidFill>
                  <a:srgbClr val="0070C0"/>
                </a:solidFill>
              </a:rPr>
              <a:t> “node -v”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80D7A-12C1-42B2-849F-A494306D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" y="2780928"/>
            <a:ext cx="8853991" cy="635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654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sz="2800" dirty="0"/>
              <a:t>.1 Create an instance in AWS</a:t>
            </a:r>
          </a:p>
          <a:p>
            <a:pPr marL="0" indent="0">
              <a:buNone/>
            </a:pPr>
            <a:r>
              <a:rPr lang="en-US" altLang="ko-KR" dirty="0"/>
              <a:t>	8.1.1 Create EC2 instance in AWS</a:t>
            </a:r>
          </a:p>
          <a:p>
            <a:pPr marL="0" indent="0">
              <a:buNone/>
            </a:pPr>
            <a:r>
              <a:rPr lang="en-US" altLang="ko-KR" sz="2800" dirty="0"/>
              <a:t>	8.1.2 Ac</a:t>
            </a:r>
            <a:r>
              <a:rPr lang="en-US" altLang="ko-KR" dirty="0"/>
              <a:t>cess created instance using Putty</a:t>
            </a:r>
          </a:p>
          <a:p>
            <a:pPr marL="0" indent="0">
              <a:buNone/>
            </a:pPr>
            <a:r>
              <a:rPr lang="en-US" altLang="ko-KR" dirty="0"/>
              <a:t>8.2 Install stack in EC2 instance</a:t>
            </a:r>
          </a:p>
          <a:p>
            <a:pPr marL="0" indent="0">
              <a:buNone/>
            </a:pPr>
            <a:r>
              <a:rPr lang="en-US" altLang="ko-KR" sz="2800" dirty="0"/>
              <a:t>	8.2.1 Install git</a:t>
            </a:r>
          </a:p>
          <a:p>
            <a:pPr marL="0" indent="0">
              <a:buNone/>
            </a:pPr>
            <a:r>
              <a:rPr lang="en-US" altLang="ko-KR" dirty="0"/>
              <a:t>	8.2.2 Install Node.js</a:t>
            </a:r>
          </a:p>
          <a:p>
            <a:pPr marL="0" indent="0">
              <a:buNone/>
            </a:pPr>
            <a:r>
              <a:rPr lang="en-US" altLang="ko-KR" sz="2800" dirty="0"/>
              <a:t>	8.2.</a:t>
            </a:r>
            <a:r>
              <a:rPr lang="en-US" altLang="ko-KR" dirty="0"/>
              <a:t>3 Install MongoDB</a:t>
            </a:r>
          </a:p>
          <a:p>
            <a:pPr marL="0" indent="0">
              <a:buNone/>
            </a:pPr>
            <a:r>
              <a:rPr lang="en-US" altLang="ko-KR" sz="2800" dirty="0"/>
              <a:t>8.3 Create Web Server in EC2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[Lab 5] Amazon Web Service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9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Download installation file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wget</a:t>
            </a:r>
            <a:r>
              <a:rPr lang="en-US" altLang="ko-KR" b="1" dirty="0">
                <a:solidFill>
                  <a:srgbClr val="0070C0"/>
                </a:solidFill>
              </a:rPr>
              <a:t> http://fastdl.mongodb.org/</a:t>
            </a:r>
            <a:r>
              <a:rPr lang="en-US" altLang="ko-KR" b="1" dirty="0" err="1">
                <a:solidFill>
                  <a:srgbClr val="0070C0"/>
                </a:solidFill>
              </a:rPr>
              <a:t>linux</a:t>
            </a:r>
            <a:r>
              <a:rPr lang="en-US" altLang="ko-KR" b="1" dirty="0">
                <a:solidFill>
                  <a:srgbClr val="0070C0"/>
                </a:solidFill>
              </a:rPr>
              <a:t>/mongodb-linux-x86_64-2.6.1.tgz”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98795-42A6-49E3-BBCE-DA2A978C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7" y="3710069"/>
            <a:ext cx="8115300" cy="84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3110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Unzip the file with </a:t>
            </a:r>
            <a:r>
              <a:rPr lang="en-US" altLang="ko-KR" b="1" dirty="0">
                <a:solidFill>
                  <a:srgbClr val="0070C0"/>
                </a:solidFill>
              </a:rPr>
              <a:t>“tar </a:t>
            </a:r>
            <a:r>
              <a:rPr lang="en-US" altLang="ko-KR" b="1" dirty="0" err="1">
                <a:solidFill>
                  <a:srgbClr val="0070C0"/>
                </a:solidFill>
              </a:rPr>
              <a:t>zxvf</a:t>
            </a:r>
            <a:r>
              <a:rPr lang="en-US" altLang="ko-KR" b="1" dirty="0">
                <a:solidFill>
                  <a:srgbClr val="0070C0"/>
                </a:solidFill>
              </a:rPr>
              <a:t> mongodb-linux-x86_64-2.6.1.tgz”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2FCEA-7925-4B13-BBA7-C0152AC2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9" y="3086652"/>
            <a:ext cx="8621969" cy="630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09594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Rename unzipped folder with </a:t>
            </a:r>
            <a:r>
              <a:rPr lang="en-US" altLang="ko-KR" b="1" dirty="0">
                <a:solidFill>
                  <a:srgbClr val="0070C0"/>
                </a:solidFill>
              </a:rPr>
              <a:t>“mv mongodb-linux-x86_64-2.6.1 </a:t>
            </a:r>
            <a:r>
              <a:rPr lang="en-US" altLang="ko-KR" b="1" dirty="0" err="1">
                <a:solidFill>
                  <a:srgbClr val="0070C0"/>
                </a:solidFill>
              </a:rPr>
              <a:t>mongodb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87A2B-11E6-4E44-B985-F2916A5A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" y="3118077"/>
            <a:ext cx="8630748" cy="630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590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Check with </a:t>
            </a:r>
            <a:r>
              <a:rPr lang="en-US" altLang="ko-KR" b="1" dirty="0">
                <a:solidFill>
                  <a:srgbClr val="0070C0"/>
                </a:solidFill>
              </a:rPr>
              <a:t>“ls”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255090-8C5C-4317-B31E-BD36342C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7882094" cy="185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4866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Go to </a:t>
            </a:r>
            <a:r>
              <a:rPr lang="en-US" altLang="ko-KR" dirty="0" err="1"/>
              <a:t>mongoDB</a:t>
            </a:r>
            <a:r>
              <a:rPr lang="en-US" altLang="ko-KR" dirty="0"/>
              <a:t> directory with </a:t>
            </a:r>
            <a:r>
              <a:rPr lang="en-US" altLang="ko-KR" b="1" dirty="0">
                <a:solidFill>
                  <a:srgbClr val="0070C0"/>
                </a:solidFill>
              </a:rPr>
              <a:t>“cd </a:t>
            </a:r>
            <a:r>
              <a:rPr lang="en-US" altLang="ko-KR" b="1" dirty="0" err="1">
                <a:solidFill>
                  <a:srgbClr val="0070C0"/>
                </a:solidFill>
              </a:rPr>
              <a:t>mongodb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</a:p>
          <a:p>
            <a:r>
              <a:rPr lang="en-US" altLang="ko-KR" dirty="0"/>
              <a:t>And create 3 directories for next work with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mkdir</a:t>
            </a:r>
            <a:r>
              <a:rPr lang="en-US" altLang="ko-KR" b="1" dirty="0">
                <a:solidFill>
                  <a:srgbClr val="0070C0"/>
                </a:solidFill>
              </a:rPr>
              <a:t> data”, “</a:t>
            </a:r>
            <a:r>
              <a:rPr lang="en-US" altLang="ko-KR" b="1" dirty="0" err="1">
                <a:solidFill>
                  <a:srgbClr val="0070C0"/>
                </a:solidFill>
              </a:rPr>
              <a:t>mkdir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conf</a:t>
            </a:r>
            <a:r>
              <a:rPr lang="en-US" altLang="ko-KR" b="1" dirty="0">
                <a:solidFill>
                  <a:srgbClr val="0070C0"/>
                </a:solidFill>
              </a:rPr>
              <a:t>”, “</a:t>
            </a:r>
            <a:r>
              <a:rPr lang="en-US" altLang="ko-KR" b="1" dirty="0" err="1">
                <a:solidFill>
                  <a:srgbClr val="0070C0"/>
                </a:solidFill>
              </a:rPr>
              <a:t>mkdir</a:t>
            </a:r>
            <a:r>
              <a:rPr lang="en-US" altLang="ko-KR" b="1" dirty="0">
                <a:solidFill>
                  <a:srgbClr val="0070C0"/>
                </a:solidFill>
              </a:rPr>
              <a:t> logs”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BAD4-847B-4826-9A91-8E8811FD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8" y="3789040"/>
            <a:ext cx="8435630" cy="1546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466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Go to </a:t>
            </a:r>
            <a:r>
              <a:rPr lang="en-US" altLang="ko-KR" dirty="0" err="1"/>
              <a:t>conf</a:t>
            </a:r>
            <a:r>
              <a:rPr lang="en-US" altLang="ko-KR" dirty="0"/>
              <a:t> directory with </a:t>
            </a:r>
            <a:r>
              <a:rPr lang="en-US" altLang="ko-KR" b="1" dirty="0">
                <a:solidFill>
                  <a:srgbClr val="0070C0"/>
                </a:solidFill>
              </a:rPr>
              <a:t>“cd </a:t>
            </a:r>
            <a:r>
              <a:rPr lang="en-US" altLang="ko-KR" b="1" dirty="0" err="1">
                <a:solidFill>
                  <a:srgbClr val="0070C0"/>
                </a:solidFill>
              </a:rPr>
              <a:t>conf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02C0F-5351-4783-A8B9-EBF4CD04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5" y="2980515"/>
            <a:ext cx="7613774" cy="713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3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Create a file in </a:t>
            </a:r>
            <a:r>
              <a:rPr lang="en-US" altLang="ko-KR" dirty="0" err="1"/>
              <a:t>conf</a:t>
            </a:r>
            <a:r>
              <a:rPr lang="en-US" altLang="ko-KR" dirty="0"/>
              <a:t> directory to hold information about </a:t>
            </a:r>
            <a:r>
              <a:rPr lang="en-US" altLang="ko-KR" dirty="0" err="1"/>
              <a:t>mongodb</a:t>
            </a:r>
            <a:r>
              <a:rPr lang="en-US" altLang="ko-KR" dirty="0"/>
              <a:t> with </a:t>
            </a:r>
            <a:r>
              <a:rPr lang="en-US" altLang="ko-KR" b="1" dirty="0">
                <a:solidFill>
                  <a:srgbClr val="0070C0"/>
                </a:solidFill>
              </a:rPr>
              <a:t>“vi </a:t>
            </a:r>
            <a:r>
              <a:rPr lang="en-US" altLang="ko-KR" b="1" dirty="0" err="1">
                <a:solidFill>
                  <a:srgbClr val="0070C0"/>
                </a:solidFill>
              </a:rPr>
              <a:t>mongodb.conf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</a:p>
          <a:p>
            <a:r>
              <a:rPr lang="en-US" altLang="ko-KR" dirty="0"/>
              <a:t>And insert code below in the created </a:t>
            </a:r>
            <a:r>
              <a:rPr lang="en-US" altLang="ko-KR" dirty="0" err="1"/>
              <a:t>mongodb.conf</a:t>
            </a:r>
            <a:r>
              <a:rPr lang="en-US" altLang="ko-KR" dirty="0"/>
              <a:t> file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49821-1117-4777-82A8-3E80C54E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19702"/>
            <a:ext cx="4731392" cy="2794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61D23F-7A87-4A76-ACB9-0973F0FC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9" y="3680538"/>
            <a:ext cx="6480720" cy="2592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B0899A-038F-4415-ABAB-E19CE2034100}"/>
              </a:ext>
            </a:extLst>
          </p:cNvPr>
          <p:cNvSpPr/>
          <p:nvPr/>
        </p:nvSpPr>
        <p:spPr>
          <a:xfrm>
            <a:off x="529929" y="3600603"/>
            <a:ext cx="6480720" cy="3158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3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8.2.3 Install MongoDB</a:t>
            </a:r>
          </a:p>
          <a:p>
            <a:r>
              <a:rPr lang="en-US" altLang="ko-KR" dirty="0"/>
              <a:t>Check if it works normally via </a:t>
            </a:r>
            <a:r>
              <a:rPr lang="en-US" altLang="ko-KR" dirty="0" err="1"/>
              <a:t>mongodb</a:t>
            </a:r>
            <a:r>
              <a:rPr lang="en-US" altLang="ko-KR" dirty="0"/>
              <a:t> path</a:t>
            </a:r>
          </a:p>
          <a:p>
            <a:r>
              <a:rPr lang="en-US" altLang="ko-KR" dirty="0"/>
              <a:t>Go to </a:t>
            </a:r>
            <a:r>
              <a:rPr lang="en-US" altLang="ko-KR" dirty="0" err="1"/>
              <a:t>mongodb</a:t>
            </a:r>
            <a:r>
              <a:rPr lang="en-US" altLang="ko-KR" dirty="0"/>
              <a:t>/bin directory with </a:t>
            </a:r>
            <a:r>
              <a:rPr lang="en-US" altLang="ko-KR" b="1" dirty="0">
                <a:solidFill>
                  <a:srgbClr val="0070C0"/>
                </a:solidFill>
              </a:rPr>
              <a:t>“cd </a:t>
            </a:r>
            <a:r>
              <a:rPr lang="en-US" altLang="ko-KR" b="1" dirty="0" err="1">
                <a:solidFill>
                  <a:srgbClr val="0070C0"/>
                </a:solidFill>
              </a:rPr>
              <a:t>mongodb</a:t>
            </a:r>
            <a:r>
              <a:rPr lang="en-US" altLang="ko-KR" b="1" dirty="0">
                <a:solidFill>
                  <a:srgbClr val="0070C0"/>
                </a:solidFill>
              </a:rPr>
              <a:t>/bin”</a:t>
            </a:r>
          </a:p>
          <a:p>
            <a:r>
              <a:rPr lang="en-US" altLang="ko-KR" dirty="0"/>
              <a:t>And type </a:t>
            </a:r>
            <a:r>
              <a:rPr lang="en-US" altLang="ko-KR" b="1" dirty="0">
                <a:solidFill>
                  <a:srgbClr val="0070C0"/>
                </a:solidFill>
              </a:rPr>
              <a:t>“./</a:t>
            </a:r>
            <a:r>
              <a:rPr lang="en-US" altLang="ko-KR" b="1" dirty="0" err="1">
                <a:solidFill>
                  <a:srgbClr val="0070C0"/>
                </a:solidFill>
              </a:rPr>
              <a:t>mongod</a:t>
            </a:r>
            <a:r>
              <a:rPr lang="en-US" altLang="ko-KR" b="1" dirty="0">
                <a:solidFill>
                  <a:srgbClr val="0070C0"/>
                </a:solidFill>
              </a:rPr>
              <a:t> –</a:t>
            </a:r>
            <a:r>
              <a:rPr lang="en-US" altLang="ko-KR" b="1" dirty="0" err="1">
                <a:solidFill>
                  <a:srgbClr val="0070C0"/>
                </a:solidFill>
              </a:rPr>
              <a:t>dbpath</a:t>
            </a:r>
            <a:r>
              <a:rPr lang="en-US" altLang="ko-KR" b="1" dirty="0">
                <a:solidFill>
                  <a:srgbClr val="0070C0"/>
                </a:solidFill>
              </a:rPr>
              <a:t> ../data”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Install stack in EC2 instance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7ECE6-1859-4B57-AF91-F3967846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05063"/>
            <a:ext cx="8136904" cy="586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3859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r>
              <a:rPr lang="en-US" altLang="ko-KR" dirty="0"/>
              <a:t>Go to the project file received via git clone with </a:t>
            </a:r>
            <a:r>
              <a:rPr lang="en-US" altLang="ko-KR" b="1" dirty="0">
                <a:solidFill>
                  <a:srgbClr val="0070C0"/>
                </a:solidFill>
              </a:rPr>
              <a:t>“cd museum-server”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museum-server </a:t>
            </a:r>
            <a:r>
              <a:rPr lang="en-US" altLang="ko-KR" dirty="0"/>
              <a:t>is project name</a:t>
            </a:r>
          </a:p>
          <a:p>
            <a:r>
              <a:rPr lang="en-US" altLang="ko-KR" dirty="0"/>
              <a:t>Run Node.js through </a:t>
            </a: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en-US" altLang="ko-KR" b="1" dirty="0" err="1">
                <a:solidFill>
                  <a:srgbClr val="0070C0"/>
                </a:solidFill>
              </a:rPr>
              <a:t>npm</a:t>
            </a:r>
            <a:r>
              <a:rPr lang="en-US" altLang="ko-KR" b="1" dirty="0">
                <a:solidFill>
                  <a:srgbClr val="0070C0"/>
                </a:solidFill>
              </a:rPr>
              <a:t> start”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Create Web Server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4FA3E-51B3-41CD-BE88-336331057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51" b="49463"/>
          <a:stretch/>
        </p:blipFill>
        <p:spPr>
          <a:xfrm>
            <a:off x="467544" y="3356992"/>
            <a:ext cx="7560840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2963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/>
          <a:lstStyle/>
          <a:p>
            <a:r>
              <a:rPr lang="en-US" altLang="ko-KR" dirty="0"/>
              <a:t>We learned how to create a web server by creating an EC2 instance in AWS</a:t>
            </a:r>
          </a:p>
          <a:p>
            <a:r>
              <a:rPr lang="en-US" altLang="ko-KR" dirty="0"/>
              <a:t>We learned installing stack in EC2 instance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 추가 Amazon Elastic Block Store(EBS) 볼륨이 있는 Amazon EBS 기반 인스턴스 ">
            <a:extLst>
              <a:ext uri="{FF2B5EF4-FFF2-40B4-BE49-F238E27FC236}">
                <a16:creationId xmlns:a16="http://schemas.microsoft.com/office/drawing/2014/main" id="{FE759A95-57A1-4918-87BD-E1FDC7D1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32435"/>
            <a:ext cx="4443831" cy="36724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BC44D-2EC8-4582-8432-0D211B68BC01}"/>
              </a:ext>
            </a:extLst>
          </p:cNvPr>
          <p:cNvSpPr txBox="1"/>
          <p:nvPr/>
        </p:nvSpPr>
        <p:spPr>
          <a:xfrm>
            <a:off x="5827483" y="6016253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(http://docs.aws.amazon.com)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7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Access AWS homepage and click login on console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F212D0-864C-4E74-8148-C79B9916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2708920"/>
            <a:ext cx="8460432" cy="34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Select a new user and join the membership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E874FD5-1E5D-434F-AB6D-E8DD02EF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9" y="2348880"/>
            <a:ext cx="8426661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530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Click on service and then click EC2</a:t>
            </a:r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618F60-C4D7-41A4-B310-EDDF42873C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8" r="41928" b="44731"/>
          <a:stretch/>
        </p:blipFill>
        <p:spPr>
          <a:xfrm>
            <a:off x="683568" y="2348880"/>
            <a:ext cx="7632848" cy="3183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87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Click </a:t>
            </a:r>
            <a:r>
              <a:rPr lang="en-US" altLang="ko-KR" b="1" dirty="0">
                <a:solidFill>
                  <a:srgbClr val="0070C0"/>
                </a:solidFill>
              </a:rPr>
              <a:t>“INSTANCE&gt;instance” </a:t>
            </a:r>
            <a:r>
              <a:rPr lang="en-US" altLang="ko-KR" dirty="0"/>
              <a:t>and click </a:t>
            </a:r>
            <a:r>
              <a:rPr lang="en-US" altLang="ko-KR" b="1" dirty="0">
                <a:solidFill>
                  <a:srgbClr val="0070C0"/>
                </a:solidFill>
              </a:rPr>
              <a:t>“Launch instance”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FCDD46-F258-41D6-BA1F-C21041CF5C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b="40644"/>
          <a:stretch/>
        </p:blipFill>
        <p:spPr>
          <a:xfrm>
            <a:off x="689259" y="2705364"/>
            <a:ext cx="7759913" cy="2780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9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Click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“Amazon Linux AMI”</a:t>
            </a:r>
            <a:r>
              <a:rPr lang="en-US" altLang="ko-KR" b="1" i="1" dirty="0">
                <a:solidFill>
                  <a:srgbClr val="0070C0"/>
                </a:solidFill>
              </a:rPr>
              <a:t> 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B12F62-C7FA-40A9-A90F-B76BE2A41A9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8" b="23181"/>
          <a:stretch/>
        </p:blipFill>
        <p:spPr>
          <a:xfrm>
            <a:off x="687600" y="2539385"/>
            <a:ext cx="7761572" cy="2676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08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8.1.1 Create EC2 instance in AWS</a:t>
            </a:r>
          </a:p>
          <a:p>
            <a:r>
              <a:rPr lang="en-US" altLang="ko-KR" dirty="0"/>
              <a:t>Click </a:t>
            </a:r>
            <a:r>
              <a:rPr lang="en-US" altLang="ko-KR" b="1" dirty="0">
                <a:solidFill>
                  <a:srgbClr val="0070C0"/>
                </a:solidFill>
              </a:rPr>
              <a:t>“Free tier” </a:t>
            </a:r>
            <a:r>
              <a:rPr lang="en-US" altLang="ko-KR" dirty="0"/>
              <a:t>and skip to step 6</a:t>
            </a:r>
          </a:p>
          <a:p>
            <a:pPr marL="0" indent="0">
              <a:buNone/>
            </a:pPr>
            <a:endParaRPr lang="en-US" altLang="ko-KR" b="1" i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Create an instance in EC2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445FA-B10F-433C-B5BD-40237CF40E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4" b="5821"/>
          <a:stretch/>
        </p:blipFill>
        <p:spPr>
          <a:xfrm>
            <a:off x="539552" y="2708920"/>
            <a:ext cx="7977685" cy="3175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4063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11367</TotalTime>
  <Words>1064</Words>
  <Application>Microsoft Office PowerPoint</Application>
  <PresentationFormat>화면 슬라이드 쇼(4:3)</PresentationFormat>
  <Paragraphs>292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Wingdings</vt:lpstr>
      <vt:lpstr>Office 테마</vt:lpstr>
      <vt:lpstr>8. [Lab 5]  Amazon Web Service</vt:lpstr>
      <vt:lpstr>Objectives</vt:lpstr>
      <vt:lpstr>[Lab 5] Amazon Web Service Contents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8.1 Create an instance in EC2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8.2 Install stack in EC2 instance</vt:lpstr>
      <vt:lpstr>8.3 Create Web Server in EC2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구희정</cp:lastModifiedBy>
  <cp:revision>391</cp:revision>
  <cp:lastPrinted>2014-06-12T03:03:23Z</cp:lastPrinted>
  <dcterms:created xsi:type="dcterms:W3CDTF">2013-02-16T07:37:15Z</dcterms:created>
  <dcterms:modified xsi:type="dcterms:W3CDTF">2017-09-05T06:19:18Z</dcterms:modified>
  <cp:category/>
</cp:coreProperties>
</file>