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Medium"/>
      <p:regular r:id="rId26"/>
      <p:bold r:id="rId27"/>
      <p:italic r:id="rId28"/>
      <p:boldItalic r:id="rId29"/>
    </p:embeddedFont>
    <p:embeddedFont>
      <p:font typeface="Roboto"/>
      <p:regular r:id="rId30"/>
      <p:bold r:id="rId31"/>
      <p:italic r:id="rId32"/>
      <p:boldItalic r:id="rId33"/>
    </p:embeddedFon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edium-regular.fntdata"/><Relationship Id="rId25" Type="http://schemas.openxmlformats.org/officeDocument/2006/relationships/slide" Target="slides/slide19.xml"/><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Statistique" TargetMode="External"/><Relationship Id="rId3" Type="http://schemas.openxmlformats.org/officeDocument/2006/relationships/hyperlink" Target="https://fr.wikipedia.org/wiki/M%C3%A9diane_(statistiques)" TargetMode="External"/><Relationship Id="rId4" Type="http://schemas.openxmlformats.org/officeDocument/2006/relationships/hyperlink" Target="https://fr.wikipedia.org/wiki/Variance_(statistiques_et_probabilit%C3%A9s)" TargetMode="External"/><Relationship Id="rId11" Type="http://schemas.openxmlformats.org/officeDocument/2006/relationships/hyperlink" Target="https://fr.wikipedia.org/wiki/Validation_crois%C3%A9e" TargetMode="External"/><Relationship Id="rId10" Type="http://schemas.openxmlformats.org/officeDocument/2006/relationships/hyperlink" Target="https://fr.wikipedia.org/wiki/Casualisation" TargetMode="External"/><Relationship Id="rId9" Type="http://schemas.openxmlformats.org/officeDocument/2006/relationships/hyperlink" Target="https://fr.wikipedia.org/wiki/Test_exact" TargetMode="External"/><Relationship Id="rId5" Type="http://schemas.openxmlformats.org/officeDocument/2006/relationships/hyperlink" Target="https://fr.wikipedia.org/wiki/Quantile" TargetMode="External"/><Relationship Id="rId6" Type="http://schemas.openxmlformats.org/officeDocument/2006/relationships/hyperlink" Target="https://fr.wikipedia.org/wiki/Jackknife" TargetMode="External"/><Relationship Id="rId7" Type="http://schemas.openxmlformats.org/officeDocument/2006/relationships/hyperlink" Target="https://fr.wikipedia.org/wiki/Bootstrap_(statistiques)" TargetMode="External"/><Relationship Id="rId8" Type="http://schemas.openxmlformats.org/officeDocument/2006/relationships/hyperlink" Target="https://fr.wikipedia.org/wiki/Signification_statistiqu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532e168a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532e168a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4532e168a0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532e168a0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rgbClr val="021B34"/>
                </a:solidFill>
                <a:highlight>
                  <a:srgbClr val="FFFFFF"/>
                </a:highlight>
              </a:rPr>
              <a:t>(-) 2 ⇒ Nous testons les performances du modèle par rapport à un point de données à chaque itération. Cela pourrait entraîner une variation plus importante de l'erreur de prédiction si certains points de données sont aberrants,Nous avons donc besoin d’un bon ratio de points de données d’essai, une solution fournie par la </a:t>
            </a:r>
            <a:r>
              <a:rPr b="1" lang="fr" sz="1000">
                <a:solidFill>
                  <a:srgbClr val="021B34"/>
                </a:solidFill>
                <a:highlight>
                  <a:srgbClr val="FFFFFF"/>
                </a:highlight>
              </a:rPr>
              <a:t>méthode de validation croisée des k-fold</a:t>
            </a:r>
            <a:r>
              <a:rPr lang="fr" sz="1000">
                <a:solidFill>
                  <a:srgbClr val="021B34"/>
                </a:solidFill>
                <a:highlight>
                  <a:srgbClr val="FFFFFF"/>
                </a:highlight>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532e169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4532e169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532e169fa_1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532e169fa_1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532e169fa_1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4532e169fa_1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4532e169fa_1_2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4532e169fa_1_2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4413c8c0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4413c8c0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fr" sz="1000">
                <a:solidFill>
                  <a:srgbClr val="021B34"/>
                </a:solidFill>
                <a:highlight>
                  <a:srgbClr val="FFFFFF"/>
                </a:highlight>
              </a:rPr>
              <a:t>De la même manière que les techniques de validation croisée, la méthode de </a:t>
            </a:r>
            <a:r>
              <a:rPr b="1" lang="fr" sz="1000">
                <a:solidFill>
                  <a:srgbClr val="021B34"/>
                </a:solidFill>
                <a:highlight>
                  <a:srgbClr val="FFFFFF"/>
                </a:highlight>
              </a:rPr>
              <a:t>rééchantillonnage bootstrap</a:t>
            </a:r>
            <a:r>
              <a:rPr lang="fr" sz="1000">
                <a:solidFill>
                  <a:srgbClr val="021B34"/>
                </a:solidFill>
                <a:highlight>
                  <a:srgbClr val="FFFFFF"/>
                </a:highlight>
              </a:rPr>
              <a:t> peut être utilisée pour mesurer la précision d'un modèle prédictif. De plus, il peut être utilisé pour mesurer l'incertitude associée à tout estimateur statistique.</a:t>
            </a:r>
            <a:endParaRPr sz="900"/>
          </a:p>
          <a:p>
            <a:pPr indent="0" lvl="0" marL="0" rtl="0" algn="just">
              <a:lnSpc>
                <a:spcPct val="115000"/>
              </a:lnSpc>
              <a:spcBef>
                <a:spcPts val="800"/>
              </a:spcBef>
              <a:spcAft>
                <a:spcPts val="800"/>
              </a:spcAft>
              <a:buNone/>
            </a:pPr>
            <a:r>
              <a:t/>
            </a:r>
            <a:endParaRPr sz="1000">
              <a:solidFill>
                <a:srgbClr val="021B34"/>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4413c8c0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4413c8c0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fr" sz="1000">
                <a:solidFill>
                  <a:srgbClr val="021B34"/>
                </a:solidFill>
              </a:rPr>
              <a:t>.Le rééchantillonnage bootstrap consiste à sélectionner de manière répétée un échantillon de n observations à partir du jeu de données d'origine et à évaluer le modèle sur chaque copie. Le </a:t>
            </a:r>
            <a:endParaRPr sz="1000">
              <a:solidFill>
                <a:srgbClr val="021B34"/>
              </a:solidFill>
            </a:endParaRPr>
          </a:p>
          <a:p>
            <a:pPr indent="0" lvl="0" marL="0" rtl="0" algn="l">
              <a:spcBef>
                <a:spcPts val="8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4413c8c03b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4413c8c03b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441bb03d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41bb03d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419858309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419858309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fr" sz="1050">
                <a:solidFill>
                  <a:srgbClr val="222222"/>
                </a:solidFill>
              </a:rPr>
              <a:t>En </a:t>
            </a:r>
            <a:r>
              <a:rPr lang="fr" sz="1050" u="sng">
                <a:solidFill>
                  <a:srgbClr val="0B0080"/>
                </a:solidFill>
                <a:hlinkClick r:id="rId2"/>
              </a:rPr>
              <a:t>statistiques</a:t>
            </a:r>
            <a:r>
              <a:rPr lang="fr" sz="1050">
                <a:solidFill>
                  <a:srgbClr val="222222"/>
                </a:solidFill>
              </a:rPr>
              <a:t>, effectuer un </a:t>
            </a:r>
            <a:r>
              <a:rPr b="1" lang="fr" sz="1050">
                <a:solidFill>
                  <a:srgbClr val="222222"/>
                </a:solidFill>
              </a:rPr>
              <a:t>ré-échantillonnage</a:t>
            </a:r>
            <a:r>
              <a:rPr lang="fr" sz="1050">
                <a:solidFill>
                  <a:srgbClr val="222222"/>
                </a:solidFill>
              </a:rPr>
              <a:t> c'est utiliser une méthode permettant :</a:t>
            </a:r>
            <a:endParaRPr sz="1050">
              <a:solidFill>
                <a:srgbClr val="222222"/>
              </a:solidFill>
            </a:endParaRPr>
          </a:p>
          <a:p>
            <a:pPr indent="-295275" lvl="0" marL="901700" rtl="0" algn="l">
              <a:lnSpc>
                <a:spcPct val="115000"/>
              </a:lnSpc>
              <a:spcBef>
                <a:spcPts val="600"/>
              </a:spcBef>
              <a:spcAft>
                <a:spcPts val="0"/>
              </a:spcAft>
              <a:buClr>
                <a:srgbClr val="222222"/>
              </a:buClr>
              <a:buSzPts val="1050"/>
              <a:buAutoNum type="arabicPeriod"/>
            </a:pPr>
            <a:r>
              <a:rPr lang="fr" sz="1050">
                <a:solidFill>
                  <a:srgbClr val="222222"/>
                </a:solidFill>
              </a:rPr>
              <a:t>d'estimer la précision d'un échantillon statistique (</a:t>
            </a:r>
            <a:r>
              <a:rPr lang="fr" sz="1050" u="sng">
                <a:solidFill>
                  <a:srgbClr val="0B0080"/>
                </a:solidFill>
                <a:hlinkClick r:id="rId3"/>
              </a:rPr>
              <a:t>médiane</a:t>
            </a:r>
            <a:r>
              <a:rPr lang="fr" sz="1050">
                <a:solidFill>
                  <a:srgbClr val="222222"/>
                </a:solidFill>
              </a:rPr>
              <a:t>, </a:t>
            </a:r>
            <a:r>
              <a:rPr lang="fr" sz="1050" u="sng">
                <a:solidFill>
                  <a:srgbClr val="0B0080"/>
                </a:solidFill>
                <a:hlinkClick r:id="rId4"/>
              </a:rPr>
              <a:t>variance</a:t>
            </a:r>
            <a:r>
              <a:rPr lang="fr" sz="1050">
                <a:solidFill>
                  <a:srgbClr val="222222"/>
                </a:solidFill>
              </a:rPr>
              <a:t>, </a:t>
            </a:r>
            <a:r>
              <a:rPr lang="fr" sz="1050" u="sng">
                <a:solidFill>
                  <a:srgbClr val="0B0080"/>
                </a:solidFill>
                <a:hlinkClick r:id="rId5"/>
              </a:rPr>
              <a:t>quantile</a:t>
            </a:r>
            <a:r>
              <a:rPr lang="fr" sz="1050">
                <a:solidFill>
                  <a:srgbClr val="222222"/>
                </a:solidFill>
              </a:rPr>
              <a:t>) en utilisant des sous-ensembles des données disponibles (</a:t>
            </a:r>
            <a:r>
              <a:rPr i="1" lang="fr" sz="1050" u="sng">
                <a:solidFill>
                  <a:srgbClr val="0B0080"/>
                </a:solidFill>
                <a:hlinkClick r:id="rId6"/>
              </a:rPr>
              <a:t>jackknife</a:t>
            </a:r>
            <a:r>
              <a:rPr lang="fr" sz="1050">
                <a:solidFill>
                  <a:srgbClr val="222222"/>
                </a:solidFill>
              </a:rPr>
              <a:t>) ou en effectuant un tirage aléatoire avec remise, à partir de ce même ensemble de données (</a:t>
            </a:r>
            <a:r>
              <a:rPr i="1" lang="fr" sz="1050" u="sng">
                <a:solidFill>
                  <a:srgbClr val="0B0080"/>
                </a:solidFill>
                <a:hlinkClick r:id="rId7"/>
              </a:rPr>
              <a:t>bootstrap</a:t>
            </a:r>
            <a:r>
              <a:rPr lang="fr" sz="1050">
                <a:solidFill>
                  <a:srgbClr val="222222"/>
                </a:solidFill>
              </a:rPr>
              <a:t>) ;</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lang="fr" sz="1050">
                <a:solidFill>
                  <a:srgbClr val="222222"/>
                </a:solidFill>
              </a:rPr>
              <a:t>de tester la </a:t>
            </a:r>
            <a:r>
              <a:rPr lang="fr" sz="1050" u="sng">
                <a:solidFill>
                  <a:srgbClr val="0B0080"/>
                </a:solidFill>
                <a:hlinkClick r:id="rId8"/>
              </a:rPr>
              <a:t>signification statistique</a:t>
            </a:r>
            <a:r>
              <a:rPr lang="fr" sz="1050">
                <a:solidFill>
                  <a:srgbClr val="222222"/>
                </a:solidFill>
              </a:rPr>
              <a:t> d'un résultat en échangeant les étiquettes des données (tests de permutation, aussi appelés </a:t>
            </a:r>
            <a:r>
              <a:rPr lang="fr" sz="1050" u="sng">
                <a:solidFill>
                  <a:srgbClr val="0B0080"/>
                </a:solidFill>
                <a:hlinkClick r:id="rId9"/>
              </a:rPr>
              <a:t>tests exacts</a:t>
            </a:r>
            <a:r>
              <a:rPr lang="fr" sz="1050">
                <a:solidFill>
                  <a:srgbClr val="222222"/>
                </a:solidFill>
              </a:rPr>
              <a:t>, tests de </a:t>
            </a:r>
            <a:r>
              <a:rPr lang="fr" sz="1050" u="sng">
                <a:solidFill>
                  <a:srgbClr val="0B0080"/>
                </a:solidFill>
                <a:hlinkClick r:id="rId10"/>
              </a:rPr>
              <a:t>randomisation</a:t>
            </a:r>
            <a:r>
              <a:rPr lang="fr" sz="1050">
                <a:solidFill>
                  <a:srgbClr val="222222"/>
                </a:solidFill>
              </a:rPr>
              <a:t> (hasardisation), voire de re-randomisation (rehasardisation)) ;</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lang="fr" sz="1050">
                <a:solidFill>
                  <a:srgbClr val="222222"/>
                </a:solidFill>
              </a:rPr>
              <a:t>de valider des modèles en utilisant des sous-ensembles aléatoires (</a:t>
            </a:r>
            <a:r>
              <a:rPr i="1" lang="fr" sz="1050">
                <a:solidFill>
                  <a:srgbClr val="222222"/>
                </a:solidFill>
              </a:rPr>
              <a:t>bootstrap</a:t>
            </a:r>
            <a:r>
              <a:rPr lang="fr" sz="1050">
                <a:solidFill>
                  <a:srgbClr val="222222"/>
                </a:solidFill>
              </a:rPr>
              <a:t>, </a:t>
            </a:r>
            <a:r>
              <a:rPr lang="fr" sz="1050" u="sng">
                <a:solidFill>
                  <a:srgbClr val="0B0080"/>
                </a:solidFill>
                <a:hlinkClick r:id="rId11"/>
              </a:rPr>
              <a:t>validation croisée</a:t>
            </a:r>
            <a:r>
              <a:rPr lang="fr" sz="1050">
                <a:solidFill>
                  <a:srgbClr val="222222"/>
                </a:solidFill>
              </a:rPr>
              <a:t>).</a:t>
            </a:r>
            <a:endParaRPr sz="1050">
              <a:solidFill>
                <a:srgbClr val="222222"/>
              </a:solidFill>
            </a:endParaRPr>
          </a:p>
          <a:p>
            <a:pPr indent="0" lvl="0" marL="0" rtl="0" algn="l">
              <a:spcBef>
                <a:spcPts val="10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41c199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41c199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419858309_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4419858309_2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419858309_21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4419858309_21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51e172f8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51e172f8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50">
                <a:solidFill>
                  <a:srgbClr val="222222"/>
                </a:solidFill>
                <a:highlight>
                  <a:srgbClr val="FFFFFF"/>
                </a:highlight>
              </a:rPr>
              <a:t>Supposons posséder un modèle statistique avec un ou plusieurs paramètres inconnus, et un ensemble de données d'apprentissage sur lequel on peut entraîner le modèle. Le processus d'apprentissage optimise les paramètres du modèle afin que celui-ci corresponde aux données le mieux possible.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413c8c03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413c8c03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fr" sz="1000">
                <a:solidFill>
                  <a:srgbClr val="021B34"/>
                </a:solidFill>
              </a:rPr>
              <a:t>L'idée de base, derrière les techniques de validation croisée, consiste à diviser les données en deux ensembles:L'ensemble de formation utilisé pour former le modèle; et l'ensemble de test  utilisé pour valider le modèle en estimant l'erreur de prédiction.</a:t>
            </a:r>
            <a:endParaRPr sz="1000">
              <a:solidFill>
                <a:srgbClr val="021B34"/>
              </a:solidFill>
            </a:endParaRPr>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413c8c03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413c8c03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532e168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532e168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rgbClr val="021B34"/>
                </a:solidFill>
                <a:highlight>
                  <a:srgbClr val="FFFFFF"/>
                </a:highlight>
              </a:rPr>
              <a:t>Un inconvénient est que nous construisons un modèle sur une fraction de l'ensemble de données, en laissant éventuellement de côté des informations intéressantes sur les données, ce qui conduit à un biais plus important. Par conséquent, le taux d'erreur de test peut être très variable, en fonction des observations incluses dans l'ensemble d'apprentissage et des observations incluses dans l'ensemble de validation.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128" name="Shape 128"/>
        <p:cNvGrpSpPr/>
        <p:nvPr/>
      </p:nvGrpSpPr>
      <p:grpSpPr>
        <a:xfrm>
          <a:off x="0" y="0"/>
          <a:ext cx="0" cy="0"/>
          <a:chOff x="0" y="0"/>
          <a:chExt cx="0" cy="0"/>
        </a:xfrm>
      </p:grpSpPr>
      <p:sp>
        <p:nvSpPr>
          <p:cNvPr id="129" name="Google Shape;129;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14"/>
          <p:cNvGrpSpPr/>
          <p:nvPr/>
        </p:nvGrpSpPr>
        <p:grpSpPr>
          <a:xfrm>
            <a:off x="255200" y="592"/>
            <a:ext cx="2250363" cy="1044300"/>
            <a:chOff x="255200" y="592"/>
            <a:chExt cx="2250363" cy="1044300"/>
          </a:xfrm>
        </p:grpSpPr>
        <p:sp>
          <p:nvSpPr>
            <p:cNvPr id="134" name="Google Shape;134;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14"/>
          <p:cNvGrpSpPr/>
          <p:nvPr/>
        </p:nvGrpSpPr>
        <p:grpSpPr>
          <a:xfrm>
            <a:off x="905395" y="592"/>
            <a:ext cx="2250363" cy="1044300"/>
            <a:chOff x="905395" y="592"/>
            <a:chExt cx="2250363" cy="1044300"/>
          </a:xfrm>
        </p:grpSpPr>
        <p:sp>
          <p:nvSpPr>
            <p:cNvPr id="138" name="Google Shape;138;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14"/>
          <p:cNvGrpSpPr/>
          <p:nvPr/>
        </p:nvGrpSpPr>
        <p:grpSpPr>
          <a:xfrm>
            <a:off x="7057468" y="5088"/>
            <a:ext cx="1851282" cy="752108"/>
            <a:chOff x="6917201" y="0"/>
            <a:chExt cx="2227777" cy="863400"/>
          </a:xfrm>
        </p:grpSpPr>
        <p:sp>
          <p:nvSpPr>
            <p:cNvPr id="142" name="Google Shape;142;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14"/>
          <p:cNvGrpSpPr/>
          <p:nvPr/>
        </p:nvGrpSpPr>
        <p:grpSpPr>
          <a:xfrm>
            <a:off x="6553032" y="4217852"/>
            <a:ext cx="2389068" cy="925737"/>
            <a:chOff x="6917201" y="0"/>
            <a:chExt cx="2227777" cy="863400"/>
          </a:xfrm>
        </p:grpSpPr>
        <p:sp>
          <p:nvSpPr>
            <p:cNvPr id="146" name="Google Shape;146;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14"/>
          <p:cNvGrpSpPr/>
          <p:nvPr/>
        </p:nvGrpSpPr>
        <p:grpSpPr>
          <a:xfrm>
            <a:off x="199149" y="4055652"/>
            <a:ext cx="2795413" cy="1083308"/>
            <a:chOff x="6917201" y="0"/>
            <a:chExt cx="2227777" cy="863400"/>
          </a:xfrm>
        </p:grpSpPr>
        <p:sp>
          <p:nvSpPr>
            <p:cNvPr id="150" name="Google Shape;150;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1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1pPr>
            <a:lvl2pPr lvl="1"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2pPr>
            <a:lvl3pPr lvl="2"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3pPr>
            <a:lvl4pPr lvl="3"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4pPr>
            <a:lvl5pPr lvl="4"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5pPr>
            <a:lvl6pPr lvl="5"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6pPr>
            <a:lvl7pPr lvl="6"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7pPr>
            <a:lvl8pPr lvl="7"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8pPr>
            <a:lvl9pPr lvl="8"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9pPr>
          </a:lstStyle>
          <a:p/>
        </p:txBody>
      </p:sp>
      <p:sp>
        <p:nvSpPr>
          <p:cNvPr id="154" name="Google Shape;154;p1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155" name="Google Shape;155;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56" name="Shape 156"/>
        <p:cNvGrpSpPr/>
        <p:nvPr/>
      </p:nvGrpSpPr>
      <p:grpSpPr>
        <a:xfrm>
          <a:off x="0" y="0"/>
          <a:ext cx="0" cy="0"/>
          <a:chOff x="0" y="0"/>
          <a:chExt cx="0" cy="0"/>
        </a:xfrm>
      </p:grpSpPr>
      <p:sp>
        <p:nvSpPr>
          <p:cNvPr id="157" name="Google Shape;157;p1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2"/>
              </a:buClr>
              <a:buSzPts val="1300"/>
              <a:buFont typeface="Calibri"/>
              <a:buNone/>
              <a:defRPr b="0" i="0" sz="1300" u="none" cap="none" strike="noStrike">
                <a:solidFill>
                  <a:schemeClr val="dk2"/>
                </a:solidFill>
                <a:latin typeface="Calibri"/>
                <a:ea typeface="Calibri"/>
                <a:cs typeface="Calibri"/>
                <a:sym typeface="Calibri"/>
              </a:defRPr>
            </a:lvl1pPr>
          </a:lstStyle>
          <a:p/>
        </p:txBody>
      </p:sp>
      <p:sp>
        <p:nvSpPr>
          <p:cNvPr id="161" name="Google Shape;161;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162" name="Shape 162"/>
        <p:cNvGrpSpPr/>
        <p:nvPr/>
      </p:nvGrpSpPr>
      <p:grpSpPr>
        <a:xfrm>
          <a:off x="0" y="0"/>
          <a:ext cx="0" cy="0"/>
          <a:chOff x="0" y="0"/>
          <a:chExt cx="0" cy="0"/>
        </a:xfrm>
      </p:grpSpPr>
      <p:sp>
        <p:nvSpPr>
          <p:cNvPr id="163" name="Google Shape;163;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67" name="Google Shape;167;p1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68" name="Google Shape;168;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69" name="Shape 169"/>
        <p:cNvGrpSpPr/>
        <p:nvPr/>
      </p:nvGrpSpPr>
      <p:grpSpPr>
        <a:xfrm>
          <a:off x="0" y="0"/>
          <a:ext cx="0" cy="0"/>
          <a:chOff x="0" y="0"/>
          <a:chExt cx="0" cy="0"/>
        </a:xfrm>
      </p:grpSpPr>
      <p:sp>
        <p:nvSpPr>
          <p:cNvPr id="170" name="Google Shape;170;p1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17"/>
          <p:cNvGrpSpPr/>
          <p:nvPr/>
        </p:nvGrpSpPr>
        <p:grpSpPr>
          <a:xfrm>
            <a:off x="5594190" y="3961115"/>
            <a:ext cx="2910144" cy="1182340"/>
            <a:chOff x="6917201" y="0"/>
            <a:chExt cx="2227777" cy="863400"/>
          </a:xfrm>
        </p:grpSpPr>
        <p:sp>
          <p:nvSpPr>
            <p:cNvPr id="172" name="Google Shape;172;p1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17"/>
          <p:cNvGrpSpPr/>
          <p:nvPr/>
        </p:nvGrpSpPr>
        <p:grpSpPr>
          <a:xfrm>
            <a:off x="199149" y="2"/>
            <a:ext cx="2795413" cy="1083308"/>
            <a:chOff x="6917201" y="0"/>
            <a:chExt cx="2227777" cy="863400"/>
          </a:xfrm>
        </p:grpSpPr>
        <p:sp>
          <p:nvSpPr>
            <p:cNvPr id="176" name="Google Shape;176;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1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1pPr>
            <a:lvl2pPr lvl="1"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2pPr>
            <a:lvl3pPr lvl="2"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3pPr>
            <a:lvl4pPr lvl="3"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4pPr>
            <a:lvl5pPr lvl="4"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5pPr>
            <a:lvl6pPr lvl="5"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6pPr>
            <a:lvl7pPr lvl="6"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7pPr>
            <a:lvl8pPr lvl="7"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8pPr>
            <a:lvl9pPr lvl="8"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9pPr>
          </a:lstStyle>
          <a:p/>
        </p:txBody>
      </p:sp>
      <p:sp>
        <p:nvSpPr>
          <p:cNvPr id="180" name="Google Shape;180;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181" name="Shape 181"/>
        <p:cNvGrpSpPr/>
        <p:nvPr/>
      </p:nvGrpSpPr>
      <p:grpSpPr>
        <a:xfrm>
          <a:off x="0" y="0"/>
          <a:ext cx="0" cy="0"/>
          <a:chOff x="0" y="0"/>
          <a:chExt cx="0" cy="0"/>
        </a:xfrm>
      </p:grpSpPr>
      <p:sp>
        <p:nvSpPr>
          <p:cNvPr id="182" name="Google Shape;182;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86" name="Google Shape;186;p1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87" name="Google Shape;187;p1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88" name="Google Shape;188;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189" name="Shape 189"/>
        <p:cNvGrpSpPr/>
        <p:nvPr/>
      </p:nvGrpSpPr>
      <p:grpSpPr>
        <a:xfrm>
          <a:off x="0" y="0"/>
          <a:ext cx="0" cy="0"/>
          <a:chOff x="0" y="0"/>
          <a:chExt cx="0" cy="0"/>
        </a:xfrm>
      </p:grpSpPr>
      <p:sp>
        <p:nvSpPr>
          <p:cNvPr id="190" name="Google Shape;190;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94" name="Google Shape;194;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195" name="Shape 195"/>
        <p:cNvGrpSpPr/>
        <p:nvPr/>
      </p:nvGrpSpPr>
      <p:grpSpPr>
        <a:xfrm>
          <a:off x="0" y="0"/>
          <a:ext cx="0" cy="0"/>
          <a:chOff x="0" y="0"/>
          <a:chExt cx="0" cy="0"/>
        </a:xfrm>
      </p:grpSpPr>
      <p:sp>
        <p:nvSpPr>
          <p:cNvPr id="196" name="Google Shape;196;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200" name="Google Shape;200;p2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201" name="Google Shape;201;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202" name="Shape 202"/>
        <p:cNvGrpSpPr/>
        <p:nvPr/>
      </p:nvGrpSpPr>
      <p:grpSpPr>
        <a:xfrm>
          <a:off x="0" y="0"/>
          <a:ext cx="0" cy="0"/>
          <a:chOff x="0" y="0"/>
          <a:chExt cx="0" cy="0"/>
        </a:xfrm>
      </p:grpSpPr>
      <p:sp>
        <p:nvSpPr>
          <p:cNvPr id="203" name="Google Shape;203;p2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21"/>
          <p:cNvGrpSpPr/>
          <p:nvPr/>
        </p:nvGrpSpPr>
        <p:grpSpPr>
          <a:xfrm>
            <a:off x="255991" y="-118"/>
            <a:ext cx="2251347" cy="1043408"/>
            <a:chOff x="3961956" y="4383950"/>
            <a:chExt cx="1160548" cy="548700"/>
          </a:xfrm>
        </p:grpSpPr>
        <p:sp>
          <p:nvSpPr>
            <p:cNvPr id="206" name="Google Shape;206;p2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 name="Google Shape;209;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p21"/>
          <p:cNvGrpSpPr/>
          <p:nvPr/>
        </p:nvGrpSpPr>
        <p:grpSpPr>
          <a:xfrm>
            <a:off x="34934" y="4522125"/>
            <a:ext cx="1593306" cy="617072"/>
            <a:chOff x="6917201" y="0"/>
            <a:chExt cx="2227777" cy="863400"/>
          </a:xfrm>
        </p:grpSpPr>
        <p:sp>
          <p:nvSpPr>
            <p:cNvPr id="211" name="Google Shape;211;p2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1"/>
          <p:cNvGrpSpPr/>
          <p:nvPr/>
        </p:nvGrpSpPr>
        <p:grpSpPr>
          <a:xfrm>
            <a:off x="5886353" y="1243"/>
            <a:ext cx="3257454" cy="1261514"/>
            <a:chOff x="6917201" y="0"/>
            <a:chExt cx="2227777" cy="863400"/>
          </a:xfrm>
        </p:grpSpPr>
        <p:sp>
          <p:nvSpPr>
            <p:cNvPr id="215" name="Google Shape;215;p2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2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1pPr>
            <a:lvl2pPr lvl="1"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2pPr>
            <a:lvl3pPr lvl="2"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3pPr>
            <a:lvl4pPr lvl="3"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4pPr>
            <a:lvl5pPr lvl="4"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5pPr>
            <a:lvl6pPr lvl="5"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6pPr>
            <a:lvl7pPr lvl="6"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7pPr>
            <a:lvl8pPr lvl="7"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8pPr>
            <a:lvl9pPr lvl="8"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9pPr>
          </a:lstStyle>
          <a:p/>
        </p:txBody>
      </p:sp>
      <p:sp>
        <p:nvSpPr>
          <p:cNvPr id="219" name="Google Shape;219;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220" name="Shape 220"/>
        <p:cNvGrpSpPr/>
        <p:nvPr/>
      </p:nvGrpSpPr>
      <p:grpSpPr>
        <a:xfrm>
          <a:off x="0" y="0"/>
          <a:ext cx="0" cy="0"/>
          <a:chOff x="0" y="0"/>
          <a:chExt cx="0" cy="0"/>
        </a:xfrm>
      </p:grpSpPr>
      <p:sp>
        <p:nvSpPr>
          <p:cNvPr id="221" name="Google Shape;221;p2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2"/>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225" name="Google Shape;225;p22"/>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226" name="Google Shape;226;p22"/>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227" name="Google Shape;227;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228" name="Shape 228"/>
        <p:cNvGrpSpPr/>
        <p:nvPr/>
      </p:nvGrpSpPr>
      <p:grpSpPr>
        <a:xfrm>
          <a:off x="0" y="0"/>
          <a:ext cx="0" cy="0"/>
          <a:chOff x="0" y="0"/>
          <a:chExt cx="0" cy="0"/>
        </a:xfrm>
      </p:grpSpPr>
      <p:sp>
        <p:nvSpPr>
          <p:cNvPr id="229" name="Google Shape;229;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 name="Google Shape;230;p23"/>
          <p:cNvGrpSpPr/>
          <p:nvPr/>
        </p:nvGrpSpPr>
        <p:grpSpPr>
          <a:xfrm>
            <a:off x="5959222" y="4119576"/>
            <a:ext cx="2520951" cy="1024165"/>
            <a:chOff x="6917201" y="0"/>
            <a:chExt cx="2227777" cy="863400"/>
          </a:xfrm>
        </p:grpSpPr>
        <p:sp>
          <p:nvSpPr>
            <p:cNvPr id="231" name="Google Shape;231;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3"/>
          <p:cNvGrpSpPr/>
          <p:nvPr/>
        </p:nvGrpSpPr>
        <p:grpSpPr>
          <a:xfrm>
            <a:off x="199149" y="2"/>
            <a:ext cx="2795413" cy="1083308"/>
            <a:chOff x="6917201" y="0"/>
            <a:chExt cx="2227777" cy="863400"/>
          </a:xfrm>
        </p:grpSpPr>
        <p:sp>
          <p:nvSpPr>
            <p:cNvPr id="235" name="Google Shape;235;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23"/>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1pPr>
            <a:lvl2pPr lvl="1"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2pPr>
            <a:lvl3pPr lvl="2"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3pPr>
            <a:lvl4pPr lvl="3"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4pPr>
            <a:lvl5pPr lvl="4"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5pPr>
            <a:lvl6pPr lvl="5"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6pPr>
            <a:lvl7pPr lvl="6"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7pPr>
            <a:lvl8pPr lvl="7"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8pPr>
            <a:lvl9pPr lvl="8"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9pPr>
          </a:lstStyle>
          <a:p>
            <a:r>
              <a:t>xx%</a:t>
            </a:r>
          </a:p>
        </p:txBody>
      </p:sp>
      <p:sp>
        <p:nvSpPr>
          <p:cNvPr id="239" name="Google Shape;239;p23"/>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lstStyle>
            <a:lvl1pPr indent="-311150" lvl="0" marL="457200" marR="0" rtl="0" algn="ctr">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ctr">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240" name="Google Shape;240;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1" name="Shape 241"/>
        <p:cNvGrpSpPr/>
        <p:nvPr/>
      </p:nvGrpSpPr>
      <p:grpSpPr>
        <a:xfrm>
          <a:off x="0" y="0"/>
          <a:ext cx="0" cy="0"/>
          <a:chOff x="0" y="0"/>
          <a:chExt cx="0" cy="0"/>
        </a:xfrm>
      </p:grpSpPr>
      <p:sp>
        <p:nvSpPr>
          <p:cNvPr id="242" name="Google Shape;242;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126" name="Google Shape;126;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27" name="Google Shape;127;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5"/>
          <p:cNvSpPr txBox="1"/>
          <p:nvPr>
            <p:ph type="ctrTitle"/>
          </p:nvPr>
        </p:nvSpPr>
        <p:spPr>
          <a:xfrm>
            <a:off x="1756325" y="1822825"/>
            <a:ext cx="54636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4500"/>
              <a:t>Rééchantillonnage</a:t>
            </a:r>
            <a:r>
              <a:rPr lang="fr"/>
              <a:t> </a:t>
            </a:r>
            <a:r>
              <a:rPr lang="fr" sz="3400">
                <a:solidFill>
                  <a:schemeClr val="dk2"/>
                </a:solidFill>
              </a:rPr>
              <a:t>Jackknife, </a:t>
            </a:r>
            <a:r>
              <a:rPr lang="fr" sz="3400">
                <a:solidFill>
                  <a:schemeClr val="dk2"/>
                </a:solidFill>
              </a:rPr>
              <a:t>validation croisée et Bootstrap</a:t>
            </a:r>
            <a:r>
              <a:rPr lang="fr" sz="3400"/>
              <a:t> </a:t>
            </a:r>
            <a:endParaRPr sz="3400"/>
          </a:p>
        </p:txBody>
      </p:sp>
      <p:sp>
        <p:nvSpPr>
          <p:cNvPr id="248" name="Google Shape;248;p25"/>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4"/>
          <p:cNvSpPr txBox="1"/>
          <p:nvPr>
            <p:ph idx="1" type="body"/>
          </p:nvPr>
        </p:nvSpPr>
        <p:spPr>
          <a:xfrm>
            <a:off x="921550" y="826275"/>
            <a:ext cx="7505700" cy="5757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2400">
                <a:solidFill>
                  <a:schemeClr val="lt1"/>
                </a:solidFill>
              </a:rPr>
              <a:t>Leave one out cross validation </a:t>
            </a:r>
            <a:endParaRPr b="1" sz="2400">
              <a:solidFill>
                <a:schemeClr val="lt1"/>
              </a:solidFill>
            </a:endParaRPr>
          </a:p>
          <a:p>
            <a:pPr indent="0" lvl="0" marL="0" rtl="0" algn="ctr">
              <a:spcBef>
                <a:spcPts val="0"/>
              </a:spcBef>
              <a:spcAft>
                <a:spcPts val="0"/>
              </a:spcAft>
              <a:buNone/>
            </a:pPr>
            <a:r>
              <a:t/>
            </a:r>
            <a:endParaRPr b="1" sz="2400">
              <a:solidFill>
                <a:schemeClr val="lt1"/>
              </a:solidFill>
            </a:endParaRPr>
          </a:p>
          <a:p>
            <a:pPr indent="0" lvl="0" marL="0" rtl="0" algn="ctr">
              <a:spcBef>
                <a:spcPts val="0"/>
              </a:spcBef>
              <a:spcAft>
                <a:spcPts val="0"/>
              </a:spcAft>
              <a:buNone/>
            </a:pPr>
            <a:r>
              <a:t/>
            </a:r>
            <a:endParaRPr b="1" sz="2400">
              <a:solidFill>
                <a:schemeClr val="lt1"/>
              </a:solidFill>
            </a:endParaRPr>
          </a:p>
          <a:p>
            <a:pPr indent="0" lvl="0" marL="0" rtl="0" algn="ctr">
              <a:spcBef>
                <a:spcPts val="0"/>
              </a:spcBef>
              <a:spcAft>
                <a:spcPts val="0"/>
              </a:spcAft>
              <a:buNone/>
            </a:pPr>
            <a:r>
              <a:t/>
            </a:r>
            <a:endParaRPr b="1" sz="2400">
              <a:solidFill>
                <a:srgbClr val="000000"/>
              </a:solidFill>
            </a:endParaRPr>
          </a:p>
        </p:txBody>
      </p:sp>
      <p:sp>
        <p:nvSpPr>
          <p:cNvPr id="383" name="Google Shape;383;p34"/>
          <p:cNvSpPr txBox="1"/>
          <p:nvPr>
            <p:ph type="title"/>
          </p:nvPr>
        </p:nvSpPr>
        <p:spPr>
          <a:xfrm>
            <a:off x="819150" y="159900"/>
            <a:ext cx="75057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Validation croisée</a:t>
            </a:r>
            <a:endParaRPr sz="4150">
              <a:solidFill>
                <a:schemeClr val="dk2"/>
              </a:solidFill>
              <a:latin typeface="Georgia"/>
              <a:ea typeface="Georgia"/>
              <a:cs typeface="Georgia"/>
              <a:sym typeface="Georgia"/>
            </a:endParaRPr>
          </a:p>
          <a:p>
            <a:pPr indent="0" lvl="0" marL="0" marR="0" rtl="0" algn="l">
              <a:lnSpc>
                <a:spcPct val="115000"/>
              </a:lnSpc>
              <a:spcBef>
                <a:spcPts val="600"/>
              </a:spcBef>
              <a:spcAft>
                <a:spcPts val="0"/>
              </a:spcAft>
              <a:buNone/>
            </a:pPr>
            <a:r>
              <a:t/>
            </a:r>
            <a:endParaRPr b="1" sz="2400">
              <a:latin typeface="Calibri"/>
              <a:ea typeface="Calibri"/>
              <a:cs typeface="Calibri"/>
              <a:sym typeface="Calibri"/>
            </a:endParaRPr>
          </a:p>
        </p:txBody>
      </p:sp>
      <p:grpSp>
        <p:nvGrpSpPr>
          <p:cNvPr id="384" name="Google Shape;384;p34"/>
          <p:cNvGrpSpPr/>
          <p:nvPr/>
        </p:nvGrpSpPr>
        <p:grpSpPr>
          <a:xfrm flipH="1">
            <a:off x="5626075" y="2672580"/>
            <a:ext cx="2941829" cy="1047300"/>
            <a:chOff x="857520" y="1760425"/>
            <a:chExt cx="2941829" cy="1047300"/>
          </a:xfrm>
        </p:grpSpPr>
        <p:sp>
          <p:nvSpPr>
            <p:cNvPr id="385" name="Google Shape;385;p34"/>
            <p:cNvSpPr txBox="1"/>
            <p:nvPr/>
          </p:nvSpPr>
          <p:spPr>
            <a:xfrm>
              <a:off x="857520" y="1760425"/>
              <a:ext cx="2077200" cy="1047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800"/>
                </a:spcAft>
                <a:buNone/>
              </a:pPr>
              <a:r>
                <a:rPr b="1" lang="fr" sz="1200">
                  <a:latin typeface="Roboto"/>
                  <a:ea typeface="Roboto"/>
                  <a:cs typeface="Roboto"/>
                  <a:sym typeface="Roboto"/>
                </a:rPr>
                <a:t>Répétez le processus pour tous les points de données.</a:t>
              </a:r>
              <a:endParaRPr b="1" sz="1200">
                <a:latin typeface="Roboto"/>
                <a:ea typeface="Roboto"/>
                <a:cs typeface="Roboto"/>
                <a:sym typeface="Roboto"/>
              </a:endParaRPr>
            </a:p>
          </p:txBody>
        </p:sp>
        <p:cxnSp>
          <p:nvCxnSpPr>
            <p:cNvPr id="386" name="Google Shape;386;p34"/>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387" name="Google Shape;387;p34"/>
            <p:cNvSpPr/>
            <p:nvPr/>
          </p:nvSpPr>
          <p:spPr>
            <a:xfrm>
              <a:off x="3020371" y="2111851"/>
              <a:ext cx="198600" cy="198300"/>
            </a:xfrm>
            <a:prstGeom prst="ellips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3</a:t>
              </a:r>
              <a:endParaRPr>
                <a:solidFill>
                  <a:srgbClr val="FFFFFF"/>
                </a:solidFill>
              </a:endParaRPr>
            </a:p>
          </p:txBody>
        </p:sp>
      </p:grpSp>
      <p:grpSp>
        <p:nvGrpSpPr>
          <p:cNvPr id="389" name="Google Shape;389;p34"/>
          <p:cNvGrpSpPr/>
          <p:nvPr/>
        </p:nvGrpSpPr>
        <p:grpSpPr>
          <a:xfrm>
            <a:off x="535540" y="3594505"/>
            <a:ext cx="3319714" cy="1047300"/>
            <a:chOff x="857520" y="1989025"/>
            <a:chExt cx="3319714" cy="1047300"/>
          </a:xfrm>
        </p:grpSpPr>
        <p:sp>
          <p:nvSpPr>
            <p:cNvPr id="390" name="Google Shape;390;p34"/>
            <p:cNvSpPr txBox="1"/>
            <p:nvPr/>
          </p:nvSpPr>
          <p:spPr>
            <a:xfrm>
              <a:off x="857520" y="1989025"/>
              <a:ext cx="2077200" cy="10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fr" sz="1200">
                  <a:latin typeface="Roboto"/>
                  <a:ea typeface="Roboto"/>
                  <a:cs typeface="Roboto"/>
                  <a:sym typeface="Roboto"/>
                </a:rPr>
                <a:t>Calculez l'erreur de prédiction globale en prenant la moyenne de toutes ces estimations d'erreur de test enregistrées à l'étape 2.</a:t>
              </a:r>
              <a:endParaRPr sz="1000">
                <a:solidFill>
                  <a:srgbClr val="021B34"/>
                </a:solidFill>
              </a:endParaRPr>
            </a:p>
            <a:p>
              <a:pPr indent="0" lvl="0" marL="0" rtl="0" algn="r">
                <a:spcBef>
                  <a:spcPts val="800"/>
                </a:spcBef>
                <a:spcAft>
                  <a:spcPts val="1600"/>
                </a:spcAft>
                <a:buNone/>
              </a:pPr>
              <a:r>
                <a:t/>
              </a:r>
              <a:endParaRPr b="1" sz="1200">
                <a:latin typeface="Roboto"/>
                <a:ea typeface="Roboto"/>
                <a:cs typeface="Roboto"/>
                <a:sym typeface="Roboto"/>
              </a:endParaRPr>
            </a:p>
          </p:txBody>
        </p:sp>
        <p:cxnSp>
          <p:nvCxnSpPr>
            <p:cNvPr id="391" name="Google Shape;391;p34"/>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392" name="Google Shape;392;p34"/>
            <p:cNvSpPr/>
            <p:nvPr/>
          </p:nvSpPr>
          <p:spPr>
            <a:xfrm>
              <a:off x="3020371" y="2111851"/>
              <a:ext cx="198600" cy="1983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4</a:t>
              </a:r>
              <a:endParaRPr>
                <a:solidFill>
                  <a:srgbClr val="FFFFFF"/>
                </a:solidFill>
              </a:endParaRPr>
            </a:p>
          </p:txBody>
        </p:sp>
      </p:grpSp>
      <p:grpSp>
        <p:nvGrpSpPr>
          <p:cNvPr id="394" name="Google Shape;394;p34"/>
          <p:cNvGrpSpPr/>
          <p:nvPr/>
        </p:nvGrpSpPr>
        <p:grpSpPr>
          <a:xfrm flipH="1">
            <a:off x="4837475" y="1707130"/>
            <a:ext cx="3730429" cy="1047300"/>
            <a:chOff x="857520" y="1989025"/>
            <a:chExt cx="3730429" cy="1047300"/>
          </a:xfrm>
        </p:grpSpPr>
        <p:sp>
          <p:nvSpPr>
            <p:cNvPr id="395" name="Google Shape;395;p34"/>
            <p:cNvSpPr txBox="1"/>
            <p:nvPr/>
          </p:nvSpPr>
          <p:spPr>
            <a:xfrm>
              <a:off x="857520" y="1989025"/>
              <a:ext cx="2077200" cy="1047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fr" sz="1200">
                  <a:latin typeface="Roboto"/>
                  <a:ea typeface="Roboto"/>
                  <a:cs typeface="Roboto"/>
                  <a:sym typeface="Roboto"/>
                </a:rPr>
                <a:t>Laissez un point de données et construisez le modèle sur le reste du jeu de données.</a:t>
              </a:r>
              <a:endParaRPr sz="1000">
                <a:solidFill>
                  <a:srgbClr val="021B34"/>
                </a:solidFill>
              </a:endParaRPr>
            </a:p>
            <a:p>
              <a:pPr indent="0" lvl="0" marL="0" rtl="0" algn="l">
                <a:spcBef>
                  <a:spcPts val="800"/>
                </a:spcBef>
                <a:spcAft>
                  <a:spcPts val="1600"/>
                </a:spcAft>
                <a:buNone/>
              </a:pPr>
              <a:r>
                <a:t/>
              </a:r>
              <a:endParaRPr b="1" sz="1200">
                <a:latin typeface="Roboto"/>
                <a:ea typeface="Roboto"/>
                <a:cs typeface="Roboto"/>
                <a:sym typeface="Roboto"/>
              </a:endParaRPr>
            </a:p>
          </p:txBody>
        </p:sp>
        <p:cxnSp>
          <p:nvCxnSpPr>
            <p:cNvPr id="396" name="Google Shape;396;p34"/>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397" name="Google Shape;397;p34"/>
            <p:cNvSpPr/>
            <p:nvPr/>
          </p:nvSpPr>
          <p:spPr>
            <a:xfrm>
              <a:off x="3020371" y="2111851"/>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1</a:t>
              </a:r>
              <a:endParaRPr>
                <a:solidFill>
                  <a:srgbClr val="FFFFFF"/>
                </a:solidFill>
              </a:endParaRPr>
            </a:p>
          </p:txBody>
        </p:sp>
      </p:grpSp>
      <p:grpSp>
        <p:nvGrpSpPr>
          <p:cNvPr id="399" name="Google Shape;399;p34"/>
          <p:cNvGrpSpPr/>
          <p:nvPr/>
        </p:nvGrpSpPr>
        <p:grpSpPr>
          <a:xfrm>
            <a:off x="2817423" y="1555350"/>
            <a:ext cx="3509166" cy="3251991"/>
            <a:chOff x="3217473" y="1225350"/>
            <a:chExt cx="3118150" cy="3159727"/>
          </a:xfrm>
        </p:grpSpPr>
        <p:sp>
          <p:nvSpPr>
            <p:cNvPr id="400" name="Google Shape;400;p34"/>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01" name="Google Shape;401;p34"/>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402" name="Google Shape;402;p34"/>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03" name="Google Shape;403;p34"/>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404" name="Google Shape;404;p34"/>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155B54"/>
            </a:solidFill>
            <a:ln>
              <a:noFill/>
            </a:ln>
          </p:spPr>
        </p:sp>
        <p:sp>
          <p:nvSpPr>
            <p:cNvPr id="405" name="Google Shape;405;p34"/>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406" name="Google Shape;406;p34"/>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407" name="Google Shape;407;p34"/>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155B54"/>
            </a:solidFill>
            <a:ln>
              <a:noFill/>
            </a:ln>
          </p:spPr>
        </p:sp>
        <p:sp>
          <p:nvSpPr>
            <p:cNvPr id="408" name="Google Shape;408;p34"/>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1D7E74"/>
            </a:solidFill>
            <a:ln>
              <a:noFill/>
            </a:ln>
          </p:spPr>
        </p:sp>
        <p:sp>
          <p:nvSpPr>
            <p:cNvPr id="409" name="Google Shape;409;p34"/>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155B54"/>
            </a:solidFill>
            <a:ln>
              <a:noFill/>
            </a:ln>
          </p:spPr>
        </p:sp>
        <p:sp>
          <p:nvSpPr>
            <p:cNvPr id="410" name="Google Shape;410;p34"/>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1B786E"/>
            </a:solidFill>
            <a:ln>
              <a:noFill/>
            </a:ln>
          </p:spPr>
        </p:sp>
        <p:sp>
          <p:nvSpPr>
            <p:cNvPr id="411" name="Google Shape;411;p34"/>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155B54"/>
            </a:solidFill>
            <a:ln>
              <a:noFill/>
            </a:ln>
          </p:spPr>
        </p:sp>
        <p:sp>
          <p:nvSpPr>
            <p:cNvPr id="412" name="Google Shape;412;p34"/>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1F887E"/>
            </a:solidFill>
            <a:ln>
              <a:noFill/>
            </a:ln>
          </p:spPr>
        </p:sp>
        <p:sp>
          <p:nvSpPr>
            <p:cNvPr id="413" name="Google Shape;413;p34"/>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249C90"/>
            </a:solidFill>
            <a:ln>
              <a:noFill/>
            </a:ln>
          </p:spPr>
        </p:sp>
      </p:grpSp>
      <p:grpSp>
        <p:nvGrpSpPr>
          <p:cNvPr id="414" name="Google Shape;414;p34"/>
          <p:cNvGrpSpPr/>
          <p:nvPr/>
        </p:nvGrpSpPr>
        <p:grpSpPr>
          <a:xfrm>
            <a:off x="535540" y="1883195"/>
            <a:ext cx="3319714" cy="1047300"/>
            <a:chOff x="857520" y="1531825"/>
            <a:chExt cx="3319714" cy="1047300"/>
          </a:xfrm>
        </p:grpSpPr>
        <p:sp>
          <p:nvSpPr>
            <p:cNvPr id="415" name="Google Shape;415;p34"/>
            <p:cNvSpPr txBox="1"/>
            <p:nvPr/>
          </p:nvSpPr>
          <p:spPr>
            <a:xfrm>
              <a:off x="857520" y="1531825"/>
              <a:ext cx="2077200" cy="10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800"/>
                </a:spcAft>
                <a:buNone/>
              </a:pPr>
              <a:r>
                <a:rPr b="1" lang="fr" sz="1200">
                  <a:latin typeface="Roboto"/>
                  <a:ea typeface="Roboto"/>
                  <a:cs typeface="Roboto"/>
                  <a:sym typeface="Roboto"/>
                </a:rPr>
                <a:t>Testez le modèle par rapport au point de données omis à l'étape 1 et enregistrez l'erreur de test associée à la prédiction.</a:t>
              </a:r>
              <a:endParaRPr b="1" sz="800">
                <a:latin typeface="Roboto"/>
                <a:ea typeface="Roboto"/>
                <a:cs typeface="Roboto"/>
                <a:sym typeface="Roboto"/>
              </a:endParaRPr>
            </a:p>
          </p:txBody>
        </p:sp>
        <p:cxnSp>
          <p:nvCxnSpPr>
            <p:cNvPr id="416" name="Google Shape;416;p34"/>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417" name="Google Shape;417;p34"/>
            <p:cNvSpPr/>
            <p:nvPr/>
          </p:nvSpPr>
          <p:spPr>
            <a:xfrm>
              <a:off x="3020371" y="2111851"/>
              <a:ext cx="198600" cy="1983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2</a:t>
              </a:r>
              <a:endParaRPr>
                <a:solidFill>
                  <a:srgbClr val="FFFFFF"/>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5"/>
          <p:cNvSpPr txBox="1"/>
          <p:nvPr>
            <p:ph type="title"/>
          </p:nvPr>
        </p:nvSpPr>
        <p:spPr>
          <a:xfrm>
            <a:off x="819150" y="176475"/>
            <a:ext cx="75057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Validation croisée</a:t>
            </a:r>
            <a:endParaRPr sz="4150">
              <a:solidFill>
                <a:schemeClr val="dk2"/>
              </a:solidFill>
              <a:latin typeface="Georgia"/>
              <a:ea typeface="Georgia"/>
              <a:cs typeface="Georgia"/>
              <a:sym typeface="Georgia"/>
            </a:endParaRPr>
          </a:p>
          <a:p>
            <a:pPr indent="0" lvl="0" marL="0" rtl="0" algn="l">
              <a:spcBef>
                <a:spcPts val="600"/>
              </a:spcBef>
              <a:spcAft>
                <a:spcPts val="0"/>
              </a:spcAft>
              <a:buNone/>
            </a:pPr>
            <a:r>
              <a:t/>
            </a:r>
            <a:endParaRPr>
              <a:solidFill>
                <a:schemeClr val="dk2"/>
              </a:solidFill>
            </a:endParaRPr>
          </a:p>
        </p:txBody>
      </p:sp>
      <p:grpSp>
        <p:nvGrpSpPr>
          <p:cNvPr id="424" name="Google Shape;424;p35"/>
          <p:cNvGrpSpPr/>
          <p:nvPr/>
        </p:nvGrpSpPr>
        <p:grpSpPr>
          <a:xfrm>
            <a:off x="1569123" y="1089321"/>
            <a:ext cx="2779505" cy="3398564"/>
            <a:chOff x="2744034" y="1146343"/>
            <a:chExt cx="1827900" cy="2520816"/>
          </a:xfrm>
        </p:grpSpPr>
        <p:sp>
          <p:nvSpPr>
            <p:cNvPr id="425" name="Google Shape;425;p35"/>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flipH="1">
              <a:off x="2832600" y="1686400"/>
              <a:ext cx="1649400" cy="1769700"/>
            </a:xfrm>
            <a:prstGeom prst="snip1Rect">
              <a:avLst>
                <a:gd fmla="val 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txBox="1"/>
            <p:nvPr/>
          </p:nvSpPr>
          <p:spPr>
            <a:xfrm>
              <a:off x="2966450" y="2191159"/>
              <a:ext cx="1383000" cy="14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1200">
                  <a:solidFill>
                    <a:srgbClr val="FFFFFF"/>
                  </a:solidFill>
                  <a:latin typeface="Roboto"/>
                  <a:ea typeface="Roboto"/>
                  <a:cs typeface="Roboto"/>
                  <a:sym typeface="Roboto"/>
                </a:rPr>
                <a:t>Utiliser tous les points de données </a:t>
              </a:r>
              <a:endParaRPr b="1" sz="1200">
                <a:solidFill>
                  <a:srgbClr val="FFFFFF"/>
                </a:solidFill>
                <a:latin typeface="Roboto"/>
                <a:ea typeface="Roboto"/>
                <a:cs typeface="Roboto"/>
                <a:sym typeface="Roboto"/>
              </a:endParaRPr>
            </a:p>
          </p:txBody>
        </p:sp>
      </p:grpSp>
      <p:grpSp>
        <p:nvGrpSpPr>
          <p:cNvPr id="428" name="Google Shape;428;p35"/>
          <p:cNvGrpSpPr/>
          <p:nvPr/>
        </p:nvGrpSpPr>
        <p:grpSpPr>
          <a:xfrm>
            <a:off x="4348855" y="1697529"/>
            <a:ext cx="2779505" cy="3235276"/>
            <a:chOff x="4572084" y="1597469"/>
            <a:chExt cx="1827900" cy="2399700"/>
          </a:xfrm>
        </p:grpSpPr>
        <p:sp>
          <p:nvSpPr>
            <p:cNvPr id="429" name="Google Shape;429;p35"/>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flipH="1" rot="10800000">
              <a:off x="4662018" y="1687411"/>
              <a:ext cx="1649400" cy="1769700"/>
            </a:xfrm>
            <a:prstGeom prst="snip1Rect">
              <a:avLst>
                <a:gd fmla="val 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txBox="1"/>
            <p:nvPr/>
          </p:nvSpPr>
          <p:spPr>
            <a:xfrm>
              <a:off x="4794425" y="1682480"/>
              <a:ext cx="1383000" cy="1476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fr" sz="1200">
                  <a:solidFill>
                    <a:srgbClr val="FFFFFF"/>
                  </a:solidFill>
                  <a:latin typeface="Roboto"/>
                  <a:ea typeface="Roboto"/>
                  <a:cs typeface="Roboto"/>
                  <a:sym typeface="Roboto"/>
                </a:rPr>
                <a:t> * </a:t>
              </a:r>
              <a:r>
                <a:rPr b="1" lang="fr" sz="1200">
                  <a:solidFill>
                    <a:srgbClr val="FFFFFF"/>
                  </a:solidFill>
                  <a:latin typeface="Roboto"/>
                  <a:ea typeface="Roboto"/>
                  <a:cs typeface="Roboto"/>
                  <a:sym typeface="Roboto"/>
                </a:rPr>
                <a:t>Le processus est répété autant de fois qu'il y a de points de données</a:t>
              </a:r>
              <a:endParaRPr b="1" sz="1200">
                <a:solidFill>
                  <a:srgbClr val="FFFFFF"/>
                </a:solidFill>
                <a:latin typeface="Roboto"/>
                <a:ea typeface="Roboto"/>
                <a:cs typeface="Roboto"/>
                <a:sym typeface="Roboto"/>
              </a:endParaRPr>
            </a:p>
            <a:p>
              <a:pPr indent="0" lvl="0" marL="0" marR="0" rtl="0" algn="just">
                <a:lnSpc>
                  <a:spcPct val="115000"/>
                </a:lnSpc>
                <a:spcBef>
                  <a:spcPts val="0"/>
                </a:spcBef>
                <a:spcAft>
                  <a:spcPts val="0"/>
                </a:spcAft>
                <a:buNone/>
              </a:pPr>
              <a:r>
                <a:rPr b="1" lang="fr" sz="1200">
                  <a:solidFill>
                    <a:srgbClr val="FFFFFF"/>
                  </a:solidFill>
                  <a:latin typeface="Roboto"/>
                  <a:ea typeface="Roboto"/>
                  <a:cs typeface="Roboto"/>
                  <a:sym typeface="Roboto"/>
                </a:rPr>
                <a:t>⇒ augmente le temps d'exécution lorsque n est extrêmement long</a:t>
              </a:r>
              <a:endParaRPr b="1" sz="1200">
                <a:solidFill>
                  <a:srgbClr val="FFFFFF"/>
                </a:solidFill>
                <a:latin typeface="Roboto"/>
                <a:ea typeface="Roboto"/>
                <a:cs typeface="Roboto"/>
                <a:sym typeface="Roboto"/>
              </a:endParaRPr>
            </a:p>
            <a:p>
              <a:pPr indent="0" lvl="0" marL="0" marR="0" rtl="0" algn="just">
                <a:lnSpc>
                  <a:spcPct val="115000"/>
                </a:lnSpc>
                <a:spcBef>
                  <a:spcPts val="0"/>
                </a:spcBef>
                <a:spcAft>
                  <a:spcPts val="0"/>
                </a:spcAft>
                <a:buNone/>
              </a:pPr>
              <a:r>
                <a:t/>
              </a:r>
              <a:endParaRPr b="1" sz="600">
                <a:solidFill>
                  <a:srgbClr val="FFFFFF"/>
                </a:solidFill>
                <a:latin typeface="Roboto"/>
                <a:ea typeface="Roboto"/>
                <a:cs typeface="Roboto"/>
                <a:sym typeface="Roboto"/>
              </a:endParaRPr>
            </a:p>
            <a:p>
              <a:pPr indent="0" lvl="0" marL="0" marR="0" rtl="0" algn="just">
                <a:lnSpc>
                  <a:spcPct val="115000"/>
                </a:lnSpc>
                <a:spcBef>
                  <a:spcPts val="0"/>
                </a:spcBef>
                <a:spcAft>
                  <a:spcPts val="0"/>
                </a:spcAft>
                <a:buNone/>
              </a:pPr>
              <a:r>
                <a:rPr b="1" lang="fr" sz="1200">
                  <a:solidFill>
                    <a:srgbClr val="FFFFFF"/>
                  </a:solidFill>
                  <a:latin typeface="Roboto"/>
                  <a:ea typeface="Roboto"/>
                  <a:cs typeface="Roboto"/>
                  <a:sym typeface="Roboto"/>
                </a:rPr>
                <a:t>* U</a:t>
              </a:r>
              <a:r>
                <a:rPr b="1" lang="fr" sz="1200">
                  <a:solidFill>
                    <a:srgbClr val="FFFFFF"/>
                  </a:solidFill>
                  <a:latin typeface="Roboto"/>
                  <a:ea typeface="Roboto"/>
                  <a:cs typeface="Roboto"/>
                  <a:sym typeface="Roboto"/>
                </a:rPr>
                <a:t>ne variation plus</a:t>
              </a:r>
              <a:r>
                <a:rPr b="1" lang="fr" sz="1200">
                  <a:solidFill>
                    <a:srgbClr val="FFFFFF"/>
                  </a:solidFill>
                  <a:latin typeface="Roboto"/>
                  <a:ea typeface="Roboto"/>
                  <a:cs typeface="Roboto"/>
                  <a:sym typeface="Roboto"/>
                </a:rPr>
                <a:t> </a:t>
              </a:r>
              <a:r>
                <a:rPr b="1" lang="fr" sz="1200">
                  <a:solidFill>
                    <a:srgbClr val="FFFFFF"/>
                  </a:solidFill>
                  <a:latin typeface="Roboto"/>
                  <a:ea typeface="Roboto"/>
                  <a:cs typeface="Roboto"/>
                  <a:sym typeface="Roboto"/>
                </a:rPr>
                <a:t>importante de l'</a:t>
              </a:r>
              <a:r>
                <a:rPr b="1" lang="fr" sz="1200" u="sng">
                  <a:solidFill>
                    <a:srgbClr val="FFFFFF"/>
                  </a:solidFill>
                  <a:latin typeface="Roboto"/>
                  <a:ea typeface="Roboto"/>
                  <a:cs typeface="Roboto"/>
                  <a:sym typeface="Roboto"/>
                </a:rPr>
                <a:t>erreur de prédiction</a:t>
              </a:r>
              <a:r>
                <a:rPr b="1" lang="fr" sz="1200">
                  <a:solidFill>
                    <a:srgbClr val="FFFFFF"/>
                  </a:solidFill>
                  <a:latin typeface="Roboto"/>
                  <a:ea typeface="Roboto"/>
                  <a:cs typeface="Roboto"/>
                  <a:sym typeface="Roboto"/>
                </a:rPr>
                <a:t> si certains points de données sont aberrants</a:t>
              </a:r>
              <a:endParaRPr b="1" sz="1200">
                <a:solidFill>
                  <a:srgbClr val="FFFFFF"/>
                </a:solidFill>
                <a:latin typeface="Roboto"/>
                <a:ea typeface="Roboto"/>
                <a:cs typeface="Roboto"/>
                <a:sym typeface="Roboto"/>
              </a:endParaRPr>
            </a:p>
          </p:txBody>
        </p:sp>
      </p:grpSp>
      <p:sp>
        <p:nvSpPr>
          <p:cNvPr id="432" name="Google Shape;432;p35"/>
          <p:cNvSpPr/>
          <p:nvPr/>
        </p:nvSpPr>
        <p:spPr>
          <a:xfrm>
            <a:off x="5519200" y="4462000"/>
            <a:ext cx="387600" cy="270000"/>
          </a:xfrm>
          <a:prstGeom prst="mathMinus">
            <a:avLst>
              <a:gd fmla="val 23520" name="adj1"/>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txBox="1"/>
          <p:nvPr>
            <p:ph idx="1" type="body"/>
          </p:nvPr>
        </p:nvSpPr>
        <p:spPr>
          <a:xfrm>
            <a:off x="1302550" y="826275"/>
            <a:ext cx="7505700" cy="5757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2400">
                <a:solidFill>
                  <a:schemeClr val="lt1"/>
                </a:solidFill>
              </a:rPr>
              <a:t>Leave one out cross validation </a:t>
            </a:r>
            <a:endParaRPr b="1" sz="2400">
              <a:solidFill>
                <a:schemeClr val="lt1"/>
              </a:solidFill>
            </a:endParaRPr>
          </a:p>
          <a:p>
            <a:pPr indent="0" lvl="0" marL="0" rtl="0" algn="ctr">
              <a:spcBef>
                <a:spcPts val="0"/>
              </a:spcBef>
              <a:spcAft>
                <a:spcPts val="0"/>
              </a:spcAft>
              <a:buNone/>
            </a:pPr>
            <a:r>
              <a:t/>
            </a:r>
            <a:endParaRPr b="1" sz="2400">
              <a:solidFill>
                <a:schemeClr val="lt1"/>
              </a:solidFill>
            </a:endParaRPr>
          </a:p>
          <a:p>
            <a:pPr indent="0" lvl="0" marL="0" rtl="0" algn="l">
              <a:spcBef>
                <a:spcPts val="0"/>
              </a:spcBef>
              <a:spcAft>
                <a:spcPts val="0"/>
              </a:spcAft>
              <a:buNone/>
            </a:pPr>
            <a:r>
              <a:t/>
            </a:r>
            <a:endParaRPr b="1" sz="1200">
              <a:solidFill>
                <a:srgbClr val="FFFFFF"/>
              </a:solidFill>
              <a:latin typeface="Roboto"/>
              <a:ea typeface="Roboto"/>
              <a:cs typeface="Roboto"/>
              <a:sym typeface="Roboto"/>
            </a:endParaRPr>
          </a:p>
          <a:p>
            <a:pPr indent="0" lvl="0" marL="0" marR="0" rtl="0" algn="l">
              <a:lnSpc>
                <a:spcPct val="115000"/>
              </a:lnSpc>
              <a:spcBef>
                <a:spcPts val="0"/>
              </a:spcBef>
              <a:spcAft>
                <a:spcPts val="0"/>
              </a:spcAft>
              <a:buNone/>
            </a:pPr>
            <a:r>
              <a:t/>
            </a:r>
            <a:endParaRPr b="1" sz="1200">
              <a:solidFill>
                <a:srgbClr val="FFFFFF"/>
              </a:solidFill>
              <a:latin typeface="Roboto"/>
              <a:ea typeface="Roboto"/>
              <a:cs typeface="Roboto"/>
              <a:sym typeface="Roboto"/>
            </a:endParaRPr>
          </a:p>
        </p:txBody>
      </p:sp>
      <p:sp>
        <p:nvSpPr>
          <p:cNvPr id="434" name="Google Shape;434;p35"/>
          <p:cNvSpPr/>
          <p:nvPr/>
        </p:nvSpPr>
        <p:spPr>
          <a:xfrm>
            <a:off x="2765075" y="1211125"/>
            <a:ext cx="387600" cy="351300"/>
          </a:xfrm>
          <a:prstGeom prst="mathPl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6"/>
          <p:cNvSpPr txBox="1"/>
          <p:nvPr>
            <p:ph idx="1" type="body"/>
          </p:nvPr>
        </p:nvSpPr>
        <p:spPr>
          <a:xfrm>
            <a:off x="921550" y="826275"/>
            <a:ext cx="7505700" cy="5757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2400">
                <a:solidFill>
                  <a:schemeClr val="lt1"/>
                </a:solidFill>
              </a:rPr>
              <a:t>k-fold cross-validation</a:t>
            </a:r>
            <a:r>
              <a:rPr b="1" lang="fr" sz="2400">
                <a:solidFill>
                  <a:schemeClr val="lt1"/>
                </a:solidFill>
              </a:rPr>
              <a:t> </a:t>
            </a:r>
            <a:endParaRPr b="1" sz="2400">
              <a:solidFill>
                <a:schemeClr val="lt1"/>
              </a:solidFill>
            </a:endParaRPr>
          </a:p>
          <a:p>
            <a:pPr indent="0" lvl="0" marL="0" rtl="0" algn="ctr">
              <a:spcBef>
                <a:spcPts val="0"/>
              </a:spcBef>
              <a:spcAft>
                <a:spcPts val="0"/>
              </a:spcAft>
              <a:buNone/>
            </a:pPr>
            <a:r>
              <a:t/>
            </a:r>
            <a:endParaRPr b="1" sz="2400">
              <a:solidFill>
                <a:schemeClr val="lt1"/>
              </a:solidFill>
            </a:endParaRPr>
          </a:p>
          <a:p>
            <a:pPr indent="0" lvl="0" marL="0" rtl="0" algn="ctr">
              <a:spcBef>
                <a:spcPts val="0"/>
              </a:spcBef>
              <a:spcAft>
                <a:spcPts val="0"/>
              </a:spcAft>
              <a:buNone/>
            </a:pPr>
            <a:r>
              <a:t/>
            </a:r>
            <a:endParaRPr b="1" sz="2400">
              <a:solidFill>
                <a:schemeClr val="lt1"/>
              </a:solidFill>
            </a:endParaRPr>
          </a:p>
          <a:p>
            <a:pPr indent="0" lvl="0" marL="0" rtl="0" algn="ctr">
              <a:spcBef>
                <a:spcPts val="0"/>
              </a:spcBef>
              <a:spcAft>
                <a:spcPts val="0"/>
              </a:spcAft>
              <a:buNone/>
            </a:pPr>
            <a:r>
              <a:rPr b="1" lang="fr" sz="2400">
                <a:solidFill>
                  <a:srgbClr val="000000"/>
                </a:solidFill>
              </a:rPr>
              <a:t> </a:t>
            </a:r>
            <a:endParaRPr b="1" sz="2400">
              <a:solidFill>
                <a:srgbClr val="000000"/>
              </a:solidFill>
            </a:endParaRPr>
          </a:p>
        </p:txBody>
      </p:sp>
      <p:sp>
        <p:nvSpPr>
          <p:cNvPr id="440" name="Google Shape;440;p36"/>
          <p:cNvSpPr txBox="1"/>
          <p:nvPr>
            <p:ph type="title"/>
          </p:nvPr>
        </p:nvSpPr>
        <p:spPr>
          <a:xfrm>
            <a:off x="819150" y="252675"/>
            <a:ext cx="75057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Validation croisée</a:t>
            </a:r>
            <a:endParaRPr sz="4150">
              <a:solidFill>
                <a:schemeClr val="dk2"/>
              </a:solidFill>
              <a:latin typeface="Georgia"/>
              <a:ea typeface="Georgia"/>
              <a:cs typeface="Georgia"/>
              <a:sym typeface="Georgia"/>
            </a:endParaRPr>
          </a:p>
          <a:p>
            <a:pPr indent="0" lvl="0" marL="0" marR="0" rtl="0" algn="l">
              <a:lnSpc>
                <a:spcPct val="115000"/>
              </a:lnSpc>
              <a:spcBef>
                <a:spcPts val="600"/>
              </a:spcBef>
              <a:spcAft>
                <a:spcPts val="0"/>
              </a:spcAft>
              <a:buNone/>
            </a:pPr>
            <a:r>
              <a:t/>
            </a:r>
            <a:endParaRPr b="1" sz="2400">
              <a:latin typeface="Calibri"/>
              <a:ea typeface="Calibri"/>
              <a:cs typeface="Calibri"/>
              <a:sym typeface="Calibri"/>
            </a:endParaRPr>
          </a:p>
        </p:txBody>
      </p:sp>
      <p:grpSp>
        <p:nvGrpSpPr>
          <p:cNvPr id="441" name="Google Shape;441;p36"/>
          <p:cNvGrpSpPr/>
          <p:nvPr/>
        </p:nvGrpSpPr>
        <p:grpSpPr>
          <a:xfrm>
            <a:off x="4731550" y="1427907"/>
            <a:ext cx="3820529" cy="747300"/>
            <a:chOff x="4530625" y="1206568"/>
            <a:chExt cx="3820529" cy="747300"/>
          </a:xfrm>
        </p:grpSpPr>
        <p:cxnSp>
          <p:nvCxnSpPr>
            <p:cNvPr id="442" name="Google Shape;442;p36"/>
            <p:cNvCxnSpPr/>
            <p:nvPr/>
          </p:nvCxnSpPr>
          <p:spPr>
            <a:xfrm>
              <a:off x="4530625" y="1582195"/>
              <a:ext cx="1652700" cy="0"/>
            </a:xfrm>
            <a:prstGeom prst="straightConnector1">
              <a:avLst/>
            </a:prstGeom>
            <a:noFill/>
            <a:ln cap="flat" cmpd="sng" w="9525">
              <a:solidFill>
                <a:srgbClr val="BDBDBD"/>
              </a:solidFill>
              <a:prstDash val="solid"/>
              <a:round/>
              <a:headEnd len="sm" w="sm" type="none"/>
              <a:tailEnd len="sm" w="sm" type="none"/>
            </a:ln>
          </p:spPr>
        </p:cxnSp>
        <p:sp>
          <p:nvSpPr>
            <p:cNvPr id="443" name="Google Shape;443;p36"/>
            <p:cNvSpPr/>
            <p:nvPr/>
          </p:nvSpPr>
          <p:spPr>
            <a:xfrm>
              <a:off x="6014671" y="1481782"/>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txBox="1"/>
            <p:nvPr/>
          </p:nvSpPr>
          <p:spPr>
            <a:xfrm>
              <a:off x="5990215" y="142376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1</a:t>
              </a:r>
              <a:endParaRPr>
                <a:solidFill>
                  <a:srgbClr val="FFFFFF"/>
                </a:solidFill>
              </a:endParaRPr>
            </a:p>
          </p:txBody>
        </p:sp>
        <p:sp>
          <p:nvSpPr>
            <p:cNvPr id="445" name="Google Shape;445;p36"/>
            <p:cNvSpPr txBox="1"/>
            <p:nvPr/>
          </p:nvSpPr>
          <p:spPr>
            <a:xfrm>
              <a:off x="6223854" y="1206568"/>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fr" sz="1200">
                  <a:latin typeface="Roboto"/>
                  <a:ea typeface="Roboto"/>
                  <a:cs typeface="Roboto"/>
                  <a:sym typeface="Roboto"/>
                </a:rPr>
                <a:t>Diviser aléatoirement le jeu de données en k-sous-ensembles ( k-fold)</a:t>
              </a:r>
              <a:endParaRPr b="1" sz="800">
                <a:latin typeface="Roboto"/>
                <a:ea typeface="Roboto"/>
                <a:cs typeface="Roboto"/>
                <a:sym typeface="Roboto"/>
              </a:endParaRPr>
            </a:p>
          </p:txBody>
        </p:sp>
      </p:grpSp>
      <p:grpSp>
        <p:nvGrpSpPr>
          <p:cNvPr id="446" name="Google Shape;446;p36"/>
          <p:cNvGrpSpPr/>
          <p:nvPr/>
        </p:nvGrpSpPr>
        <p:grpSpPr>
          <a:xfrm>
            <a:off x="5265375" y="2360714"/>
            <a:ext cx="3286704" cy="747300"/>
            <a:chOff x="5064450" y="2086419"/>
            <a:chExt cx="3286704" cy="747300"/>
          </a:xfrm>
        </p:grpSpPr>
        <p:cxnSp>
          <p:nvCxnSpPr>
            <p:cNvPr id="447" name="Google Shape;447;p36"/>
            <p:cNvCxnSpPr/>
            <p:nvPr/>
          </p:nvCxnSpPr>
          <p:spPr>
            <a:xfrm>
              <a:off x="5064450" y="2460069"/>
              <a:ext cx="1119000" cy="0"/>
            </a:xfrm>
            <a:prstGeom prst="straightConnector1">
              <a:avLst/>
            </a:prstGeom>
            <a:noFill/>
            <a:ln cap="flat" cmpd="sng" w="9525">
              <a:solidFill>
                <a:srgbClr val="BDBDBD"/>
              </a:solidFill>
              <a:prstDash val="solid"/>
              <a:round/>
              <a:headEnd len="sm" w="sm" type="none"/>
              <a:tailEnd len="sm" w="sm" type="none"/>
            </a:ln>
          </p:spPr>
        </p:cxnSp>
        <p:sp>
          <p:nvSpPr>
            <p:cNvPr id="448" name="Google Shape;448;p36"/>
            <p:cNvSpPr/>
            <p:nvPr/>
          </p:nvSpPr>
          <p:spPr>
            <a:xfrm>
              <a:off x="6014671" y="2353882"/>
              <a:ext cx="198600" cy="1983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txBox="1"/>
            <p:nvPr/>
          </p:nvSpPr>
          <p:spPr>
            <a:xfrm>
              <a:off x="5991690" y="2295028"/>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3</a:t>
              </a:r>
              <a:endParaRPr>
                <a:solidFill>
                  <a:srgbClr val="FFFFFF"/>
                </a:solidFill>
              </a:endParaRPr>
            </a:p>
          </p:txBody>
        </p:sp>
        <p:sp>
          <p:nvSpPr>
            <p:cNvPr id="450" name="Google Shape;450;p36"/>
            <p:cNvSpPr txBox="1"/>
            <p:nvPr/>
          </p:nvSpPr>
          <p:spPr>
            <a:xfrm>
              <a:off x="6223854" y="2086419"/>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fr" sz="1200">
                  <a:latin typeface="Roboto"/>
                  <a:ea typeface="Roboto"/>
                  <a:cs typeface="Roboto"/>
                  <a:sym typeface="Roboto"/>
                </a:rPr>
                <a:t>Testez le modèle sur le sous-ensemble gardé et enregistrez l'erreur de prédiction</a:t>
              </a:r>
              <a:endParaRPr b="1" sz="1200">
                <a:latin typeface="Roboto"/>
                <a:ea typeface="Roboto"/>
                <a:cs typeface="Roboto"/>
                <a:sym typeface="Roboto"/>
              </a:endParaRPr>
            </a:p>
          </p:txBody>
        </p:sp>
      </p:grpSp>
      <p:grpSp>
        <p:nvGrpSpPr>
          <p:cNvPr id="451" name="Google Shape;451;p36"/>
          <p:cNvGrpSpPr/>
          <p:nvPr/>
        </p:nvGrpSpPr>
        <p:grpSpPr>
          <a:xfrm>
            <a:off x="5775075" y="3647810"/>
            <a:ext cx="2777004" cy="844441"/>
            <a:chOff x="5574150" y="3291115"/>
            <a:chExt cx="2777004" cy="844441"/>
          </a:xfrm>
        </p:grpSpPr>
        <p:cxnSp>
          <p:nvCxnSpPr>
            <p:cNvPr id="452" name="Google Shape;452;p36"/>
            <p:cNvCxnSpPr/>
            <p:nvPr/>
          </p:nvCxnSpPr>
          <p:spPr>
            <a:xfrm>
              <a:off x="5574150" y="3449448"/>
              <a:ext cx="609300" cy="0"/>
            </a:xfrm>
            <a:prstGeom prst="straightConnector1">
              <a:avLst/>
            </a:prstGeom>
            <a:noFill/>
            <a:ln cap="flat" cmpd="sng" w="9525">
              <a:solidFill>
                <a:srgbClr val="BDBDBD"/>
              </a:solidFill>
              <a:prstDash val="solid"/>
              <a:round/>
              <a:headEnd len="sm" w="sm" type="none"/>
              <a:tailEnd len="sm" w="sm" type="none"/>
            </a:ln>
          </p:spPr>
        </p:cxnSp>
        <p:sp>
          <p:nvSpPr>
            <p:cNvPr id="453" name="Google Shape;453;p36"/>
            <p:cNvSpPr/>
            <p:nvPr/>
          </p:nvSpPr>
          <p:spPr>
            <a:xfrm>
              <a:off x="6014671" y="3349032"/>
              <a:ext cx="198600" cy="1983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txBox="1"/>
            <p:nvPr/>
          </p:nvSpPr>
          <p:spPr>
            <a:xfrm>
              <a:off x="5991690" y="329111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5</a:t>
              </a:r>
              <a:endParaRPr>
                <a:solidFill>
                  <a:srgbClr val="FFFFFF"/>
                </a:solidFill>
              </a:endParaRPr>
            </a:p>
          </p:txBody>
        </p:sp>
        <p:sp>
          <p:nvSpPr>
            <p:cNvPr id="455" name="Google Shape;455;p36"/>
            <p:cNvSpPr txBox="1"/>
            <p:nvPr/>
          </p:nvSpPr>
          <p:spPr>
            <a:xfrm>
              <a:off x="6223854" y="3388256"/>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b="1" lang="fr" sz="1200">
                  <a:latin typeface="Roboto"/>
                  <a:ea typeface="Roboto"/>
                  <a:cs typeface="Roboto"/>
                  <a:sym typeface="Roboto"/>
                </a:rPr>
                <a:t>Calcule la moyenne des k erreurs enregistrées. C'est ce qu'on appelle l'erreur de validation croisée servant de métrique de performance pour le modèle</a:t>
              </a:r>
              <a:endParaRPr b="1" sz="1200">
                <a:latin typeface="Roboto"/>
                <a:ea typeface="Roboto"/>
                <a:cs typeface="Roboto"/>
                <a:sym typeface="Roboto"/>
              </a:endParaRPr>
            </a:p>
          </p:txBody>
        </p:sp>
      </p:grpSp>
      <p:grpSp>
        <p:nvGrpSpPr>
          <p:cNvPr id="456" name="Google Shape;456;p36"/>
          <p:cNvGrpSpPr/>
          <p:nvPr/>
        </p:nvGrpSpPr>
        <p:grpSpPr>
          <a:xfrm>
            <a:off x="603701" y="1929043"/>
            <a:ext cx="3468724" cy="747300"/>
            <a:chOff x="744101" y="1672393"/>
            <a:chExt cx="3468724" cy="747300"/>
          </a:xfrm>
        </p:grpSpPr>
        <p:cxnSp>
          <p:nvCxnSpPr>
            <p:cNvPr id="457" name="Google Shape;457;p36"/>
            <p:cNvCxnSpPr/>
            <p:nvPr/>
          </p:nvCxnSpPr>
          <p:spPr>
            <a:xfrm rot="10800000">
              <a:off x="2921325" y="2046050"/>
              <a:ext cx="1291500" cy="0"/>
            </a:xfrm>
            <a:prstGeom prst="straightConnector1">
              <a:avLst/>
            </a:prstGeom>
            <a:noFill/>
            <a:ln cap="flat" cmpd="sng" w="9525">
              <a:solidFill>
                <a:srgbClr val="BDBDBD"/>
              </a:solidFill>
              <a:prstDash val="solid"/>
              <a:round/>
              <a:headEnd len="sm" w="sm" type="none"/>
              <a:tailEnd len="sm" w="sm" type="none"/>
            </a:ln>
          </p:spPr>
        </p:cxnSp>
        <p:sp>
          <p:nvSpPr>
            <p:cNvPr id="458" name="Google Shape;458;p36"/>
            <p:cNvSpPr/>
            <p:nvPr/>
          </p:nvSpPr>
          <p:spPr>
            <a:xfrm>
              <a:off x="2874851" y="1943786"/>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txBox="1"/>
            <p:nvPr/>
          </p:nvSpPr>
          <p:spPr>
            <a:xfrm>
              <a:off x="2849841" y="1884747"/>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2</a:t>
              </a:r>
              <a:endParaRPr>
                <a:solidFill>
                  <a:srgbClr val="FFFFFF"/>
                </a:solidFill>
              </a:endParaRPr>
            </a:p>
          </p:txBody>
        </p:sp>
        <p:sp>
          <p:nvSpPr>
            <p:cNvPr id="460" name="Google Shape;460;p36"/>
            <p:cNvSpPr txBox="1"/>
            <p:nvPr/>
          </p:nvSpPr>
          <p:spPr>
            <a:xfrm>
              <a:off x="744101" y="1672393"/>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800"/>
                </a:spcAft>
                <a:buNone/>
              </a:pPr>
              <a:r>
                <a:rPr b="1" lang="fr" sz="1200">
                  <a:latin typeface="Roboto"/>
                  <a:ea typeface="Roboto"/>
                  <a:cs typeface="Roboto"/>
                  <a:sym typeface="Roboto"/>
                </a:rPr>
                <a:t>Garder un sous-ensemble et former le modèle sur tous les autres sous-ensembles</a:t>
              </a:r>
              <a:endParaRPr b="1" sz="1200">
                <a:latin typeface="Roboto"/>
                <a:ea typeface="Roboto"/>
                <a:cs typeface="Roboto"/>
                <a:sym typeface="Roboto"/>
              </a:endParaRPr>
            </a:p>
          </p:txBody>
        </p:sp>
      </p:grpSp>
      <p:grpSp>
        <p:nvGrpSpPr>
          <p:cNvPr id="461" name="Google Shape;461;p36"/>
          <p:cNvGrpSpPr/>
          <p:nvPr/>
        </p:nvGrpSpPr>
        <p:grpSpPr>
          <a:xfrm>
            <a:off x="603701" y="3063805"/>
            <a:ext cx="3021694" cy="987314"/>
            <a:chOff x="744101" y="2724795"/>
            <a:chExt cx="3021694" cy="987314"/>
          </a:xfrm>
        </p:grpSpPr>
        <p:cxnSp>
          <p:nvCxnSpPr>
            <p:cNvPr id="462" name="Google Shape;462;p36"/>
            <p:cNvCxnSpPr/>
            <p:nvPr/>
          </p:nvCxnSpPr>
          <p:spPr>
            <a:xfrm rot="10800000">
              <a:off x="2915895" y="2881250"/>
              <a:ext cx="849900" cy="0"/>
            </a:xfrm>
            <a:prstGeom prst="straightConnector1">
              <a:avLst/>
            </a:prstGeom>
            <a:noFill/>
            <a:ln cap="flat" cmpd="sng" w="9525">
              <a:solidFill>
                <a:srgbClr val="BDBDBD"/>
              </a:solidFill>
              <a:prstDash val="solid"/>
              <a:round/>
              <a:headEnd len="sm" w="sm" type="none"/>
              <a:tailEnd len="sm" w="sm" type="none"/>
            </a:ln>
          </p:spPr>
        </p:cxnSp>
        <p:sp>
          <p:nvSpPr>
            <p:cNvPr id="463" name="Google Shape;463;p36"/>
            <p:cNvSpPr/>
            <p:nvPr/>
          </p:nvSpPr>
          <p:spPr>
            <a:xfrm>
              <a:off x="2874851" y="2780836"/>
              <a:ext cx="198600" cy="198300"/>
            </a:xfrm>
            <a:prstGeom prst="ellips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txBox="1"/>
            <p:nvPr/>
          </p:nvSpPr>
          <p:spPr>
            <a:xfrm>
              <a:off x="2849841" y="272479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4</a:t>
              </a:r>
              <a:endParaRPr>
                <a:solidFill>
                  <a:srgbClr val="FFFFFF"/>
                </a:solidFill>
              </a:endParaRPr>
            </a:p>
          </p:txBody>
        </p:sp>
        <p:sp>
          <p:nvSpPr>
            <p:cNvPr id="465" name="Google Shape;465;p36"/>
            <p:cNvSpPr txBox="1"/>
            <p:nvPr/>
          </p:nvSpPr>
          <p:spPr>
            <a:xfrm>
              <a:off x="744101" y="2964809"/>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fr" sz="1200">
                  <a:latin typeface="Roboto"/>
                  <a:ea typeface="Roboto"/>
                  <a:cs typeface="Roboto"/>
                  <a:sym typeface="Roboto"/>
                </a:rPr>
                <a:t>Répétez cette procédure jusqu'à ce que chacun des k sous-ensembles ait servi d’ensemble de test.</a:t>
              </a:r>
              <a:endParaRPr sz="1000">
                <a:solidFill>
                  <a:srgbClr val="021B34"/>
                </a:solidFill>
              </a:endParaRPr>
            </a:p>
            <a:p>
              <a:pPr indent="0" lvl="0" marL="0" rtl="0" algn="r">
                <a:lnSpc>
                  <a:spcPct val="115000"/>
                </a:lnSpc>
                <a:spcBef>
                  <a:spcPts val="800"/>
                </a:spcBef>
                <a:spcAft>
                  <a:spcPts val="1600"/>
                </a:spcAft>
                <a:buNone/>
              </a:pPr>
              <a:r>
                <a:t/>
              </a:r>
              <a:endParaRPr b="1" sz="1200">
                <a:latin typeface="Roboto"/>
                <a:ea typeface="Roboto"/>
                <a:cs typeface="Roboto"/>
                <a:sym typeface="Roboto"/>
              </a:endParaRPr>
            </a:p>
          </p:txBody>
        </p:sp>
      </p:grpSp>
      <p:grpSp>
        <p:nvGrpSpPr>
          <p:cNvPr id="466" name="Google Shape;466;p36"/>
          <p:cNvGrpSpPr/>
          <p:nvPr/>
        </p:nvGrpSpPr>
        <p:grpSpPr>
          <a:xfrm>
            <a:off x="2817409" y="1552752"/>
            <a:ext cx="3509178" cy="3257208"/>
            <a:chOff x="3318063" y="1368287"/>
            <a:chExt cx="2408000" cy="2993482"/>
          </a:xfrm>
        </p:grpSpPr>
        <p:sp>
          <p:nvSpPr>
            <p:cNvPr id="467" name="Google Shape;467;p36"/>
            <p:cNvSpPr/>
            <p:nvPr/>
          </p:nvSpPr>
          <p:spPr>
            <a:xfrm>
              <a:off x="3595785" y="2775241"/>
              <a:ext cx="1853168" cy="9191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68" name="Google Shape;468;p36"/>
            <p:cNvSpPr/>
            <p:nvPr/>
          </p:nvSpPr>
          <p:spPr>
            <a:xfrm>
              <a:off x="3318063" y="3194383"/>
              <a:ext cx="1203867" cy="1167385"/>
            </a:xfrm>
            <a:custGeom>
              <a:rect b="b" l="l" r="r" t="t"/>
              <a:pathLst>
                <a:path extrusionOk="0" h="20822" w="31954">
                  <a:moveTo>
                    <a:pt x="7355" y="0"/>
                  </a:moveTo>
                  <a:lnTo>
                    <a:pt x="31954" y="8796"/>
                  </a:lnTo>
                  <a:lnTo>
                    <a:pt x="31954" y="20822"/>
                  </a:lnTo>
                  <a:lnTo>
                    <a:pt x="0" y="8895"/>
                  </a:lnTo>
                  <a:close/>
                </a:path>
              </a:pathLst>
            </a:custGeom>
            <a:solidFill>
              <a:srgbClr val="155B54"/>
            </a:solidFill>
            <a:ln>
              <a:noFill/>
            </a:ln>
          </p:spPr>
        </p:sp>
        <p:sp>
          <p:nvSpPr>
            <p:cNvPr id="469" name="Google Shape;469;p36"/>
            <p:cNvSpPr/>
            <p:nvPr/>
          </p:nvSpPr>
          <p:spPr>
            <a:xfrm flipH="1">
              <a:off x="4522196" y="3194383"/>
              <a:ext cx="1203867" cy="1167385"/>
            </a:xfrm>
            <a:custGeom>
              <a:rect b="b" l="l" r="r" t="t"/>
              <a:pathLst>
                <a:path extrusionOk="0" h="20822" w="31954">
                  <a:moveTo>
                    <a:pt x="7355" y="0"/>
                  </a:moveTo>
                  <a:lnTo>
                    <a:pt x="31954" y="8796"/>
                  </a:lnTo>
                  <a:lnTo>
                    <a:pt x="31954" y="20822"/>
                  </a:lnTo>
                  <a:lnTo>
                    <a:pt x="0" y="8895"/>
                  </a:lnTo>
                  <a:close/>
                </a:path>
              </a:pathLst>
            </a:custGeom>
            <a:solidFill>
              <a:srgbClr val="249C90"/>
            </a:solidFill>
            <a:ln>
              <a:noFill/>
            </a:ln>
          </p:spPr>
        </p:sp>
        <p:sp>
          <p:nvSpPr>
            <p:cNvPr id="470" name="Google Shape;470;p36"/>
            <p:cNvSpPr/>
            <p:nvPr/>
          </p:nvSpPr>
          <p:spPr>
            <a:xfrm>
              <a:off x="3844034" y="2401368"/>
              <a:ext cx="1356545" cy="6728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71" name="Google Shape;471;p36"/>
            <p:cNvSpPr/>
            <p:nvPr/>
          </p:nvSpPr>
          <p:spPr>
            <a:xfrm>
              <a:off x="3930892" y="2272397"/>
              <a:ext cx="1175304" cy="581421"/>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472" name="Google Shape;472;p36"/>
            <p:cNvSpPr/>
            <p:nvPr/>
          </p:nvSpPr>
          <p:spPr>
            <a:xfrm>
              <a:off x="4052837" y="2081437"/>
              <a:ext cx="931314" cy="460727"/>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73" name="Google Shape;473;p36"/>
            <p:cNvSpPr/>
            <p:nvPr/>
          </p:nvSpPr>
          <p:spPr>
            <a:xfrm>
              <a:off x="4233144" y="1787006"/>
              <a:ext cx="573183" cy="289305"/>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474" name="Google Shape;474;p36"/>
            <p:cNvSpPr/>
            <p:nvPr/>
          </p:nvSpPr>
          <p:spPr>
            <a:xfrm>
              <a:off x="3640743" y="2708179"/>
              <a:ext cx="881371" cy="854431"/>
            </a:xfrm>
            <a:custGeom>
              <a:rect b="b" l="l" r="r" t="t"/>
              <a:pathLst>
                <a:path extrusionOk="0" h="20822" w="31954">
                  <a:moveTo>
                    <a:pt x="7355" y="0"/>
                  </a:moveTo>
                  <a:lnTo>
                    <a:pt x="31954" y="8796"/>
                  </a:lnTo>
                  <a:lnTo>
                    <a:pt x="31954" y="20822"/>
                  </a:lnTo>
                  <a:lnTo>
                    <a:pt x="0" y="8895"/>
                  </a:lnTo>
                  <a:close/>
                </a:path>
              </a:pathLst>
            </a:custGeom>
            <a:solidFill>
              <a:srgbClr val="155B54"/>
            </a:solidFill>
            <a:ln>
              <a:noFill/>
            </a:ln>
          </p:spPr>
        </p:sp>
        <p:sp>
          <p:nvSpPr>
            <p:cNvPr id="475" name="Google Shape;475;p36"/>
            <p:cNvSpPr/>
            <p:nvPr/>
          </p:nvSpPr>
          <p:spPr>
            <a:xfrm>
              <a:off x="3964720" y="2291507"/>
              <a:ext cx="555203" cy="453658"/>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476" name="Google Shape;476;p36"/>
            <p:cNvSpPr/>
            <p:nvPr/>
          </p:nvSpPr>
          <p:spPr>
            <a:xfrm flipH="1">
              <a:off x="4518736" y="2291507"/>
              <a:ext cx="555203" cy="453658"/>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477" name="Google Shape;477;p36"/>
            <p:cNvSpPr/>
            <p:nvPr/>
          </p:nvSpPr>
          <p:spPr>
            <a:xfrm>
              <a:off x="4084537" y="1922553"/>
              <a:ext cx="435387" cy="501365"/>
            </a:xfrm>
            <a:custGeom>
              <a:rect b="b" l="l" r="r" t="t"/>
              <a:pathLst>
                <a:path extrusionOk="0" h="14114" w="18238">
                  <a:moveTo>
                    <a:pt x="6262" y="0"/>
                  </a:moveTo>
                  <a:lnTo>
                    <a:pt x="18238" y="4324"/>
                  </a:lnTo>
                  <a:lnTo>
                    <a:pt x="18238" y="14114"/>
                  </a:lnTo>
                  <a:lnTo>
                    <a:pt x="0" y="7554"/>
                  </a:lnTo>
                  <a:close/>
                </a:path>
              </a:pathLst>
            </a:custGeom>
            <a:solidFill>
              <a:srgbClr val="155B54"/>
            </a:solidFill>
            <a:ln>
              <a:noFill/>
            </a:ln>
          </p:spPr>
        </p:sp>
        <p:sp>
          <p:nvSpPr>
            <p:cNvPr id="478" name="Google Shape;478;p36"/>
            <p:cNvSpPr/>
            <p:nvPr/>
          </p:nvSpPr>
          <p:spPr>
            <a:xfrm flipH="1">
              <a:off x="4518735" y="1922553"/>
              <a:ext cx="435387" cy="501365"/>
            </a:xfrm>
            <a:custGeom>
              <a:rect b="b" l="l" r="r" t="t"/>
              <a:pathLst>
                <a:path extrusionOk="0" h="14114" w="18238">
                  <a:moveTo>
                    <a:pt x="6262" y="0"/>
                  </a:moveTo>
                  <a:lnTo>
                    <a:pt x="18238" y="4324"/>
                  </a:lnTo>
                  <a:lnTo>
                    <a:pt x="18238" y="14114"/>
                  </a:lnTo>
                  <a:lnTo>
                    <a:pt x="0" y="7554"/>
                  </a:lnTo>
                  <a:close/>
                </a:path>
              </a:pathLst>
            </a:custGeom>
            <a:solidFill>
              <a:srgbClr val="1B786E"/>
            </a:solidFill>
            <a:ln>
              <a:noFill/>
            </a:ln>
          </p:spPr>
        </p:sp>
        <p:sp>
          <p:nvSpPr>
            <p:cNvPr id="479" name="Google Shape;479;p36"/>
            <p:cNvSpPr/>
            <p:nvPr/>
          </p:nvSpPr>
          <p:spPr>
            <a:xfrm>
              <a:off x="4266040" y="1368287"/>
              <a:ext cx="253884" cy="593119"/>
            </a:xfrm>
            <a:custGeom>
              <a:rect b="b" l="l" r="r" t="t"/>
              <a:pathLst>
                <a:path extrusionOk="0" h="16697" w="10635">
                  <a:moveTo>
                    <a:pt x="10635" y="0"/>
                  </a:moveTo>
                  <a:lnTo>
                    <a:pt x="0" y="12722"/>
                  </a:lnTo>
                  <a:lnTo>
                    <a:pt x="10635" y="16697"/>
                  </a:lnTo>
                  <a:close/>
                </a:path>
              </a:pathLst>
            </a:custGeom>
            <a:solidFill>
              <a:srgbClr val="155B54"/>
            </a:solidFill>
            <a:ln>
              <a:noFill/>
            </a:ln>
          </p:spPr>
        </p:sp>
        <p:sp>
          <p:nvSpPr>
            <p:cNvPr id="480" name="Google Shape;480;p36"/>
            <p:cNvSpPr/>
            <p:nvPr/>
          </p:nvSpPr>
          <p:spPr>
            <a:xfrm flipH="1">
              <a:off x="4518734" y="1368287"/>
              <a:ext cx="253884" cy="593119"/>
            </a:xfrm>
            <a:custGeom>
              <a:rect b="b" l="l" r="r" t="t"/>
              <a:pathLst>
                <a:path extrusionOk="0" h="16697" w="10635">
                  <a:moveTo>
                    <a:pt x="10635" y="0"/>
                  </a:moveTo>
                  <a:lnTo>
                    <a:pt x="0" y="12722"/>
                  </a:lnTo>
                  <a:lnTo>
                    <a:pt x="10635" y="16697"/>
                  </a:lnTo>
                  <a:close/>
                </a:path>
              </a:pathLst>
            </a:custGeom>
            <a:solidFill>
              <a:srgbClr val="1B786E"/>
            </a:solidFill>
            <a:ln>
              <a:noFill/>
            </a:ln>
          </p:spPr>
        </p:sp>
        <p:sp>
          <p:nvSpPr>
            <p:cNvPr id="481" name="Google Shape;481;p36"/>
            <p:cNvSpPr/>
            <p:nvPr/>
          </p:nvSpPr>
          <p:spPr>
            <a:xfrm>
              <a:off x="3877348" y="2290728"/>
              <a:ext cx="642683" cy="657851"/>
            </a:xfrm>
            <a:custGeom>
              <a:rect b="b" l="l" r="r" t="t"/>
              <a:pathLst>
                <a:path extrusionOk="0" h="46623" w="65016">
                  <a:moveTo>
                    <a:pt x="17858" y="0"/>
                  </a:moveTo>
                  <a:lnTo>
                    <a:pt x="0" y="22135"/>
                  </a:lnTo>
                  <a:lnTo>
                    <a:pt x="65016" y="46623"/>
                  </a:lnTo>
                  <a:lnTo>
                    <a:pt x="65016" y="17537"/>
                  </a:lnTo>
                  <a:close/>
                </a:path>
              </a:pathLst>
            </a:custGeom>
            <a:solidFill>
              <a:srgbClr val="155B54"/>
            </a:solidFill>
            <a:ln>
              <a:noFill/>
            </a:ln>
          </p:spPr>
        </p:sp>
        <p:sp>
          <p:nvSpPr>
            <p:cNvPr id="482" name="Google Shape;482;p36"/>
            <p:cNvSpPr/>
            <p:nvPr/>
          </p:nvSpPr>
          <p:spPr>
            <a:xfrm flipH="1">
              <a:off x="4518572" y="2291772"/>
              <a:ext cx="642683" cy="657851"/>
            </a:xfrm>
            <a:custGeom>
              <a:rect b="b" l="l" r="r" t="t"/>
              <a:pathLst>
                <a:path extrusionOk="0" h="46623" w="65016">
                  <a:moveTo>
                    <a:pt x="17858" y="0"/>
                  </a:moveTo>
                  <a:lnTo>
                    <a:pt x="0" y="22135"/>
                  </a:lnTo>
                  <a:lnTo>
                    <a:pt x="65016" y="46623"/>
                  </a:lnTo>
                  <a:lnTo>
                    <a:pt x="65016" y="17537"/>
                  </a:lnTo>
                  <a:close/>
                </a:path>
              </a:pathLst>
            </a:custGeom>
            <a:solidFill>
              <a:srgbClr val="1D7E74"/>
            </a:solidFill>
            <a:ln>
              <a:noFill/>
            </a:ln>
          </p:spPr>
        </p:sp>
        <p:sp>
          <p:nvSpPr>
            <p:cNvPr id="483" name="Google Shape;483;p36"/>
            <p:cNvSpPr/>
            <p:nvPr/>
          </p:nvSpPr>
          <p:spPr>
            <a:xfrm flipH="1">
              <a:off x="4522009" y="2708179"/>
              <a:ext cx="881371" cy="854431"/>
            </a:xfrm>
            <a:custGeom>
              <a:rect b="b" l="l" r="r" t="t"/>
              <a:pathLst>
                <a:path extrusionOk="0" h="20822" w="31954">
                  <a:moveTo>
                    <a:pt x="7355" y="0"/>
                  </a:moveTo>
                  <a:lnTo>
                    <a:pt x="31954" y="8796"/>
                  </a:lnTo>
                  <a:lnTo>
                    <a:pt x="31954" y="20822"/>
                  </a:lnTo>
                  <a:lnTo>
                    <a:pt x="0" y="8895"/>
                  </a:lnTo>
                  <a:close/>
                </a:path>
              </a:pathLst>
            </a:custGeom>
            <a:solidFill>
              <a:srgbClr val="1F887E"/>
            </a:solidFill>
            <a:ln>
              <a:noFill/>
            </a:ln>
          </p:spPr>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37"/>
          <p:cNvSpPr txBox="1"/>
          <p:nvPr>
            <p:ph type="title"/>
          </p:nvPr>
        </p:nvSpPr>
        <p:spPr>
          <a:xfrm>
            <a:off x="465400" y="157300"/>
            <a:ext cx="82596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Validation croisée: </a:t>
            </a:r>
            <a:r>
              <a:rPr b="1" lang="fr" sz="2600">
                <a:latin typeface="Calibri"/>
                <a:ea typeface="Calibri"/>
                <a:cs typeface="Calibri"/>
                <a:sym typeface="Calibri"/>
              </a:rPr>
              <a:t>k-fold cross-validation</a:t>
            </a:r>
            <a:r>
              <a:rPr b="1" lang="fr" sz="2400">
                <a:latin typeface="Calibri"/>
                <a:ea typeface="Calibri"/>
                <a:cs typeface="Calibri"/>
                <a:sym typeface="Calibri"/>
              </a:rPr>
              <a:t> </a:t>
            </a:r>
            <a:endParaRPr b="1" sz="2400">
              <a:latin typeface="Calibri"/>
              <a:ea typeface="Calibri"/>
              <a:cs typeface="Calibri"/>
              <a:sym typeface="Calibri"/>
            </a:endParaRPr>
          </a:p>
          <a:p>
            <a:pPr indent="0" lvl="0" marL="0" rtl="0" algn="ctr">
              <a:lnSpc>
                <a:spcPct val="115000"/>
              </a:lnSpc>
              <a:spcBef>
                <a:spcPts val="600"/>
              </a:spcBef>
              <a:spcAft>
                <a:spcPts val="0"/>
              </a:spcAft>
              <a:buNone/>
            </a:pPr>
            <a:r>
              <a:t/>
            </a:r>
            <a:endParaRPr b="1" sz="2400">
              <a:latin typeface="Calibri"/>
              <a:ea typeface="Calibri"/>
              <a:cs typeface="Calibri"/>
              <a:sym typeface="Calibri"/>
            </a:endParaRPr>
          </a:p>
          <a:p>
            <a:pPr indent="0" lvl="0" marL="0" rtl="0" algn="ctr">
              <a:lnSpc>
                <a:spcPct val="115000"/>
              </a:lnSpc>
              <a:spcBef>
                <a:spcPts val="0"/>
              </a:spcBef>
              <a:spcAft>
                <a:spcPts val="0"/>
              </a:spcAft>
              <a:buNone/>
            </a:pPr>
            <a:r>
              <a:t/>
            </a:r>
            <a:endParaRPr b="1" sz="2400">
              <a:latin typeface="Calibri"/>
              <a:ea typeface="Calibri"/>
              <a:cs typeface="Calibri"/>
              <a:sym typeface="Calibri"/>
            </a:endParaRPr>
          </a:p>
          <a:p>
            <a:pPr indent="0" lvl="0" marL="0" rtl="0" algn="ctr">
              <a:lnSpc>
                <a:spcPct val="115000"/>
              </a:lnSpc>
              <a:spcBef>
                <a:spcPts val="0"/>
              </a:spcBef>
              <a:spcAft>
                <a:spcPts val="0"/>
              </a:spcAft>
              <a:buNone/>
            </a:pPr>
            <a:r>
              <a:rPr b="1" lang="fr" sz="2400">
                <a:solidFill>
                  <a:srgbClr val="000000"/>
                </a:solidFill>
                <a:latin typeface="Calibri"/>
                <a:ea typeface="Calibri"/>
                <a:cs typeface="Calibri"/>
                <a:sym typeface="Calibri"/>
              </a:rPr>
              <a:t> </a:t>
            </a:r>
            <a:endParaRPr b="1" sz="2400">
              <a:solidFill>
                <a:srgbClr val="000000"/>
              </a:solidFill>
              <a:latin typeface="Calibri"/>
              <a:ea typeface="Calibri"/>
              <a:cs typeface="Calibri"/>
              <a:sym typeface="Calibri"/>
            </a:endParaRPr>
          </a:p>
          <a:p>
            <a:pPr indent="0" lvl="0" marL="0" rtl="0" algn="ctr">
              <a:lnSpc>
                <a:spcPct val="130000"/>
              </a:lnSpc>
              <a:spcBef>
                <a:spcPts val="0"/>
              </a:spcBef>
              <a:spcAft>
                <a:spcPts val="0"/>
              </a:spcAft>
              <a:buNone/>
            </a:pPr>
            <a:r>
              <a:t/>
            </a:r>
            <a:endParaRPr sz="4150">
              <a:solidFill>
                <a:schemeClr val="dk2"/>
              </a:solidFill>
              <a:latin typeface="Georgia"/>
              <a:ea typeface="Georgia"/>
              <a:cs typeface="Georgia"/>
              <a:sym typeface="Georgia"/>
            </a:endParaRPr>
          </a:p>
          <a:p>
            <a:pPr indent="0" lvl="0" marL="0" marR="0" rtl="0" algn="l">
              <a:lnSpc>
                <a:spcPct val="115000"/>
              </a:lnSpc>
              <a:spcBef>
                <a:spcPts val="600"/>
              </a:spcBef>
              <a:spcAft>
                <a:spcPts val="0"/>
              </a:spcAft>
              <a:buNone/>
            </a:pPr>
            <a:r>
              <a:t/>
            </a:r>
            <a:endParaRPr b="1" sz="2400">
              <a:latin typeface="Calibri"/>
              <a:ea typeface="Calibri"/>
              <a:cs typeface="Calibri"/>
              <a:sym typeface="Calibri"/>
            </a:endParaRPr>
          </a:p>
        </p:txBody>
      </p:sp>
      <p:sp>
        <p:nvSpPr>
          <p:cNvPr id="489" name="Google Shape;489;p37"/>
          <p:cNvSpPr txBox="1"/>
          <p:nvPr/>
        </p:nvSpPr>
        <p:spPr>
          <a:xfrm>
            <a:off x="1209100" y="890375"/>
            <a:ext cx="6976200" cy="8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500">
                <a:solidFill>
                  <a:srgbClr val="021B34"/>
                </a:solidFill>
                <a:highlight>
                  <a:srgbClr val="FFFFFF"/>
                </a:highlight>
              </a:rPr>
              <a:t>La question typique est de savoir comment choisir la bonne valeur de k?</a:t>
            </a:r>
            <a:endParaRPr b="1" sz="2500"/>
          </a:p>
        </p:txBody>
      </p:sp>
      <p:sp>
        <p:nvSpPr>
          <p:cNvPr id="490" name="Google Shape;490;p37"/>
          <p:cNvSpPr/>
          <p:nvPr/>
        </p:nvSpPr>
        <p:spPr>
          <a:xfrm rot="-711236">
            <a:off x="6465750" y="33130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flipH="1" rot="711236">
            <a:off x="5181012" y="33130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37"/>
          <p:cNvGrpSpPr/>
          <p:nvPr/>
        </p:nvGrpSpPr>
        <p:grpSpPr>
          <a:xfrm>
            <a:off x="5189433" y="3225409"/>
            <a:ext cx="2869286" cy="1514066"/>
            <a:chOff x="5796625" y="2735584"/>
            <a:chExt cx="1712700" cy="1101780"/>
          </a:xfrm>
        </p:grpSpPr>
        <p:sp>
          <p:nvSpPr>
            <p:cNvPr id="493" name="Google Shape;493;p37"/>
            <p:cNvSpPr/>
            <p:nvPr/>
          </p:nvSpPr>
          <p:spPr>
            <a:xfrm rot="-1789476">
              <a:off x="6454465" y="28136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txBox="1"/>
            <p:nvPr/>
          </p:nvSpPr>
          <p:spPr>
            <a:xfrm>
              <a:off x="602370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5E5E5E"/>
                </a:solidFill>
                <a:latin typeface="Roboto"/>
                <a:ea typeface="Roboto"/>
                <a:cs typeface="Roboto"/>
                <a:sym typeface="Roboto"/>
              </a:endParaRPr>
            </a:p>
          </p:txBody>
        </p:sp>
        <p:sp>
          <p:nvSpPr>
            <p:cNvPr id="495" name="Google Shape;495;p37"/>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6" name="Google Shape;496;p37"/>
            <p:cNvSpPr txBox="1"/>
            <p:nvPr/>
          </p:nvSpPr>
          <p:spPr>
            <a:xfrm>
              <a:off x="5840880" y="3050764"/>
              <a:ext cx="1624200" cy="78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a:t>une valeur plus élevée de k (disons k = nombre de points de données) nous conduit à une approche LOOCV</a:t>
              </a:r>
              <a:endParaRPr b="1"/>
            </a:p>
          </p:txBody>
        </p:sp>
        <p:sp>
          <p:nvSpPr>
            <p:cNvPr id="497" name="Google Shape;497;p37"/>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37"/>
          <p:cNvSpPr/>
          <p:nvPr/>
        </p:nvSpPr>
        <p:spPr>
          <a:xfrm rot="-711236">
            <a:off x="3899938" y="33130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37"/>
          <p:cNvGrpSpPr/>
          <p:nvPr/>
        </p:nvGrpSpPr>
        <p:grpSpPr>
          <a:xfrm>
            <a:off x="4298074" y="1930397"/>
            <a:ext cx="2246081" cy="1384260"/>
            <a:chOff x="4377356" y="1082435"/>
            <a:chExt cx="2206800" cy="1384260"/>
          </a:xfrm>
        </p:grpSpPr>
        <p:sp>
          <p:nvSpPr>
            <p:cNvPr id="500" name="Google Shape;500;p37"/>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5E5E5E"/>
                </a:solidFill>
                <a:latin typeface="Roboto"/>
                <a:ea typeface="Roboto"/>
                <a:cs typeface="Roboto"/>
                <a:sym typeface="Roboto"/>
              </a:endParaRPr>
            </a:p>
          </p:txBody>
        </p:sp>
        <p:sp>
          <p:nvSpPr>
            <p:cNvPr id="502" name="Google Shape;502;p37"/>
            <p:cNvSpPr/>
            <p:nvPr/>
          </p:nvSpPr>
          <p:spPr>
            <a:xfrm>
              <a:off x="4409308" y="1082435"/>
              <a:ext cx="2087400" cy="1069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3" name="Google Shape;503;p37"/>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txBox="1"/>
            <p:nvPr/>
          </p:nvSpPr>
          <p:spPr>
            <a:xfrm>
              <a:off x="4377356" y="1104738"/>
              <a:ext cx="22068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Une valeur plus élevée de K est moins biaisée, mais peut souffrir d'une grande variabilité</a:t>
              </a:r>
              <a:endParaRPr b="1"/>
            </a:p>
          </p:txBody>
        </p:sp>
      </p:grpSp>
      <p:sp>
        <p:nvSpPr>
          <p:cNvPr id="505" name="Google Shape;505;p37"/>
          <p:cNvSpPr/>
          <p:nvPr/>
        </p:nvSpPr>
        <p:spPr>
          <a:xfrm flipH="1" rot="711236">
            <a:off x="2608258" y="3313001"/>
            <a:ext cx="1350909" cy="57662"/>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37"/>
          <p:cNvGrpSpPr/>
          <p:nvPr/>
        </p:nvGrpSpPr>
        <p:grpSpPr>
          <a:xfrm>
            <a:off x="2702408" y="3225412"/>
            <a:ext cx="2087267" cy="1373723"/>
            <a:chOff x="3021975" y="2735584"/>
            <a:chExt cx="1712700" cy="1036929"/>
          </a:xfrm>
        </p:grpSpPr>
        <p:sp>
          <p:nvSpPr>
            <p:cNvPr id="507" name="Google Shape;507;p37"/>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1B786E"/>
                </a:solidFill>
                <a:latin typeface="Roboto"/>
                <a:ea typeface="Roboto"/>
                <a:cs typeface="Roboto"/>
                <a:sym typeface="Roboto"/>
              </a:endParaRPr>
            </a:p>
          </p:txBody>
        </p:sp>
        <p:sp>
          <p:nvSpPr>
            <p:cNvPr id="508" name="Google Shape;508;p37"/>
            <p:cNvSpPr/>
            <p:nvPr/>
          </p:nvSpPr>
          <p:spPr>
            <a:xfrm rot="-1789476">
              <a:off x="3951543" y="2853870"/>
              <a:ext cx="160451" cy="160451"/>
            </a:xfrm>
            <a:prstGeom prst="ellipse">
              <a:avLst/>
            </a:prstGeom>
            <a:solidFill>
              <a:srgbClr val="FFFFFF"/>
            </a:solidFill>
            <a:ln cap="flat" cmpd="sng" w="38100">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3021975" y="3069013"/>
              <a:ext cx="1712700" cy="703500"/>
            </a:xfrm>
            <a:prstGeom prst="roundRect">
              <a:avLst>
                <a:gd fmla="val 4485"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0" name="Google Shape;510;p37"/>
            <p:cNvSpPr txBox="1"/>
            <p:nvPr/>
          </p:nvSpPr>
          <p:spPr>
            <a:xfrm>
              <a:off x="3066225" y="3048695"/>
              <a:ext cx="1624200" cy="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1200">
                  <a:solidFill>
                    <a:srgbClr val="FFFFFF"/>
                  </a:solidFill>
                </a:rPr>
                <a:t>Cette valeur nous amène toujours vers une approche de jeu de validation</a:t>
              </a:r>
              <a:endParaRPr sz="1200">
                <a:solidFill>
                  <a:srgbClr val="FFFFFF"/>
                </a:solidFill>
              </a:endParaRPr>
            </a:p>
          </p:txBody>
        </p:sp>
        <p:sp>
          <p:nvSpPr>
            <p:cNvPr id="511" name="Google Shape;511;p37"/>
            <p:cNvSpPr/>
            <p:nvPr/>
          </p:nvSpPr>
          <p:spPr>
            <a:xfrm>
              <a:off x="3833325" y="3004364"/>
              <a:ext cx="90000" cy="67500"/>
            </a:xfrm>
            <a:prstGeom prst="triangle">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37"/>
          <p:cNvSpPr/>
          <p:nvPr/>
        </p:nvSpPr>
        <p:spPr>
          <a:xfrm rot="-711236">
            <a:off x="1334133" y="3313001"/>
            <a:ext cx="1350909" cy="57662"/>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7"/>
          <p:cNvGrpSpPr/>
          <p:nvPr/>
        </p:nvGrpSpPr>
        <p:grpSpPr>
          <a:xfrm>
            <a:off x="1369025" y="1930372"/>
            <a:ext cx="2206864" cy="1412961"/>
            <a:chOff x="1218266" y="1053735"/>
            <a:chExt cx="2087659" cy="1412961"/>
          </a:xfrm>
        </p:grpSpPr>
        <p:sp>
          <p:nvSpPr>
            <p:cNvPr id="514" name="Google Shape;514;p37"/>
            <p:cNvSpPr/>
            <p:nvPr/>
          </p:nvSpPr>
          <p:spPr>
            <a:xfrm>
              <a:off x="1218266" y="1053735"/>
              <a:ext cx="2059800" cy="1098300"/>
            </a:xfrm>
            <a:prstGeom prst="roundRect">
              <a:avLst>
                <a:gd fmla="val 4485"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5" name="Google Shape;515;p37"/>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1B786E"/>
                </a:solidFill>
                <a:latin typeface="Roboto"/>
                <a:ea typeface="Roboto"/>
                <a:cs typeface="Roboto"/>
                <a:sym typeface="Roboto"/>
              </a:endParaRPr>
            </a:p>
          </p:txBody>
        </p:sp>
        <p:sp>
          <p:nvSpPr>
            <p:cNvPr id="516" name="Google Shape;516;p37"/>
            <p:cNvSpPr/>
            <p:nvPr/>
          </p:nvSpPr>
          <p:spPr>
            <a:xfrm rot="10800000">
              <a:off x="2448800" y="1919036"/>
              <a:ext cx="90000" cy="67500"/>
            </a:xfrm>
            <a:prstGeom prst="triangle">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txBox="1"/>
            <p:nvPr/>
          </p:nvSpPr>
          <p:spPr>
            <a:xfrm>
              <a:off x="1246125" y="1144047"/>
              <a:ext cx="2059800" cy="8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Une valeur inférieure de K est plus biaisée et donc indésirable</a:t>
              </a:r>
              <a:endParaRPr>
                <a:solidFill>
                  <a:srgbClr val="FFFFFF"/>
                </a:solidFill>
              </a:endParaRPr>
            </a:p>
            <a:p>
              <a:pPr indent="0" lvl="0" marL="0" rtl="0" algn="l">
                <a:lnSpc>
                  <a:spcPct val="115000"/>
                </a:lnSpc>
                <a:spcBef>
                  <a:spcPts val="0"/>
                </a:spcBef>
                <a:spcAft>
                  <a:spcPts val="1600"/>
                </a:spcAft>
                <a:buNone/>
              </a:pPr>
              <a:r>
                <a:rPr lang="fr" sz="1200">
                  <a:solidFill>
                    <a:srgbClr val="FFFFFF"/>
                  </a:solidFill>
                </a:rPr>
                <a:t>disons k = 2 </a:t>
              </a:r>
              <a:endParaRPr>
                <a:solidFill>
                  <a:srgbClr val="FFFFFF"/>
                </a:solidFill>
              </a:endParaRPr>
            </a:p>
          </p:txBody>
        </p:sp>
        <p:sp>
          <p:nvSpPr>
            <p:cNvPr id="518" name="Google Shape;518;p37"/>
            <p:cNvSpPr/>
            <p:nvPr/>
          </p:nvSpPr>
          <p:spPr>
            <a:xfrm rot="-1789476">
              <a:off x="2410765" y="2276970"/>
              <a:ext cx="160451" cy="160451"/>
            </a:xfrm>
            <a:prstGeom prst="ellipse">
              <a:avLst/>
            </a:prstGeom>
            <a:solidFill>
              <a:srgbClr val="FFFFFF"/>
            </a:solidFill>
            <a:ln cap="flat" cmpd="sng" w="38100">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38"/>
          <p:cNvSpPr txBox="1"/>
          <p:nvPr>
            <p:ph type="title"/>
          </p:nvPr>
        </p:nvSpPr>
        <p:spPr>
          <a:xfrm>
            <a:off x="465400" y="81100"/>
            <a:ext cx="82596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Validation croisée: </a:t>
            </a:r>
            <a:r>
              <a:rPr b="1" lang="fr" sz="2600">
                <a:latin typeface="Calibri"/>
                <a:ea typeface="Calibri"/>
                <a:cs typeface="Calibri"/>
                <a:sym typeface="Calibri"/>
              </a:rPr>
              <a:t>k-fold cross-validation</a:t>
            </a:r>
            <a:r>
              <a:rPr b="1" lang="fr" sz="2400">
                <a:latin typeface="Calibri"/>
                <a:ea typeface="Calibri"/>
                <a:cs typeface="Calibri"/>
                <a:sym typeface="Calibri"/>
              </a:rPr>
              <a:t> </a:t>
            </a:r>
            <a:endParaRPr b="1" sz="2400">
              <a:latin typeface="Calibri"/>
              <a:ea typeface="Calibri"/>
              <a:cs typeface="Calibri"/>
              <a:sym typeface="Calibri"/>
            </a:endParaRPr>
          </a:p>
          <a:p>
            <a:pPr indent="0" lvl="0" marL="0" rtl="0" algn="ctr">
              <a:lnSpc>
                <a:spcPct val="115000"/>
              </a:lnSpc>
              <a:spcBef>
                <a:spcPts val="600"/>
              </a:spcBef>
              <a:spcAft>
                <a:spcPts val="0"/>
              </a:spcAft>
              <a:buNone/>
            </a:pPr>
            <a:r>
              <a:t/>
            </a:r>
            <a:endParaRPr b="1" sz="2400">
              <a:latin typeface="Calibri"/>
              <a:ea typeface="Calibri"/>
              <a:cs typeface="Calibri"/>
              <a:sym typeface="Calibri"/>
            </a:endParaRPr>
          </a:p>
          <a:p>
            <a:pPr indent="0" lvl="0" marL="0" rtl="0" algn="ctr">
              <a:lnSpc>
                <a:spcPct val="115000"/>
              </a:lnSpc>
              <a:spcBef>
                <a:spcPts val="0"/>
              </a:spcBef>
              <a:spcAft>
                <a:spcPts val="0"/>
              </a:spcAft>
              <a:buNone/>
            </a:pPr>
            <a:r>
              <a:t/>
            </a:r>
            <a:endParaRPr b="1" sz="2400">
              <a:latin typeface="Calibri"/>
              <a:ea typeface="Calibri"/>
              <a:cs typeface="Calibri"/>
              <a:sym typeface="Calibri"/>
            </a:endParaRPr>
          </a:p>
          <a:p>
            <a:pPr indent="0" lvl="0" marL="0" rtl="0" algn="ctr">
              <a:lnSpc>
                <a:spcPct val="115000"/>
              </a:lnSpc>
              <a:spcBef>
                <a:spcPts val="0"/>
              </a:spcBef>
              <a:spcAft>
                <a:spcPts val="0"/>
              </a:spcAft>
              <a:buNone/>
            </a:pPr>
            <a:r>
              <a:rPr b="1" lang="fr" sz="2400">
                <a:solidFill>
                  <a:srgbClr val="000000"/>
                </a:solidFill>
                <a:latin typeface="Calibri"/>
                <a:ea typeface="Calibri"/>
                <a:cs typeface="Calibri"/>
                <a:sym typeface="Calibri"/>
              </a:rPr>
              <a:t> </a:t>
            </a:r>
            <a:endParaRPr b="1" sz="2400">
              <a:solidFill>
                <a:srgbClr val="000000"/>
              </a:solidFill>
              <a:latin typeface="Calibri"/>
              <a:ea typeface="Calibri"/>
              <a:cs typeface="Calibri"/>
              <a:sym typeface="Calibri"/>
            </a:endParaRPr>
          </a:p>
          <a:p>
            <a:pPr indent="0" lvl="0" marL="0" rtl="0" algn="ctr">
              <a:lnSpc>
                <a:spcPct val="130000"/>
              </a:lnSpc>
              <a:spcBef>
                <a:spcPts val="0"/>
              </a:spcBef>
              <a:spcAft>
                <a:spcPts val="0"/>
              </a:spcAft>
              <a:buNone/>
            </a:pPr>
            <a:r>
              <a:t/>
            </a:r>
            <a:endParaRPr sz="4150">
              <a:solidFill>
                <a:schemeClr val="dk2"/>
              </a:solidFill>
              <a:latin typeface="Georgia"/>
              <a:ea typeface="Georgia"/>
              <a:cs typeface="Georgia"/>
              <a:sym typeface="Georgia"/>
            </a:endParaRPr>
          </a:p>
          <a:p>
            <a:pPr indent="0" lvl="0" marL="0" marR="0" rtl="0" algn="l">
              <a:lnSpc>
                <a:spcPct val="115000"/>
              </a:lnSpc>
              <a:spcBef>
                <a:spcPts val="600"/>
              </a:spcBef>
              <a:spcAft>
                <a:spcPts val="0"/>
              </a:spcAft>
              <a:buNone/>
            </a:pPr>
            <a:r>
              <a:t/>
            </a:r>
            <a:endParaRPr b="1" sz="2400">
              <a:latin typeface="Calibri"/>
              <a:ea typeface="Calibri"/>
              <a:cs typeface="Calibri"/>
              <a:sym typeface="Calibri"/>
            </a:endParaRPr>
          </a:p>
        </p:txBody>
      </p:sp>
      <p:sp>
        <p:nvSpPr>
          <p:cNvPr id="524" name="Google Shape;524;p38"/>
          <p:cNvSpPr txBox="1"/>
          <p:nvPr/>
        </p:nvSpPr>
        <p:spPr>
          <a:xfrm>
            <a:off x="1209100" y="585575"/>
            <a:ext cx="6976200" cy="8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500">
                <a:solidFill>
                  <a:srgbClr val="021B34"/>
                </a:solidFill>
                <a:highlight>
                  <a:srgbClr val="FFFFFF"/>
                </a:highlight>
              </a:rPr>
              <a:t>La question typique est de savoir comment choisir la bonne valeur de k?</a:t>
            </a:r>
            <a:endParaRPr b="1" sz="2500"/>
          </a:p>
        </p:txBody>
      </p:sp>
      <p:grpSp>
        <p:nvGrpSpPr>
          <p:cNvPr id="525" name="Google Shape;525;p38"/>
          <p:cNvGrpSpPr/>
          <p:nvPr/>
        </p:nvGrpSpPr>
        <p:grpSpPr>
          <a:xfrm>
            <a:off x="1659210" y="1531789"/>
            <a:ext cx="5825553" cy="3316963"/>
            <a:chOff x="2902488" y="902232"/>
            <a:chExt cx="3339000" cy="3339000"/>
          </a:xfrm>
        </p:grpSpPr>
        <p:sp>
          <p:nvSpPr>
            <p:cNvPr id="526" name="Google Shape;526;p38"/>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3123875" y="1123625"/>
              <a:ext cx="2896500" cy="2896200"/>
            </a:xfrm>
            <a:prstGeom prst="pie">
              <a:avLst>
                <a:gd fmla="val 2689583" name="adj1"/>
                <a:gd fmla="val 13510993"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38"/>
          <p:cNvGrpSpPr/>
          <p:nvPr/>
        </p:nvGrpSpPr>
        <p:grpSpPr>
          <a:xfrm>
            <a:off x="3267490" y="1919728"/>
            <a:ext cx="2812284" cy="2158742"/>
            <a:chOff x="3664038" y="1663782"/>
            <a:chExt cx="1815900" cy="1815900"/>
          </a:xfrm>
        </p:grpSpPr>
        <p:sp>
          <p:nvSpPr>
            <p:cNvPr id="529" name="Google Shape;529;p38"/>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txBox="1"/>
            <p:nvPr/>
          </p:nvSpPr>
          <p:spPr>
            <a:xfrm>
              <a:off x="3752376" y="2075076"/>
              <a:ext cx="1658100" cy="8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FFFFFF"/>
                  </a:solidFill>
                </a:rPr>
                <a:t>En pratique, on choisit le plus souvent </a:t>
              </a:r>
              <a:endParaRPr b="1">
                <a:solidFill>
                  <a:srgbClr val="FFFFFF"/>
                </a:solidFill>
              </a:endParaRPr>
            </a:p>
          </p:txBody>
        </p:sp>
      </p:grpSp>
      <p:grpSp>
        <p:nvGrpSpPr>
          <p:cNvPr id="531" name="Google Shape;531;p38"/>
          <p:cNvGrpSpPr/>
          <p:nvPr/>
        </p:nvGrpSpPr>
        <p:grpSpPr>
          <a:xfrm>
            <a:off x="1332153" y="1635063"/>
            <a:ext cx="1627264" cy="1168194"/>
            <a:chOff x="2859873" y="853971"/>
            <a:chExt cx="1068600" cy="1068600"/>
          </a:xfrm>
        </p:grpSpPr>
        <p:sp>
          <p:nvSpPr>
            <p:cNvPr id="532" name="Google Shape;532;p38"/>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txBox="1"/>
            <p:nvPr/>
          </p:nvSpPr>
          <p:spPr>
            <a:xfrm>
              <a:off x="3162918" y="1022197"/>
              <a:ext cx="762600" cy="73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000">
                  <a:solidFill>
                    <a:srgbClr val="FFFFFF"/>
                  </a:solidFill>
                </a:rPr>
                <a:t>k = 5</a:t>
              </a:r>
              <a:endParaRPr sz="2000">
                <a:solidFill>
                  <a:srgbClr val="FFFFFF"/>
                </a:solidFill>
              </a:endParaRPr>
            </a:p>
          </p:txBody>
        </p:sp>
      </p:grpSp>
      <p:grpSp>
        <p:nvGrpSpPr>
          <p:cNvPr id="534" name="Google Shape;534;p38"/>
          <p:cNvGrpSpPr/>
          <p:nvPr/>
        </p:nvGrpSpPr>
        <p:grpSpPr>
          <a:xfrm>
            <a:off x="5894621" y="3378993"/>
            <a:ext cx="1815872" cy="1283816"/>
            <a:chOff x="5214448" y="3234278"/>
            <a:chExt cx="1068600" cy="1068600"/>
          </a:xfrm>
        </p:grpSpPr>
        <p:sp>
          <p:nvSpPr>
            <p:cNvPr id="535" name="Google Shape;535;p38"/>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txBox="1"/>
            <p:nvPr/>
          </p:nvSpPr>
          <p:spPr>
            <a:xfrm>
              <a:off x="5367374" y="3402496"/>
              <a:ext cx="850500" cy="73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800">
                  <a:solidFill>
                    <a:srgbClr val="FFFFFF"/>
                  </a:solidFill>
                </a:rPr>
                <a:t> k = 10</a:t>
              </a:r>
              <a:endParaRPr sz="1800">
                <a:solidFill>
                  <a:srgbClr val="FFFFFF"/>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39"/>
          <p:cNvSpPr txBox="1"/>
          <p:nvPr>
            <p:ph idx="1" type="body"/>
          </p:nvPr>
        </p:nvSpPr>
        <p:spPr>
          <a:xfrm>
            <a:off x="921550" y="826275"/>
            <a:ext cx="7505700" cy="5757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2400">
                <a:solidFill>
                  <a:schemeClr val="lt1"/>
                </a:solidFill>
              </a:rPr>
              <a:t>Repeated K-fold cross-validation</a:t>
            </a:r>
            <a:endParaRPr b="1">
              <a:solidFill>
                <a:srgbClr val="021B34"/>
              </a:solidFill>
              <a:latin typeface="Arial"/>
              <a:ea typeface="Arial"/>
              <a:cs typeface="Arial"/>
              <a:sym typeface="Arial"/>
            </a:endParaRPr>
          </a:p>
          <a:p>
            <a:pPr indent="0" lvl="0" marL="0" marR="0" rtl="0" algn="ctr">
              <a:lnSpc>
                <a:spcPct val="115000"/>
              </a:lnSpc>
              <a:spcBef>
                <a:spcPts val="0"/>
              </a:spcBef>
              <a:spcAft>
                <a:spcPts val="0"/>
              </a:spcAft>
              <a:buNone/>
            </a:pPr>
            <a:r>
              <a:rPr b="1" lang="fr" sz="2400">
                <a:solidFill>
                  <a:schemeClr val="lt1"/>
                </a:solidFill>
              </a:rPr>
              <a:t> </a:t>
            </a:r>
            <a:endParaRPr b="1" sz="2400">
              <a:solidFill>
                <a:schemeClr val="lt1"/>
              </a:solidFill>
            </a:endParaRPr>
          </a:p>
          <a:p>
            <a:pPr indent="0" lvl="0" marL="0" rtl="0" algn="ctr">
              <a:spcBef>
                <a:spcPts val="0"/>
              </a:spcBef>
              <a:spcAft>
                <a:spcPts val="0"/>
              </a:spcAft>
              <a:buNone/>
            </a:pPr>
            <a:r>
              <a:t/>
            </a:r>
            <a:endParaRPr b="1" sz="2400">
              <a:solidFill>
                <a:schemeClr val="lt1"/>
              </a:solidFill>
            </a:endParaRPr>
          </a:p>
          <a:p>
            <a:pPr indent="0" lvl="0" marL="0" rtl="0" algn="ctr">
              <a:spcBef>
                <a:spcPts val="0"/>
              </a:spcBef>
              <a:spcAft>
                <a:spcPts val="0"/>
              </a:spcAft>
              <a:buNone/>
            </a:pPr>
            <a:r>
              <a:t/>
            </a:r>
            <a:endParaRPr b="1" sz="2400">
              <a:solidFill>
                <a:schemeClr val="lt1"/>
              </a:solidFill>
            </a:endParaRPr>
          </a:p>
          <a:p>
            <a:pPr indent="0" lvl="0" marL="0" rtl="0" algn="ctr">
              <a:spcBef>
                <a:spcPts val="0"/>
              </a:spcBef>
              <a:spcAft>
                <a:spcPts val="0"/>
              </a:spcAft>
              <a:buNone/>
            </a:pPr>
            <a:r>
              <a:rPr b="1" lang="fr" sz="2400">
                <a:solidFill>
                  <a:srgbClr val="000000"/>
                </a:solidFill>
              </a:rPr>
              <a:t> </a:t>
            </a:r>
            <a:endParaRPr b="1" sz="2400">
              <a:solidFill>
                <a:srgbClr val="000000"/>
              </a:solidFill>
            </a:endParaRPr>
          </a:p>
        </p:txBody>
      </p:sp>
      <p:sp>
        <p:nvSpPr>
          <p:cNvPr id="542" name="Google Shape;542;p39"/>
          <p:cNvSpPr txBox="1"/>
          <p:nvPr>
            <p:ph type="title"/>
          </p:nvPr>
        </p:nvSpPr>
        <p:spPr>
          <a:xfrm>
            <a:off x="819150" y="190625"/>
            <a:ext cx="75057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Validation croisée</a:t>
            </a:r>
            <a:endParaRPr sz="4150">
              <a:solidFill>
                <a:schemeClr val="dk2"/>
              </a:solidFill>
              <a:latin typeface="Georgia"/>
              <a:ea typeface="Georgia"/>
              <a:cs typeface="Georgia"/>
              <a:sym typeface="Georgia"/>
            </a:endParaRPr>
          </a:p>
          <a:p>
            <a:pPr indent="0" lvl="0" marL="0" marR="0" rtl="0" algn="l">
              <a:lnSpc>
                <a:spcPct val="115000"/>
              </a:lnSpc>
              <a:spcBef>
                <a:spcPts val="600"/>
              </a:spcBef>
              <a:spcAft>
                <a:spcPts val="0"/>
              </a:spcAft>
              <a:buNone/>
            </a:pPr>
            <a:r>
              <a:t/>
            </a:r>
            <a:endParaRPr b="1" sz="2400">
              <a:latin typeface="Calibri"/>
              <a:ea typeface="Calibri"/>
              <a:cs typeface="Calibri"/>
              <a:sym typeface="Calibri"/>
            </a:endParaRPr>
          </a:p>
        </p:txBody>
      </p:sp>
      <p:sp>
        <p:nvSpPr>
          <p:cNvPr id="543" name="Google Shape;543;p39"/>
          <p:cNvSpPr txBox="1"/>
          <p:nvPr/>
        </p:nvSpPr>
        <p:spPr>
          <a:xfrm>
            <a:off x="748000" y="1435875"/>
            <a:ext cx="7743600" cy="3326700"/>
          </a:xfrm>
          <a:prstGeom prst="rect">
            <a:avLst/>
          </a:prstGeom>
          <a:noFill/>
          <a:ln>
            <a:noFill/>
          </a:ln>
        </p:spPr>
        <p:txBody>
          <a:bodyPr anchorCtr="0" anchor="t" bIns="91425" lIns="91425" spcFirstLastPara="1" rIns="91425" wrap="square" tIns="91425">
            <a:noAutofit/>
          </a:bodyPr>
          <a:lstStyle/>
          <a:p>
            <a:pPr indent="-387350" lvl="0" marL="457200" rtl="0" algn="just">
              <a:lnSpc>
                <a:spcPct val="115000"/>
              </a:lnSpc>
              <a:spcBef>
                <a:spcPts val="0"/>
              </a:spcBef>
              <a:spcAft>
                <a:spcPts val="0"/>
              </a:spcAft>
              <a:buClr>
                <a:srgbClr val="021B34"/>
              </a:buClr>
              <a:buSzPts val="2500"/>
              <a:buChar char="●"/>
            </a:pPr>
            <a:r>
              <a:rPr lang="fr" sz="2500">
                <a:solidFill>
                  <a:srgbClr val="021B34"/>
                </a:solidFill>
              </a:rPr>
              <a:t>Le processus de fractionnement des données en k-fold peut être répété plusieurs fois, on parle de validation répétée en croix.</a:t>
            </a:r>
            <a:endParaRPr sz="2500">
              <a:solidFill>
                <a:srgbClr val="021B34"/>
              </a:solidFill>
            </a:endParaRPr>
          </a:p>
          <a:p>
            <a:pPr indent="0" lvl="0" marL="0" rtl="0" algn="just">
              <a:lnSpc>
                <a:spcPct val="115000"/>
              </a:lnSpc>
              <a:spcBef>
                <a:spcPts val="800"/>
              </a:spcBef>
              <a:spcAft>
                <a:spcPts val="0"/>
              </a:spcAft>
              <a:buNone/>
            </a:pPr>
            <a:r>
              <a:t/>
            </a:r>
            <a:endParaRPr sz="600">
              <a:solidFill>
                <a:srgbClr val="021B34"/>
              </a:solidFill>
            </a:endParaRPr>
          </a:p>
          <a:p>
            <a:pPr indent="-387350" lvl="0" marL="457200" rtl="0" algn="just">
              <a:lnSpc>
                <a:spcPct val="115000"/>
              </a:lnSpc>
              <a:spcBef>
                <a:spcPts val="800"/>
              </a:spcBef>
              <a:spcAft>
                <a:spcPts val="0"/>
              </a:spcAft>
              <a:buClr>
                <a:srgbClr val="021B34"/>
              </a:buClr>
              <a:buSzPts val="2500"/>
              <a:buChar char="●"/>
            </a:pPr>
            <a:r>
              <a:rPr lang="fr" sz="2500">
                <a:solidFill>
                  <a:srgbClr val="021B34"/>
                </a:solidFill>
              </a:rPr>
              <a:t>L'erreur finale du modèle est considérée comme l'erreur moyenne du nombre de répétitions.</a:t>
            </a:r>
            <a:endParaRPr sz="2500">
              <a:solidFill>
                <a:srgbClr val="021B34"/>
              </a:solidFill>
            </a:endParaRPr>
          </a:p>
          <a:p>
            <a:pPr indent="0" lvl="0" marL="0" rtl="0" algn="l">
              <a:spcBef>
                <a:spcPts val="800"/>
              </a:spcBef>
              <a:spcAft>
                <a:spcPts val="0"/>
              </a:spcAft>
              <a:buNone/>
            </a:pPr>
            <a:r>
              <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grpSp>
        <p:nvGrpSpPr>
          <p:cNvPr id="548" name="Google Shape;548;p40"/>
          <p:cNvGrpSpPr/>
          <p:nvPr/>
        </p:nvGrpSpPr>
        <p:grpSpPr>
          <a:xfrm>
            <a:off x="888083" y="734546"/>
            <a:ext cx="4610189" cy="3989323"/>
            <a:chOff x="2256567" y="677103"/>
            <a:chExt cx="4036590" cy="3713071"/>
          </a:xfrm>
        </p:grpSpPr>
        <p:sp>
          <p:nvSpPr>
            <p:cNvPr id="549" name="Google Shape;549;p40"/>
            <p:cNvSpPr/>
            <p:nvPr/>
          </p:nvSpPr>
          <p:spPr>
            <a:xfrm rot="-6596588">
              <a:off x="3726388" y="3510395"/>
              <a:ext cx="771357" cy="77135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rot="-6599386">
              <a:off x="2318596" y="1407533"/>
              <a:ext cx="440541" cy="44054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rot="-6598839">
              <a:off x="2887641" y="2346984"/>
              <a:ext cx="1199287" cy="119928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rot="-6598620">
              <a:off x="4374916" y="913763"/>
              <a:ext cx="1681581" cy="168158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rot="-6597866">
              <a:off x="2661829" y="2208216"/>
              <a:ext cx="629106" cy="629106"/>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rot="-6597701">
              <a:off x="3134187" y="901048"/>
              <a:ext cx="274172" cy="27417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40"/>
          <p:cNvGrpSpPr/>
          <p:nvPr/>
        </p:nvGrpSpPr>
        <p:grpSpPr>
          <a:xfrm>
            <a:off x="3389999" y="1957925"/>
            <a:ext cx="2786952" cy="2621751"/>
            <a:chOff x="4447194" y="1815766"/>
            <a:chExt cx="2440200" cy="2440200"/>
          </a:xfrm>
        </p:grpSpPr>
        <p:sp>
          <p:nvSpPr>
            <p:cNvPr id="556" name="Google Shape;556;p40"/>
            <p:cNvSpPr/>
            <p:nvPr/>
          </p:nvSpPr>
          <p:spPr>
            <a:xfrm>
              <a:off x="4447194" y="1815766"/>
              <a:ext cx="2440200" cy="24402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800"/>
                </a:spcAft>
                <a:buNone/>
              </a:pPr>
              <a:r>
                <a:rPr b="1" lang="fr" sz="2000">
                  <a:solidFill>
                    <a:srgbClr val="FFFFFF"/>
                  </a:solidFill>
                </a:rPr>
                <a:t>Mesurer la précision d'un modèle prédictif</a:t>
              </a:r>
              <a:endParaRPr b="1" sz="2000">
                <a:solidFill>
                  <a:srgbClr val="FFFFFF"/>
                </a:solidFill>
              </a:endParaRPr>
            </a:p>
          </p:txBody>
        </p:sp>
      </p:grpSp>
      <p:grpSp>
        <p:nvGrpSpPr>
          <p:cNvPr id="558" name="Google Shape;558;p40"/>
          <p:cNvGrpSpPr/>
          <p:nvPr/>
        </p:nvGrpSpPr>
        <p:grpSpPr>
          <a:xfrm>
            <a:off x="2107295" y="1005256"/>
            <a:ext cx="1903336" cy="2007985"/>
            <a:chOff x="3490737" y="1374053"/>
            <a:chExt cx="1423800" cy="1423800"/>
          </a:xfrm>
        </p:grpSpPr>
        <p:sp>
          <p:nvSpPr>
            <p:cNvPr id="559" name="Google Shape;559;p40"/>
            <p:cNvSpPr/>
            <p:nvPr/>
          </p:nvSpPr>
          <p:spPr>
            <a:xfrm>
              <a:off x="3490737" y="1374053"/>
              <a:ext cx="1423800" cy="1423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txBox="1"/>
            <p:nvPr/>
          </p:nvSpPr>
          <p:spPr>
            <a:xfrm>
              <a:off x="3490741" y="1559577"/>
              <a:ext cx="1362900" cy="925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800"/>
                </a:spcAft>
                <a:buNone/>
              </a:pPr>
              <a:r>
                <a:rPr b="1" lang="fr" sz="2000">
                  <a:solidFill>
                    <a:srgbClr val="FFFFFF"/>
                  </a:solidFill>
                </a:rPr>
                <a:t> Mesurer l'incertitude</a:t>
              </a:r>
              <a:endParaRPr b="1" sz="1500">
                <a:solidFill>
                  <a:srgbClr val="FFFFFF"/>
                </a:solidFill>
                <a:latin typeface="Roboto"/>
                <a:ea typeface="Roboto"/>
                <a:cs typeface="Roboto"/>
                <a:sym typeface="Roboto"/>
              </a:endParaRPr>
            </a:p>
          </p:txBody>
        </p:sp>
      </p:grpSp>
      <p:sp>
        <p:nvSpPr>
          <p:cNvPr id="561" name="Google Shape;561;p40"/>
          <p:cNvSpPr txBox="1"/>
          <p:nvPr>
            <p:ph type="title"/>
          </p:nvPr>
        </p:nvSpPr>
        <p:spPr>
          <a:xfrm>
            <a:off x="2911375" y="440375"/>
            <a:ext cx="7505700" cy="954600"/>
          </a:xfrm>
          <a:prstGeom prst="rect">
            <a:avLst/>
          </a:prstGeom>
        </p:spPr>
        <p:txBody>
          <a:bodyPr anchorCtr="0" anchor="t" bIns="91425" lIns="91425" spcFirstLastPara="1" rIns="91425" wrap="square" tIns="91425">
            <a:noAutofit/>
          </a:bodyPr>
          <a:lstStyle/>
          <a:p>
            <a:pPr indent="0" lvl="0" marL="0" marR="0" rtl="0" algn="ctr">
              <a:lnSpc>
                <a:spcPct val="130000"/>
              </a:lnSpc>
              <a:spcBef>
                <a:spcPts val="0"/>
              </a:spcBef>
              <a:spcAft>
                <a:spcPts val="600"/>
              </a:spcAft>
              <a:buNone/>
            </a:pPr>
            <a:r>
              <a:rPr lang="fr" sz="4150">
                <a:solidFill>
                  <a:schemeClr val="dk2"/>
                </a:solidFill>
                <a:latin typeface="Georgia"/>
                <a:ea typeface="Georgia"/>
                <a:cs typeface="Georgia"/>
                <a:sym typeface="Georgia"/>
              </a:rPr>
              <a:t>Bootstrap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41"/>
          <p:cNvSpPr txBox="1"/>
          <p:nvPr>
            <p:ph type="title"/>
          </p:nvPr>
        </p:nvSpPr>
        <p:spPr>
          <a:xfrm>
            <a:off x="819150" y="388400"/>
            <a:ext cx="7505700" cy="954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fr" sz="4150">
                <a:solidFill>
                  <a:schemeClr val="dk2"/>
                </a:solidFill>
                <a:latin typeface="Georgia"/>
                <a:ea typeface="Georgia"/>
                <a:cs typeface="Georgia"/>
                <a:sym typeface="Georgia"/>
              </a:rPr>
              <a:t>Bootstrap</a:t>
            </a:r>
            <a:endParaRPr sz="4150">
              <a:solidFill>
                <a:schemeClr val="dk2"/>
              </a:solidFill>
              <a:latin typeface="Georgia"/>
              <a:ea typeface="Georgia"/>
              <a:cs typeface="Georgia"/>
              <a:sym typeface="Georgia"/>
            </a:endParaRPr>
          </a:p>
          <a:p>
            <a:pPr indent="0" lvl="0" marL="0" rtl="0" algn="ctr">
              <a:lnSpc>
                <a:spcPct val="100000"/>
              </a:lnSpc>
              <a:spcBef>
                <a:spcPts val="600"/>
              </a:spcBef>
              <a:spcAft>
                <a:spcPts val="0"/>
              </a:spcAft>
              <a:buNone/>
            </a:pPr>
            <a:r>
              <a:rPr b="1" lang="fr" sz="2400">
                <a:latin typeface="Calibri"/>
                <a:ea typeface="Calibri"/>
                <a:cs typeface="Calibri"/>
                <a:sym typeface="Calibri"/>
              </a:rPr>
              <a:t>Algorithme</a:t>
            </a:r>
            <a:r>
              <a:rPr lang="fr" sz="1300">
                <a:solidFill>
                  <a:schemeClr val="dk2"/>
                </a:solidFill>
                <a:latin typeface="Calibri"/>
                <a:ea typeface="Calibri"/>
                <a:cs typeface="Calibri"/>
                <a:sym typeface="Calibri"/>
              </a:rPr>
              <a:t> </a:t>
            </a:r>
            <a:endParaRPr sz="4150">
              <a:solidFill>
                <a:schemeClr val="dk2"/>
              </a:solidFill>
              <a:latin typeface="Georgia"/>
              <a:ea typeface="Georgia"/>
              <a:cs typeface="Georgia"/>
              <a:sym typeface="Georgia"/>
            </a:endParaRPr>
          </a:p>
        </p:txBody>
      </p:sp>
      <p:sp>
        <p:nvSpPr>
          <p:cNvPr id="567" name="Google Shape;567;p41"/>
          <p:cNvSpPr txBox="1"/>
          <p:nvPr>
            <p:ph idx="1" type="body"/>
          </p:nvPr>
        </p:nvSpPr>
        <p:spPr>
          <a:xfrm>
            <a:off x="819150" y="1700200"/>
            <a:ext cx="7505700" cy="3617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fr" sz="2000">
                <a:solidFill>
                  <a:srgbClr val="000000"/>
                </a:solidFill>
              </a:rPr>
              <a:t>• Répéter B fois (on parle de réplications)</a:t>
            </a:r>
            <a:endParaRPr sz="2000">
              <a:solidFill>
                <a:srgbClr val="000000"/>
              </a:solidFill>
            </a:endParaRPr>
          </a:p>
          <a:p>
            <a:pPr indent="457200" lvl="0" marL="457200" marR="0" rtl="0" algn="l">
              <a:lnSpc>
                <a:spcPct val="115000"/>
              </a:lnSpc>
              <a:spcBef>
                <a:spcPts val="0"/>
              </a:spcBef>
              <a:spcAft>
                <a:spcPts val="0"/>
              </a:spcAft>
              <a:buNone/>
            </a:pPr>
            <a:r>
              <a:rPr lang="fr" sz="2000">
                <a:solidFill>
                  <a:srgbClr val="000000"/>
                </a:solidFill>
              </a:rPr>
              <a:t>• Tirage avec remise d’un échantillon de taille n  Ω</a:t>
            </a:r>
            <a:r>
              <a:rPr lang="fr" sz="1000">
                <a:solidFill>
                  <a:srgbClr val="000000"/>
                </a:solidFill>
              </a:rPr>
              <a:t>b </a:t>
            </a:r>
            <a:endParaRPr sz="1000">
              <a:solidFill>
                <a:srgbClr val="000000"/>
              </a:solidFill>
            </a:endParaRPr>
          </a:p>
          <a:p>
            <a:pPr indent="457200" lvl="0" marL="457200" marR="0" rtl="0" algn="l">
              <a:lnSpc>
                <a:spcPct val="115000"/>
              </a:lnSpc>
              <a:spcBef>
                <a:spcPts val="0"/>
              </a:spcBef>
              <a:spcAft>
                <a:spcPts val="0"/>
              </a:spcAft>
              <a:buNone/>
            </a:pPr>
            <a:r>
              <a:rPr lang="fr" sz="2000">
                <a:solidFill>
                  <a:srgbClr val="000000"/>
                </a:solidFill>
              </a:rPr>
              <a:t>• Distinguer les individus non échantillonnés  Ω</a:t>
            </a:r>
            <a:r>
              <a:rPr lang="fr" sz="1000">
                <a:solidFill>
                  <a:srgbClr val="000000"/>
                </a:solidFill>
              </a:rPr>
              <a:t>(b) </a:t>
            </a:r>
            <a:endParaRPr sz="1000">
              <a:solidFill>
                <a:srgbClr val="000000"/>
              </a:solidFill>
            </a:endParaRPr>
          </a:p>
          <a:p>
            <a:pPr indent="457200" lvl="0" marL="457200" marR="0" rtl="0" algn="l">
              <a:lnSpc>
                <a:spcPct val="115000"/>
              </a:lnSpc>
              <a:spcBef>
                <a:spcPts val="0"/>
              </a:spcBef>
              <a:spcAft>
                <a:spcPts val="0"/>
              </a:spcAft>
              <a:buNone/>
            </a:pPr>
            <a:r>
              <a:rPr lang="fr" sz="2000">
                <a:solidFill>
                  <a:srgbClr val="000000"/>
                </a:solidFill>
              </a:rPr>
              <a:t>• Apprentissage du modèle sur Ω</a:t>
            </a:r>
            <a:r>
              <a:rPr lang="fr" sz="1000">
                <a:solidFill>
                  <a:srgbClr val="000000"/>
                </a:solidFill>
              </a:rPr>
              <a:t>b </a:t>
            </a:r>
            <a:endParaRPr sz="2000">
              <a:solidFill>
                <a:srgbClr val="000000"/>
              </a:solidFill>
            </a:endParaRPr>
          </a:p>
          <a:p>
            <a:pPr indent="457200" lvl="0" marL="457200" marR="0" rtl="0" algn="l">
              <a:lnSpc>
                <a:spcPct val="115000"/>
              </a:lnSpc>
              <a:spcBef>
                <a:spcPts val="0"/>
              </a:spcBef>
              <a:spcAft>
                <a:spcPts val="0"/>
              </a:spcAft>
              <a:buNone/>
            </a:pPr>
            <a:r>
              <a:rPr lang="fr" sz="2000">
                <a:solidFill>
                  <a:srgbClr val="000000"/>
                </a:solidFill>
              </a:rPr>
              <a:t>• Erreur en resubstitution sur Ω</a:t>
            </a:r>
            <a:r>
              <a:rPr lang="fr" sz="1000">
                <a:solidFill>
                  <a:srgbClr val="000000"/>
                </a:solidFill>
              </a:rPr>
              <a:t>b</a:t>
            </a:r>
            <a:r>
              <a:rPr lang="fr" sz="2000">
                <a:solidFill>
                  <a:srgbClr val="000000"/>
                </a:solidFill>
              </a:rPr>
              <a:t> [er </a:t>
            </a:r>
            <a:r>
              <a:rPr lang="fr" sz="1000">
                <a:solidFill>
                  <a:srgbClr val="000000"/>
                </a:solidFill>
              </a:rPr>
              <a:t>(b) </a:t>
            </a:r>
            <a:r>
              <a:rPr lang="fr" sz="2000">
                <a:solidFill>
                  <a:srgbClr val="000000"/>
                </a:solidFill>
              </a:rPr>
              <a:t>]</a:t>
            </a:r>
            <a:endParaRPr sz="2000">
              <a:solidFill>
                <a:srgbClr val="000000"/>
              </a:solidFill>
            </a:endParaRPr>
          </a:p>
          <a:p>
            <a:pPr indent="457200" lvl="0" marL="457200" marR="0" rtl="0" algn="l">
              <a:lnSpc>
                <a:spcPct val="115000"/>
              </a:lnSpc>
              <a:spcBef>
                <a:spcPts val="0"/>
              </a:spcBef>
              <a:spcAft>
                <a:spcPts val="0"/>
              </a:spcAft>
              <a:buNone/>
            </a:pPr>
            <a:r>
              <a:rPr lang="fr" sz="2000">
                <a:solidFill>
                  <a:srgbClr val="000000"/>
                </a:solidFill>
              </a:rPr>
              <a:t> • Erreur en test sur Ω</a:t>
            </a:r>
            <a:r>
              <a:rPr lang="fr" sz="1000">
                <a:solidFill>
                  <a:srgbClr val="000000"/>
                </a:solidFill>
              </a:rPr>
              <a:t>(b)  </a:t>
            </a:r>
            <a:r>
              <a:rPr lang="fr" sz="2000">
                <a:solidFill>
                  <a:srgbClr val="000000"/>
                </a:solidFill>
              </a:rPr>
              <a:t>[et</a:t>
            </a:r>
            <a:r>
              <a:rPr lang="fr" sz="1000">
                <a:solidFill>
                  <a:srgbClr val="000000"/>
                </a:solidFill>
              </a:rPr>
              <a:t>(b) </a:t>
            </a:r>
            <a:r>
              <a:rPr lang="fr" sz="2000">
                <a:solidFill>
                  <a:srgbClr val="000000"/>
                </a:solidFill>
              </a:rPr>
              <a:t>] </a:t>
            </a:r>
            <a:endParaRPr sz="2000">
              <a:solidFill>
                <a:srgbClr val="000000"/>
              </a:solidFill>
            </a:endParaRPr>
          </a:p>
          <a:p>
            <a:pPr indent="0" lvl="0" marL="0" marR="0" rtl="0" algn="l">
              <a:lnSpc>
                <a:spcPct val="115000"/>
              </a:lnSpc>
              <a:spcBef>
                <a:spcPts val="0"/>
              </a:spcBef>
              <a:spcAft>
                <a:spcPts val="0"/>
              </a:spcAft>
              <a:buNone/>
            </a:pPr>
            <a:r>
              <a:rPr lang="fr" sz="2000">
                <a:solidFill>
                  <a:srgbClr val="000000"/>
                </a:solidFill>
              </a:rPr>
              <a:t>• Calcul de l’optimisme o</a:t>
            </a:r>
            <a:r>
              <a:rPr lang="fr" sz="1000">
                <a:solidFill>
                  <a:srgbClr val="000000"/>
                </a:solidFill>
              </a:rPr>
              <a:t>b</a:t>
            </a:r>
            <a:endParaRPr sz="1000">
              <a:solidFill>
                <a:srgbClr val="000000"/>
              </a:solidFill>
            </a:endParaRPr>
          </a:p>
          <a:p>
            <a:pPr indent="0" lvl="0" marL="0" marR="0" rtl="0" algn="l">
              <a:lnSpc>
                <a:spcPct val="115000"/>
              </a:lnSpc>
              <a:spcBef>
                <a:spcPts val="0"/>
              </a:spcBef>
              <a:spcAft>
                <a:spcPts val="0"/>
              </a:spcAft>
              <a:buNone/>
            </a:pPr>
            <a:r>
              <a:rPr lang="fr" sz="2000">
                <a:solidFill>
                  <a:srgbClr val="000000"/>
                </a:solidFill>
              </a:rPr>
              <a:t> Sur l’échantillon complet, calculer l’erreur en resubstitution</a:t>
            </a:r>
            <a:r>
              <a:rPr lang="f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42"/>
          <p:cNvSpPr txBox="1"/>
          <p:nvPr>
            <p:ph type="title"/>
          </p:nvPr>
        </p:nvSpPr>
        <p:spPr>
          <a:xfrm>
            <a:off x="819150" y="445425"/>
            <a:ext cx="7505700" cy="954600"/>
          </a:xfrm>
          <a:prstGeom prst="rect">
            <a:avLst/>
          </a:prstGeom>
        </p:spPr>
        <p:txBody>
          <a:bodyPr anchorCtr="0" anchor="t" bIns="91425" lIns="91425" spcFirstLastPara="1" rIns="91425" wrap="square" tIns="91425">
            <a:noAutofit/>
          </a:bodyPr>
          <a:lstStyle/>
          <a:p>
            <a:pPr indent="0" lvl="0" marL="0" marR="0" rtl="0" algn="ctr">
              <a:lnSpc>
                <a:spcPct val="130000"/>
              </a:lnSpc>
              <a:spcBef>
                <a:spcPts val="0"/>
              </a:spcBef>
              <a:spcAft>
                <a:spcPts val="600"/>
              </a:spcAft>
              <a:buNone/>
            </a:pPr>
            <a:r>
              <a:rPr lang="fr" sz="4150">
                <a:solidFill>
                  <a:schemeClr val="dk2"/>
                </a:solidFill>
                <a:latin typeface="Georgia"/>
                <a:ea typeface="Georgia"/>
                <a:cs typeface="Georgia"/>
                <a:sym typeface="Georgia"/>
              </a:rPr>
              <a:t>Bootstrap</a:t>
            </a:r>
            <a:endParaRPr/>
          </a:p>
        </p:txBody>
      </p:sp>
      <p:pic>
        <p:nvPicPr>
          <p:cNvPr id="573" name="Google Shape;573;p42"/>
          <p:cNvPicPr preferRelativeResize="0"/>
          <p:nvPr/>
        </p:nvPicPr>
        <p:blipFill>
          <a:blip r:embed="rId3">
            <a:alphaModFix/>
          </a:blip>
          <a:stretch>
            <a:fillRect/>
          </a:stretch>
        </p:blipFill>
        <p:spPr>
          <a:xfrm>
            <a:off x="991725" y="2298738"/>
            <a:ext cx="2038350" cy="1057275"/>
          </a:xfrm>
          <a:prstGeom prst="rect">
            <a:avLst/>
          </a:prstGeom>
          <a:noFill/>
          <a:ln>
            <a:noFill/>
          </a:ln>
        </p:spPr>
      </p:pic>
      <p:grpSp>
        <p:nvGrpSpPr>
          <p:cNvPr id="574" name="Google Shape;574;p42"/>
          <p:cNvGrpSpPr/>
          <p:nvPr/>
        </p:nvGrpSpPr>
        <p:grpSpPr>
          <a:xfrm>
            <a:off x="3399385" y="1719177"/>
            <a:ext cx="5221800" cy="731700"/>
            <a:chOff x="2789785" y="880977"/>
            <a:chExt cx="5221800" cy="731700"/>
          </a:xfrm>
        </p:grpSpPr>
        <p:sp>
          <p:nvSpPr>
            <p:cNvPr id="575" name="Google Shape;575;p42"/>
            <p:cNvSpPr/>
            <p:nvPr/>
          </p:nvSpPr>
          <p:spPr>
            <a:xfrm>
              <a:off x="2789785" y="880977"/>
              <a:ext cx="5221800" cy="731700"/>
            </a:xfrm>
            <a:prstGeom prst="rect">
              <a:avLst/>
            </a:prstGeom>
            <a:solidFill>
              <a:srgbClr val="155B5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42"/>
            <p:cNvSpPr txBox="1"/>
            <p:nvPr/>
          </p:nvSpPr>
          <p:spPr>
            <a:xfrm>
              <a:off x="2914389" y="965253"/>
              <a:ext cx="4765800" cy="575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fr" sz="1200">
                  <a:solidFill>
                    <a:srgbClr val="FFFFFF"/>
                  </a:solidFill>
                  <a:latin typeface="Roboto"/>
                  <a:ea typeface="Roboto"/>
                  <a:cs typeface="Roboto"/>
                  <a:sym typeface="Roboto"/>
                </a:rPr>
                <a:t> e</a:t>
              </a:r>
              <a:r>
                <a:rPr lang="fr" sz="1000">
                  <a:solidFill>
                    <a:srgbClr val="FFFFFF"/>
                  </a:solidFill>
                  <a:latin typeface="Roboto"/>
                  <a:ea typeface="Roboto"/>
                  <a:cs typeface="Roboto"/>
                  <a:sym typeface="Roboto"/>
                </a:rPr>
                <a:t>r</a:t>
              </a:r>
              <a:r>
                <a:rPr lang="fr" sz="1200">
                  <a:solidFill>
                    <a:srgbClr val="FFFFFF"/>
                  </a:solidFill>
                  <a:latin typeface="Roboto"/>
                  <a:ea typeface="Roboto"/>
                  <a:cs typeface="Roboto"/>
                  <a:sym typeface="Roboto"/>
                </a:rPr>
                <a:t> est l’erreur en resubstitution calculée sur la totalité de l’échantillon </a:t>
              </a:r>
              <a:endParaRPr sz="1200">
                <a:solidFill>
                  <a:srgbClr val="FFFFFF"/>
                </a:solidFill>
                <a:latin typeface="Roboto"/>
                <a:ea typeface="Roboto"/>
                <a:cs typeface="Roboto"/>
                <a:sym typeface="Roboto"/>
              </a:endParaRPr>
            </a:p>
          </p:txBody>
        </p:sp>
      </p:grpSp>
      <p:grpSp>
        <p:nvGrpSpPr>
          <p:cNvPr id="577" name="Google Shape;577;p42"/>
          <p:cNvGrpSpPr/>
          <p:nvPr/>
        </p:nvGrpSpPr>
        <p:grpSpPr>
          <a:xfrm>
            <a:off x="3399387" y="2603538"/>
            <a:ext cx="4860300" cy="731700"/>
            <a:chOff x="2789787" y="1765338"/>
            <a:chExt cx="4860300" cy="731700"/>
          </a:xfrm>
        </p:grpSpPr>
        <p:sp>
          <p:nvSpPr>
            <p:cNvPr id="578" name="Google Shape;578;p42"/>
            <p:cNvSpPr/>
            <p:nvPr/>
          </p:nvSpPr>
          <p:spPr>
            <a:xfrm>
              <a:off x="2789787" y="1765338"/>
              <a:ext cx="4860300" cy="731700"/>
            </a:xfrm>
            <a:prstGeom prst="rect">
              <a:avLst/>
            </a:prstGeom>
            <a:solidFill>
              <a:srgbClr val="1B786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42"/>
            <p:cNvSpPr txBox="1"/>
            <p:nvPr/>
          </p:nvSpPr>
          <p:spPr>
            <a:xfrm>
              <a:off x="2914387" y="1971908"/>
              <a:ext cx="4373100" cy="330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fr" sz="1200">
                  <a:solidFill>
                    <a:srgbClr val="FFFFFF"/>
                  </a:solidFill>
                  <a:latin typeface="Roboto"/>
                  <a:ea typeface="Roboto"/>
                  <a:cs typeface="Roboto"/>
                  <a:sym typeface="Roboto"/>
                </a:rPr>
                <a:t>Il est utilisé pour corriger l’erreur en resubstitution</a:t>
              </a:r>
              <a:endParaRPr sz="1200">
                <a:solidFill>
                  <a:srgbClr val="FFFFFF"/>
                </a:solidFill>
                <a:latin typeface="Roboto"/>
                <a:ea typeface="Roboto"/>
                <a:cs typeface="Roboto"/>
                <a:sym typeface="Roboto"/>
              </a:endParaRPr>
            </a:p>
          </p:txBody>
        </p:sp>
      </p:grpSp>
      <p:grpSp>
        <p:nvGrpSpPr>
          <p:cNvPr id="580" name="Google Shape;580;p42"/>
          <p:cNvGrpSpPr/>
          <p:nvPr/>
        </p:nvGrpSpPr>
        <p:grpSpPr>
          <a:xfrm>
            <a:off x="3399387" y="3484638"/>
            <a:ext cx="4497600" cy="731700"/>
            <a:chOff x="2789787" y="2646438"/>
            <a:chExt cx="4497600" cy="731700"/>
          </a:xfrm>
        </p:grpSpPr>
        <p:sp>
          <p:nvSpPr>
            <p:cNvPr id="581" name="Google Shape;581;p42"/>
            <p:cNvSpPr/>
            <p:nvPr/>
          </p:nvSpPr>
          <p:spPr>
            <a:xfrm>
              <a:off x="2789787" y="2646438"/>
              <a:ext cx="4497600" cy="731700"/>
            </a:xfrm>
            <a:prstGeom prst="rect">
              <a:avLst/>
            </a:prstGeom>
            <a:solidFill>
              <a:srgbClr val="1D7E7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2"/>
            <p:cNvSpPr txBox="1"/>
            <p:nvPr/>
          </p:nvSpPr>
          <p:spPr>
            <a:xfrm>
              <a:off x="2914388" y="2852992"/>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fr" sz="1200">
                  <a:solidFill>
                    <a:srgbClr val="FFFFFF"/>
                  </a:solidFill>
                  <a:latin typeface="Roboto"/>
                  <a:ea typeface="Roboto"/>
                  <a:cs typeface="Roboto"/>
                  <a:sym typeface="Roboto"/>
                </a:rPr>
                <a:t>La correction est souvent un peu exagérée (l’erreur est sous-estimée en bootstrap) </a:t>
              </a:r>
              <a:endParaRPr sz="1200">
                <a:solidFill>
                  <a:srgbClr val="FFFFFF"/>
                </a:solidFill>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grpSp>
        <p:nvGrpSpPr>
          <p:cNvPr id="587" name="Google Shape;587;p43"/>
          <p:cNvGrpSpPr/>
          <p:nvPr/>
        </p:nvGrpSpPr>
        <p:grpSpPr>
          <a:xfrm>
            <a:off x="1569123" y="1165521"/>
            <a:ext cx="2779505" cy="3235276"/>
            <a:chOff x="2744034" y="1146343"/>
            <a:chExt cx="1827900" cy="2399700"/>
          </a:xfrm>
        </p:grpSpPr>
        <p:sp>
          <p:nvSpPr>
            <p:cNvPr id="588" name="Google Shape;588;p43"/>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p:nvPr/>
          </p:nvSpPr>
          <p:spPr>
            <a:xfrm flipH="1">
              <a:off x="2832600" y="1686400"/>
              <a:ext cx="1649400" cy="1769700"/>
            </a:xfrm>
            <a:prstGeom prst="snip1Rect">
              <a:avLst>
                <a:gd fmla="val 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3"/>
            <p:cNvSpPr txBox="1"/>
            <p:nvPr/>
          </p:nvSpPr>
          <p:spPr>
            <a:xfrm>
              <a:off x="2966450" y="1908560"/>
              <a:ext cx="1383000" cy="14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1200">
                  <a:solidFill>
                    <a:srgbClr val="FFFFFF"/>
                  </a:solidFill>
                  <a:latin typeface="Roboto"/>
                  <a:ea typeface="Roboto"/>
                  <a:cs typeface="Roboto"/>
                  <a:sym typeface="Roboto"/>
                </a:rPr>
                <a:t>*Une méthode de rééchantillonnage bien performante </a:t>
              </a:r>
              <a:endParaRPr b="1" sz="1200">
                <a:solidFill>
                  <a:srgbClr val="FFFFFF"/>
                </a:solidFill>
                <a:latin typeface="Roboto"/>
                <a:ea typeface="Roboto"/>
                <a:cs typeface="Roboto"/>
                <a:sym typeface="Roboto"/>
              </a:endParaRPr>
            </a:p>
            <a:p>
              <a:pPr indent="0" lvl="0" marL="0" marR="0" rtl="0" algn="ctr">
                <a:lnSpc>
                  <a:spcPct val="115000"/>
                </a:lnSpc>
                <a:spcBef>
                  <a:spcPts val="0"/>
                </a:spcBef>
                <a:spcAft>
                  <a:spcPts val="0"/>
                </a:spcAft>
                <a:buNone/>
              </a:pPr>
              <a:r>
                <a:t/>
              </a:r>
              <a:endParaRPr b="1" sz="1200">
                <a:solidFill>
                  <a:srgbClr val="FFFFFF"/>
                </a:solidFill>
                <a:latin typeface="Roboto"/>
                <a:ea typeface="Roboto"/>
                <a:cs typeface="Roboto"/>
                <a:sym typeface="Roboto"/>
              </a:endParaRPr>
            </a:p>
            <a:p>
              <a:pPr indent="0" lvl="0" marL="0" marR="0" rtl="0" algn="l">
                <a:lnSpc>
                  <a:spcPct val="115000"/>
                </a:lnSpc>
                <a:spcBef>
                  <a:spcPts val="0"/>
                </a:spcBef>
                <a:spcAft>
                  <a:spcPts val="0"/>
                </a:spcAft>
                <a:buNone/>
              </a:pPr>
              <a:r>
                <a:rPr b="1" lang="fr" sz="1200">
                  <a:solidFill>
                    <a:srgbClr val="FFFFFF"/>
                  </a:solidFill>
                  <a:latin typeface="Roboto"/>
                  <a:ea typeface="Roboto"/>
                  <a:cs typeface="Roboto"/>
                  <a:sym typeface="Roboto"/>
                </a:rPr>
                <a:t>  *Les </a:t>
              </a:r>
              <a:r>
                <a:rPr b="1" lang="fr" sz="1200">
                  <a:solidFill>
                    <a:srgbClr val="FFFFFF"/>
                  </a:solidFill>
                  <a:latin typeface="Roboto"/>
                  <a:ea typeface="Roboto"/>
                  <a:cs typeface="Roboto"/>
                  <a:sym typeface="Roboto"/>
                </a:rPr>
                <a:t>interprétations</a:t>
              </a:r>
              <a:r>
                <a:rPr b="1" lang="fr" sz="1200">
                  <a:solidFill>
                    <a:srgbClr val="FFFFFF"/>
                  </a:solidFill>
                  <a:latin typeface="Roboto"/>
                  <a:ea typeface="Roboto"/>
                  <a:cs typeface="Roboto"/>
                  <a:sym typeface="Roboto"/>
                </a:rPr>
                <a:t>  et résultats sont basés sur plusieurs observations</a:t>
              </a:r>
              <a:endParaRPr b="1" sz="1200">
                <a:solidFill>
                  <a:srgbClr val="FFFFFF"/>
                </a:solidFill>
                <a:latin typeface="Roboto"/>
                <a:ea typeface="Roboto"/>
                <a:cs typeface="Roboto"/>
                <a:sym typeface="Roboto"/>
              </a:endParaRPr>
            </a:p>
          </p:txBody>
        </p:sp>
      </p:grpSp>
      <p:grpSp>
        <p:nvGrpSpPr>
          <p:cNvPr id="591" name="Google Shape;591;p43"/>
          <p:cNvGrpSpPr/>
          <p:nvPr/>
        </p:nvGrpSpPr>
        <p:grpSpPr>
          <a:xfrm>
            <a:off x="4348855" y="1773729"/>
            <a:ext cx="2779505" cy="3235276"/>
            <a:chOff x="4572084" y="1597469"/>
            <a:chExt cx="1827900" cy="2399700"/>
          </a:xfrm>
        </p:grpSpPr>
        <p:sp>
          <p:nvSpPr>
            <p:cNvPr id="592" name="Google Shape;592;p43"/>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flipH="1" rot="10800000">
              <a:off x="4662018" y="1687411"/>
              <a:ext cx="1649400" cy="1769700"/>
            </a:xfrm>
            <a:prstGeom prst="snip1Rect">
              <a:avLst>
                <a:gd fmla="val 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
            <p:cNvSpPr txBox="1"/>
            <p:nvPr/>
          </p:nvSpPr>
          <p:spPr>
            <a:xfrm>
              <a:off x="4794425" y="1852040"/>
              <a:ext cx="1383000" cy="1476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fr" sz="1200">
                  <a:solidFill>
                    <a:srgbClr val="FFFFFF"/>
                  </a:solidFill>
                  <a:latin typeface="Roboto"/>
                  <a:ea typeface="Roboto"/>
                  <a:cs typeface="Roboto"/>
                  <a:sym typeface="Roboto"/>
                </a:rPr>
                <a:t> * La nécessité de machines performantes pour l’usage des calculateurs puissants</a:t>
              </a:r>
              <a:endParaRPr b="1" sz="1200">
                <a:solidFill>
                  <a:srgbClr val="FFFFFF"/>
                </a:solidFill>
                <a:latin typeface="Roboto"/>
                <a:ea typeface="Roboto"/>
                <a:cs typeface="Roboto"/>
                <a:sym typeface="Roboto"/>
              </a:endParaRPr>
            </a:p>
            <a:p>
              <a:pPr indent="0" lvl="0" marL="0" marR="0" rtl="0" algn="just">
                <a:lnSpc>
                  <a:spcPct val="115000"/>
                </a:lnSpc>
                <a:spcBef>
                  <a:spcPts val="0"/>
                </a:spcBef>
                <a:spcAft>
                  <a:spcPts val="0"/>
                </a:spcAft>
                <a:buNone/>
              </a:pPr>
              <a:r>
                <a:rPr b="1" lang="fr" sz="1200">
                  <a:solidFill>
                    <a:srgbClr val="FFFFFF"/>
                  </a:solidFill>
                  <a:latin typeface="Roboto"/>
                  <a:ea typeface="Roboto"/>
                  <a:cs typeface="Roboto"/>
                  <a:sym typeface="Roboto"/>
                </a:rPr>
                <a:t> </a:t>
              </a:r>
              <a:endParaRPr b="1" sz="1200">
                <a:solidFill>
                  <a:srgbClr val="FFFFFF"/>
                </a:solidFill>
                <a:latin typeface="Roboto"/>
                <a:ea typeface="Roboto"/>
                <a:cs typeface="Roboto"/>
                <a:sym typeface="Roboto"/>
              </a:endParaRPr>
            </a:p>
            <a:p>
              <a:pPr indent="0" lvl="0" marL="0" marR="0" rtl="0" algn="just">
                <a:lnSpc>
                  <a:spcPct val="115000"/>
                </a:lnSpc>
                <a:spcBef>
                  <a:spcPts val="0"/>
                </a:spcBef>
                <a:spcAft>
                  <a:spcPts val="0"/>
                </a:spcAft>
                <a:buNone/>
              </a:pPr>
              <a:r>
                <a:t/>
              </a:r>
              <a:endParaRPr b="1" sz="600">
                <a:solidFill>
                  <a:srgbClr val="FFFFFF"/>
                </a:solidFill>
                <a:latin typeface="Roboto"/>
                <a:ea typeface="Roboto"/>
                <a:cs typeface="Roboto"/>
                <a:sym typeface="Roboto"/>
              </a:endParaRPr>
            </a:p>
            <a:p>
              <a:pPr indent="0" lvl="0" marL="0" marR="0" rtl="0" algn="just">
                <a:lnSpc>
                  <a:spcPct val="115000"/>
                </a:lnSpc>
                <a:spcBef>
                  <a:spcPts val="0"/>
                </a:spcBef>
                <a:spcAft>
                  <a:spcPts val="0"/>
                </a:spcAft>
                <a:buNone/>
              </a:pPr>
              <a:r>
                <a:rPr b="1" lang="fr" sz="1200">
                  <a:solidFill>
                    <a:srgbClr val="FFFFFF"/>
                  </a:solidFill>
                  <a:latin typeface="Roboto"/>
                  <a:ea typeface="Roboto"/>
                  <a:cs typeface="Roboto"/>
                  <a:sym typeface="Roboto"/>
                </a:rPr>
                <a:t>*Des </a:t>
              </a:r>
              <a:r>
                <a:rPr b="1" lang="fr" sz="1200">
                  <a:solidFill>
                    <a:srgbClr val="FFFFFF"/>
                  </a:solidFill>
                  <a:latin typeface="Roboto"/>
                  <a:ea typeface="Roboto"/>
                  <a:cs typeface="Roboto"/>
                  <a:sym typeface="Roboto"/>
                </a:rPr>
                <a:t>échantillons</a:t>
              </a:r>
              <a:r>
                <a:rPr b="1" lang="fr" sz="1200">
                  <a:solidFill>
                    <a:srgbClr val="FFFFFF"/>
                  </a:solidFill>
                  <a:latin typeface="Roboto"/>
                  <a:ea typeface="Roboto"/>
                  <a:cs typeface="Roboto"/>
                  <a:sym typeface="Roboto"/>
                </a:rPr>
                <a:t> de grande taille doivent </a:t>
              </a:r>
              <a:r>
                <a:rPr b="1" lang="fr" sz="1200">
                  <a:solidFill>
                    <a:srgbClr val="FFFFFF"/>
                  </a:solidFill>
                  <a:latin typeface="Roboto"/>
                  <a:ea typeface="Roboto"/>
                  <a:cs typeface="Roboto"/>
                  <a:sym typeface="Roboto"/>
                </a:rPr>
                <a:t>être</a:t>
              </a:r>
              <a:r>
                <a:rPr b="1" lang="fr" sz="1200">
                  <a:solidFill>
                    <a:srgbClr val="FFFFFF"/>
                  </a:solidFill>
                  <a:latin typeface="Roboto"/>
                  <a:ea typeface="Roboto"/>
                  <a:cs typeface="Roboto"/>
                  <a:sym typeface="Roboto"/>
                </a:rPr>
                <a:t> générés</a:t>
              </a:r>
              <a:endParaRPr b="1" sz="1200">
                <a:solidFill>
                  <a:srgbClr val="FFFFFF"/>
                </a:solidFill>
                <a:latin typeface="Roboto"/>
                <a:ea typeface="Roboto"/>
                <a:cs typeface="Roboto"/>
                <a:sym typeface="Roboto"/>
              </a:endParaRPr>
            </a:p>
          </p:txBody>
        </p:sp>
      </p:grpSp>
      <p:sp>
        <p:nvSpPr>
          <p:cNvPr id="595" name="Google Shape;595;p43"/>
          <p:cNvSpPr txBox="1"/>
          <p:nvPr>
            <p:ph type="title"/>
          </p:nvPr>
        </p:nvSpPr>
        <p:spPr>
          <a:xfrm>
            <a:off x="1428025" y="105825"/>
            <a:ext cx="7505700" cy="5739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Bootstrap</a:t>
            </a:r>
            <a:endParaRPr sz="4150">
              <a:solidFill>
                <a:schemeClr val="dk2"/>
              </a:solidFill>
              <a:latin typeface="Georgia"/>
              <a:ea typeface="Georgia"/>
              <a:cs typeface="Georgia"/>
              <a:sym typeface="Georgia"/>
            </a:endParaRPr>
          </a:p>
          <a:p>
            <a:pPr indent="0" lvl="0" marL="0" rtl="0" algn="ctr">
              <a:spcBef>
                <a:spcPts val="600"/>
              </a:spcBef>
              <a:spcAft>
                <a:spcPts val="0"/>
              </a:spcAft>
              <a:buNone/>
            </a:pPr>
            <a:r>
              <a:rPr b="1" lang="fr" sz="2400">
                <a:latin typeface="Arial"/>
                <a:ea typeface="Arial"/>
                <a:cs typeface="Arial"/>
                <a:sym typeface="Arial"/>
              </a:rPr>
              <a:t>Méthode rééchantillonnage</a:t>
            </a:r>
            <a:endParaRPr b="1" sz="1400">
              <a:solidFill>
                <a:srgbClr val="021B34"/>
              </a:solidFill>
              <a:latin typeface="Arial"/>
              <a:ea typeface="Arial"/>
              <a:cs typeface="Arial"/>
              <a:sym typeface="Arial"/>
            </a:endParaRPr>
          </a:p>
          <a:p>
            <a:pPr indent="0" lvl="0" marL="0" rtl="0" algn="ctr">
              <a:spcBef>
                <a:spcPts val="0"/>
              </a:spcBef>
              <a:spcAft>
                <a:spcPts val="0"/>
              </a:spcAft>
              <a:buNone/>
            </a:pPr>
            <a:r>
              <a:t/>
            </a:r>
            <a:endParaRPr b="1" sz="2400">
              <a:latin typeface="Arial"/>
              <a:ea typeface="Arial"/>
              <a:cs typeface="Arial"/>
              <a:sym typeface="Arial"/>
            </a:endParaRPr>
          </a:p>
          <a:p>
            <a:pPr indent="0" lvl="0" marL="0" rtl="0" algn="ctr">
              <a:spcBef>
                <a:spcPts val="0"/>
              </a:spcBef>
              <a:spcAft>
                <a:spcPts val="0"/>
              </a:spcAft>
              <a:buNone/>
            </a:pPr>
            <a:r>
              <a:t/>
            </a:r>
            <a:endParaRPr b="1" sz="2400">
              <a:solidFill>
                <a:srgbClr val="000000"/>
              </a:solidFill>
              <a:latin typeface="Arial"/>
              <a:ea typeface="Arial"/>
              <a:cs typeface="Arial"/>
              <a:sym typeface="Arial"/>
            </a:endParaRPr>
          </a:p>
          <a:p>
            <a:pPr indent="0" lvl="0" marL="0" rtl="0" algn="l">
              <a:spcBef>
                <a:spcPts val="0"/>
              </a:spcBef>
              <a:spcAft>
                <a:spcPts val="0"/>
              </a:spcAft>
              <a:buNone/>
            </a:pPr>
            <a:r>
              <a:rPr lang="fr">
                <a:solidFill>
                  <a:schemeClr val="dk2"/>
                </a:solidFill>
              </a:rPr>
              <a:t>     </a:t>
            </a:r>
            <a:endParaRPr>
              <a:solidFill>
                <a:schemeClr val="dk2"/>
              </a:solidFill>
            </a:endParaRPr>
          </a:p>
        </p:txBody>
      </p:sp>
      <p:sp>
        <p:nvSpPr>
          <p:cNvPr id="596" name="Google Shape;596;p43"/>
          <p:cNvSpPr/>
          <p:nvPr/>
        </p:nvSpPr>
        <p:spPr>
          <a:xfrm>
            <a:off x="2765075" y="1211125"/>
            <a:ext cx="387600" cy="351300"/>
          </a:xfrm>
          <a:prstGeom prst="mathPl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a:off x="5595400" y="4538200"/>
            <a:ext cx="290700" cy="157500"/>
          </a:xfrm>
          <a:prstGeom prst="mathMinus">
            <a:avLst>
              <a:gd fmla="val 23520" name="adj1"/>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6"/>
          <p:cNvSpPr txBox="1"/>
          <p:nvPr/>
        </p:nvSpPr>
        <p:spPr>
          <a:xfrm>
            <a:off x="500075" y="488150"/>
            <a:ext cx="8298600" cy="12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3500">
                <a:solidFill>
                  <a:schemeClr val="dk2"/>
                </a:solidFill>
                <a:latin typeface="Georgia"/>
                <a:ea typeface="Georgia"/>
                <a:cs typeface="Georgia"/>
                <a:sym typeface="Georgia"/>
              </a:rPr>
              <a:t>Ré-</a:t>
            </a:r>
            <a:r>
              <a:rPr lang="fr" sz="3500">
                <a:solidFill>
                  <a:schemeClr val="dk2"/>
                </a:solidFill>
                <a:latin typeface="Georgia"/>
                <a:ea typeface="Georgia"/>
                <a:cs typeface="Georgia"/>
                <a:sym typeface="Georgia"/>
              </a:rPr>
              <a:t>échantillonnage</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fr" sz="3000"/>
              <a:t> </a:t>
            </a:r>
            <a:endParaRPr sz="3000"/>
          </a:p>
        </p:txBody>
      </p:sp>
      <p:sp>
        <p:nvSpPr>
          <p:cNvPr id="254" name="Google Shape;254;p26"/>
          <p:cNvSpPr txBox="1"/>
          <p:nvPr/>
        </p:nvSpPr>
        <p:spPr>
          <a:xfrm>
            <a:off x="500075" y="964400"/>
            <a:ext cx="8025000" cy="3714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300"/>
              </a:spcBef>
              <a:spcAft>
                <a:spcPts val="0"/>
              </a:spcAft>
              <a:buNone/>
            </a:pPr>
            <a:r>
              <a:t/>
            </a:r>
            <a:endParaRPr>
              <a:solidFill>
                <a:srgbClr val="222222"/>
              </a:solidFill>
            </a:endParaRPr>
          </a:p>
          <a:p>
            <a:pPr indent="-317500" lvl="0" marL="457200" rtl="0" algn="l">
              <a:lnSpc>
                <a:spcPct val="115000"/>
              </a:lnSpc>
              <a:spcBef>
                <a:spcPts val="300"/>
              </a:spcBef>
              <a:spcAft>
                <a:spcPts val="0"/>
              </a:spcAft>
              <a:buClr>
                <a:srgbClr val="222222"/>
              </a:buClr>
              <a:buSzPts val="1400"/>
              <a:buChar char="●"/>
            </a:pPr>
            <a:r>
              <a:rPr lang="fr">
                <a:solidFill>
                  <a:srgbClr val="222222"/>
                </a:solidFill>
              </a:rPr>
              <a:t>E</a:t>
            </a:r>
            <a:r>
              <a:rPr lang="fr">
                <a:solidFill>
                  <a:srgbClr val="222222"/>
                </a:solidFill>
              </a:rPr>
              <a:t>stimer la précision d'un échantillon statistique (médiane, variance, quantile) en utilisant des sous-ensembles des données disponibles (</a:t>
            </a:r>
            <a:r>
              <a:rPr b="1" i="1" lang="fr">
                <a:solidFill>
                  <a:srgbClr val="222222"/>
                </a:solidFill>
              </a:rPr>
              <a:t>jacknife</a:t>
            </a:r>
            <a:r>
              <a:rPr lang="fr">
                <a:solidFill>
                  <a:srgbClr val="222222"/>
                </a:solidFill>
              </a:rPr>
              <a:t>) ou en effectuant un tirage aléatoire avec remise, à partir de ce même ensemble de données (</a:t>
            </a:r>
            <a:r>
              <a:rPr b="1" i="1" lang="fr">
                <a:solidFill>
                  <a:srgbClr val="222222"/>
                </a:solidFill>
              </a:rPr>
              <a:t>bootstrap</a:t>
            </a:r>
            <a:r>
              <a:rPr lang="fr">
                <a:solidFill>
                  <a:srgbClr val="222222"/>
                </a:solidFill>
              </a:rPr>
              <a:t>) ;</a:t>
            </a:r>
            <a:endParaRPr>
              <a:solidFill>
                <a:srgbClr val="222222"/>
              </a:solidFill>
            </a:endParaRPr>
          </a:p>
          <a:p>
            <a:pPr indent="0" lvl="0" marL="0" rtl="0" algn="l">
              <a:lnSpc>
                <a:spcPct val="115000"/>
              </a:lnSpc>
              <a:spcBef>
                <a:spcPts val="300"/>
              </a:spcBef>
              <a:spcAft>
                <a:spcPts val="0"/>
              </a:spcAft>
              <a:buNone/>
            </a:pPr>
            <a:r>
              <a:t/>
            </a:r>
            <a:endParaRPr>
              <a:solidFill>
                <a:srgbClr val="222222"/>
              </a:solidFill>
            </a:endParaRPr>
          </a:p>
          <a:p>
            <a:pPr indent="-317500" lvl="0" marL="457200" rtl="0" algn="l">
              <a:lnSpc>
                <a:spcPct val="115000"/>
              </a:lnSpc>
              <a:spcBef>
                <a:spcPts val="300"/>
              </a:spcBef>
              <a:spcAft>
                <a:spcPts val="0"/>
              </a:spcAft>
              <a:buClr>
                <a:srgbClr val="222222"/>
              </a:buClr>
              <a:buSzPts val="1400"/>
              <a:buChar char="●"/>
            </a:pPr>
            <a:r>
              <a:rPr lang="fr">
                <a:solidFill>
                  <a:srgbClr val="222222"/>
                </a:solidFill>
              </a:rPr>
              <a:t>Tester la signification statistique d'un résultat en échangeant les étiquettes des données (tests de permutation, aussi appelés test exacts, tests de randomisation(hasardisation), voire de re-randomisation (re-hasardisation)) ;</a:t>
            </a:r>
            <a:endParaRPr>
              <a:solidFill>
                <a:srgbClr val="222222"/>
              </a:solidFill>
            </a:endParaRPr>
          </a:p>
          <a:p>
            <a:pPr indent="0" lvl="0" marL="457200" rtl="0" algn="l">
              <a:lnSpc>
                <a:spcPct val="115000"/>
              </a:lnSpc>
              <a:spcBef>
                <a:spcPts val="300"/>
              </a:spcBef>
              <a:spcAft>
                <a:spcPts val="0"/>
              </a:spcAft>
              <a:buNone/>
            </a:pPr>
            <a:r>
              <a:t/>
            </a:r>
            <a:endParaRPr>
              <a:solidFill>
                <a:srgbClr val="222222"/>
              </a:solidFill>
            </a:endParaRPr>
          </a:p>
          <a:p>
            <a:pPr indent="-317500" lvl="0" marL="457200" rtl="0" algn="l">
              <a:lnSpc>
                <a:spcPct val="115000"/>
              </a:lnSpc>
              <a:spcBef>
                <a:spcPts val="300"/>
              </a:spcBef>
              <a:spcAft>
                <a:spcPts val="0"/>
              </a:spcAft>
              <a:buClr>
                <a:srgbClr val="222222"/>
              </a:buClr>
              <a:buSzPts val="1400"/>
              <a:buChar char="●"/>
            </a:pPr>
            <a:r>
              <a:rPr lang="fr">
                <a:solidFill>
                  <a:srgbClr val="222222"/>
                </a:solidFill>
              </a:rPr>
              <a:t>Valider des modèles en utilisant des sous-ensembles aléatoires (</a:t>
            </a:r>
            <a:r>
              <a:rPr b="1" i="1" lang="fr">
                <a:solidFill>
                  <a:srgbClr val="222222"/>
                </a:solidFill>
              </a:rPr>
              <a:t>bootstrap</a:t>
            </a:r>
            <a:r>
              <a:rPr lang="fr">
                <a:solidFill>
                  <a:srgbClr val="222222"/>
                </a:solidFill>
              </a:rPr>
              <a:t>, </a:t>
            </a:r>
            <a:r>
              <a:rPr b="1" lang="fr">
                <a:solidFill>
                  <a:srgbClr val="222222"/>
                </a:solidFill>
              </a:rPr>
              <a:t>validation croisées</a:t>
            </a:r>
            <a:r>
              <a:rPr lang="fr">
                <a:solidFill>
                  <a:srgbClr val="222222"/>
                </a:solidFill>
              </a:rPr>
              <a:t>).</a:t>
            </a:r>
            <a:endParaRPr>
              <a:solidFill>
                <a:srgbClr val="222222"/>
              </a:solidFill>
            </a:endParaRPr>
          </a:p>
          <a:p>
            <a:pPr indent="0" lvl="0" marL="0" rtl="0" algn="l">
              <a:spcBef>
                <a:spcPts val="100"/>
              </a:spcBef>
              <a:spcAft>
                <a:spcPts val="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7"/>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27"/>
          <p:cNvPicPr preferRelativeResize="0"/>
          <p:nvPr/>
        </p:nvPicPr>
        <p:blipFill>
          <a:blip r:embed="rId3">
            <a:alphaModFix/>
          </a:blip>
          <a:stretch>
            <a:fillRect/>
          </a:stretch>
        </p:blipFill>
        <p:spPr>
          <a:xfrm>
            <a:off x="1045375" y="485775"/>
            <a:ext cx="5979325" cy="388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8"/>
          <p:cNvSpPr txBox="1"/>
          <p:nvPr/>
        </p:nvSpPr>
        <p:spPr>
          <a:xfrm>
            <a:off x="3034819" y="453725"/>
            <a:ext cx="2893200" cy="554100"/>
          </a:xfrm>
          <a:prstGeom prst="rect">
            <a:avLst/>
          </a:prstGeom>
          <a:no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600"/>
              </a:spcAft>
              <a:buSzPts val="1100"/>
              <a:buNone/>
            </a:pPr>
            <a:r>
              <a:rPr lang="fr" sz="3500">
                <a:solidFill>
                  <a:schemeClr val="dk2"/>
                </a:solidFill>
                <a:latin typeface="Georgia"/>
                <a:ea typeface="Georgia"/>
                <a:cs typeface="Georgia"/>
                <a:sym typeface="Georgia"/>
              </a:rPr>
              <a:t>Jackknife</a:t>
            </a:r>
            <a:endParaRPr b="0" i="0" sz="3500" u="none" cap="none" strike="noStrike">
              <a:solidFill>
                <a:srgbClr val="000000"/>
              </a:solidFill>
              <a:latin typeface="Arial"/>
              <a:ea typeface="Arial"/>
              <a:cs typeface="Arial"/>
              <a:sym typeface="Arial"/>
            </a:endParaRPr>
          </a:p>
        </p:txBody>
      </p:sp>
      <p:grpSp>
        <p:nvGrpSpPr>
          <p:cNvPr id="266" name="Google Shape;266;p28"/>
          <p:cNvGrpSpPr/>
          <p:nvPr/>
        </p:nvGrpSpPr>
        <p:grpSpPr>
          <a:xfrm>
            <a:off x="1971641" y="1472563"/>
            <a:ext cx="2419504" cy="3272126"/>
            <a:chOff x="1118224" y="283725"/>
            <a:chExt cx="2090826" cy="4076400"/>
          </a:xfrm>
        </p:grpSpPr>
        <p:sp>
          <p:nvSpPr>
            <p:cNvPr id="267" name="Google Shape;267;p28"/>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1256145" y="521008"/>
              <a:ext cx="1815000" cy="204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rPr lang="fr" sz="1600">
                  <a:solidFill>
                    <a:srgbClr val="1D7E74"/>
                  </a:solidFill>
                  <a:latin typeface="Roboto Medium"/>
                  <a:ea typeface="Roboto Medium"/>
                  <a:cs typeface="Roboto Medium"/>
                  <a:sym typeface="Roboto Medium"/>
                </a:rPr>
                <a:t>* Réduction du biais en petit échantillon </a:t>
              </a:r>
              <a:endParaRPr sz="1600">
                <a:solidFill>
                  <a:srgbClr val="1D7E74"/>
                </a:solidFill>
                <a:latin typeface="Roboto Medium"/>
                <a:ea typeface="Roboto Medium"/>
                <a:cs typeface="Roboto Medium"/>
                <a:sym typeface="Roboto Medium"/>
              </a:endParaRPr>
            </a:p>
            <a:p>
              <a:pPr indent="0" lvl="0" marL="0" marR="0" rtl="0" algn="l">
                <a:lnSpc>
                  <a:spcPct val="100000"/>
                </a:lnSpc>
                <a:spcBef>
                  <a:spcPts val="0"/>
                </a:spcBef>
                <a:spcAft>
                  <a:spcPts val="0"/>
                </a:spcAft>
                <a:buSzPts val="1100"/>
                <a:buNone/>
              </a:pPr>
              <a:r>
                <a:rPr lang="fr" sz="1600">
                  <a:solidFill>
                    <a:srgbClr val="1D7E74"/>
                  </a:solidFill>
                  <a:latin typeface="Roboto Medium"/>
                  <a:ea typeface="Roboto Medium"/>
                  <a:cs typeface="Roboto Medium"/>
                  <a:sym typeface="Roboto Medium"/>
                </a:rPr>
                <a:t>* Construction d’un intervalle de confiance </a:t>
              </a:r>
              <a:endParaRPr sz="1600">
                <a:solidFill>
                  <a:srgbClr val="1D7E74"/>
                </a:solidFill>
                <a:latin typeface="Roboto Medium"/>
                <a:ea typeface="Roboto Medium"/>
                <a:cs typeface="Roboto Medium"/>
                <a:sym typeface="Roboto Medium"/>
              </a:endParaRPr>
            </a:p>
            <a:p>
              <a:pPr indent="0" lvl="0" marL="0" marR="0" rtl="0" algn="l">
                <a:lnSpc>
                  <a:spcPct val="100000"/>
                </a:lnSpc>
                <a:spcBef>
                  <a:spcPts val="0"/>
                </a:spcBef>
                <a:spcAft>
                  <a:spcPts val="0"/>
                </a:spcAft>
                <a:buClr>
                  <a:srgbClr val="000000"/>
                </a:buClr>
                <a:buSzPts val="1100"/>
                <a:buFont typeface="Arial"/>
                <a:buNone/>
              </a:pPr>
              <a:r>
                <a:rPr lang="fr" sz="1600">
                  <a:solidFill>
                    <a:srgbClr val="1D7E74"/>
                  </a:solidFill>
                  <a:latin typeface="Roboto Medium"/>
                  <a:ea typeface="Roboto Medium"/>
                  <a:cs typeface="Roboto Medium"/>
                  <a:sym typeface="Roboto Medium"/>
                </a:rPr>
                <a:t>* Test d’hypothèse..</a:t>
              </a:r>
              <a:endParaRPr sz="1600">
                <a:solidFill>
                  <a:srgbClr val="1D7E74"/>
                </a:solidFill>
                <a:latin typeface="Roboto Medium"/>
                <a:ea typeface="Roboto Medium"/>
                <a:cs typeface="Roboto Medium"/>
                <a:sym typeface="Roboto Medium"/>
              </a:endParaRPr>
            </a:p>
          </p:txBody>
        </p:sp>
        <p:sp>
          <p:nvSpPr>
            <p:cNvPr id="270" name="Google Shape;270;p28"/>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fr" sz="3000">
                  <a:solidFill>
                    <a:srgbClr val="FFFFFF"/>
                  </a:solidFill>
                </a:rPr>
                <a:t>Utilités </a:t>
              </a:r>
              <a:endParaRPr sz="3000">
                <a:solidFill>
                  <a:srgbClr val="FFFFFF"/>
                </a:solidFill>
                <a:latin typeface="Roboto"/>
                <a:ea typeface="Roboto"/>
                <a:cs typeface="Roboto"/>
                <a:sym typeface="Roboto"/>
              </a:endParaRPr>
            </a:p>
          </p:txBody>
        </p:sp>
      </p:grpSp>
      <p:grpSp>
        <p:nvGrpSpPr>
          <p:cNvPr id="272" name="Google Shape;272;p28"/>
          <p:cNvGrpSpPr/>
          <p:nvPr/>
        </p:nvGrpSpPr>
        <p:grpSpPr>
          <a:xfrm>
            <a:off x="4375677" y="1472563"/>
            <a:ext cx="2808872" cy="3272126"/>
            <a:chOff x="789075" y="283725"/>
            <a:chExt cx="2427300" cy="4076400"/>
          </a:xfrm>
        </p:grpSpPr>
        <p:sp>
          <p:nvSpPr>
            <p:cNvPr id="273" name="Google Shape;273;p28"/>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233933" y="1023204"/>
              <a:ext cx="1815000" cy="84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600">
                  <a:solidFill>
                    <a:srgbClr val="1D7E74"/>
                  </a:solidFill>
                  <a:latin typeface="Roboto Medium"/>
                  <a:ea typeface="Roboto Medium"/>
                  <a:cs typeface="Roboto Medium"/>
                  <a:sym typeface="Roboto Medium"/>
                </a:rPr>
                <a:t>Est moins performant que Bootstrap</a:t>
              </a:r>
              <a:endParaRPr sz="700">
                <a:solidFill>
                  <a:srgbClr val="1D7E74"/>
                </a:solidFill>
                <a:latin typeface="Roboto"/>
                <a:ea typeface="Roboto"/>
                <a:cs typeface="Roboto"/>
                <a:sym typeface="Roboto"/>
              </a:endParaRPr>
            </a:p>
          </p:txBody>
        </p:sp>
        <p:sp>
          <p:nvSpPr>
            <p:cNvPr id="276" name="Google Shape;276;p28"/>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789075" y="3172460"/>
              <a:ext cx="2427300" cy="1085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100"/>
                <a:buFont typeface="Arial"/>
                <a:buNone/>
              </a:pPr>
              <a:r>
                <a:rPr lang="fr" sz="3000">
                  <a:solidFill>
                    <a:srgbClr val="FFFFFF"/>
                  </a:solidFill>
                </a:rPr>
                <a:t>Inconvénient</a:t>
              </a:r>
              <a:r>
                <a:rPr lang="fr">
                  <a:solidFill>
                    <a:schemeClr val="dk2"/>
                  </a:solidFill>
                </a:rPr>
                <a:t> </a:t>
              </a:r>
              <a:endParaRPr sz="700">
                <a:solidFill>
                  <a:srgbClr val="FFFFFF"/>
                </a:solidFill>
                <a:latin typeface="Roboto"/>
                <a:ea typeface="Roboto"/>
                <a:cs typeface="Roboto"/>
                <a:sym typeface="Roboto"/>
              </a:endParaRPr>
            </a:p>
          </p:txBody>
        </p:sp>
      </p:grpSp>
      <p:sp>
        <p:nvSpPr>
          <p:cNvPr id="278" name="Google Shape;278;p28"/>
          <p:cNvSpPr txBox="1"/>
          <p:nvPr/>
        </p:nvSpPr>
        <p:spPr>
          <a:xfrm>
            <a:off x="1410098" y="855425"/>
            <a:ext cx="6755100" cy="55410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None/>
            </a:pPr>
            <a:r>
              <a:rPr lang="fr" sz="3000">
                <a:solidFill>
                  <a:schemeClr val="lt1"/>
                </a:solidFill>
              </a:rPr>
              <a:t>Méthode de rééchantillonnage</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9"/>
          <p:cNvSpPr txBox="1"/>
          <p:nvPr/>
        </p:nvSpPr>
        <p:spPr>
          <a:xfrm>
            <a:off x="3034819" y="453725"/>
            <a:ext cx="2893200" cy="554100"/>
          </a:xfrm>
          <a:prstGeom prst="rect">
            <a:avLst/>
          </a:prstGeom>
          <a:no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600"/>
              </a:spcAft>
              <a:buSzPts val="1100"/>
              <a:buNone/>
            </a:pPr>
            <a:r>
              <a:rPr lang="fr" sz="3500">
                <a:solidFill>
                  <a:schemeClr val="dk2"/>
                </a:solidFill>
                <a:latin typeface="Georgia"/>
                <a:ea typeface="Georgia"/>
                <a:cs typeface="Georgia"/>
                <a:sym typeface="Georgia"/>
              </a:rPr>
              <a:t>Jackknife</a:t>
            </a:r>
            <a:endParaRPr b="0" i="0" sz="3500" u="none" cap="none" strike="noStrike">
              <a:solidFill>
                <a:srgbClr val="000000"/>
              </a:solidFill>
              <a:latin typeface="Arial"/>
              <a:ea typeface="Arial"/>
              <a:cs typeface="Arial"/>
              <a:sym typeface="Arial"/>
            </a:endParaRPr>
          </a:p>
        </p:txBody>
      </p:sp>
      <p:sp>
        <p:nvSpPr>
          <p:cNvPr id="284" name="Google Shape;284;p29"/>
          <p:cNvSpPr txBox="1"/>
          <p:nvPr/>
        </p:nvSpPr>
        <p:spPr>
          <a:xfrm>
            <a:off x="876698" y="855425"/>
            <a:ext cx="6755100" cy="554100"/>
          </a:xfrm>
          <a:prstGeom prst="rect">
            <a:avLst/>
          </a:prstGeom>
          <a:noFill/>
          <a:ln>
            <a:noFill/>
          </a:ln>
        </p:spPr>
        <p:txBody>
          <a:bodyPr anchorCtr="0" anchor="ctr" bIns="45700" lIns="91425" spcFirstLastPara="1" rIns="91425" wrap="square" tIns="45700">
            <a:noAutofit/>
          </a:bodyPr>
          <a:lstStyle/>
          <a:p>
            <a:pPr indent="0" lvl="0" marL="457200" marR="0" rtl="0" algn="ctr">
              <a:lnSpc>
                <a:spcPct val="100000"/>
              </a:lnSpc>
              <a:spcBef>
                <a:spcPts val="0"/>
              </a:spcBef>
              <a:spcAft>
                <a:spcPts val="0"/>
              </a:spcAft>
              <a:buNone/>
            </a:pPr>
            <a:r>
              <a:rPr lang="fr" sz="3000">
                <a:solidFill>
                  <a:schemeClr val="lt1"/>
                </a:solidFill>
              </a:rPr>
              <a:t>Principe</a:t>
            </a:r>
            <a:r>
              <a:rPr lang="fr" sz="2000" u="sng">
                <a:solidFill>
                  <a:schemeClr val="dk2"/>
                </a:solidFill>
              </a:rPr>
              <a:t> </a:t>
            </a:r>
            <a:endParaRPr b="0" i="0" sz="3000" u="none" cap="none" strike="noStrike">
              <a:solidFill>
                <a:schemeClr val="lt1"/>
              </a:solidFill>
              <a:latin typeface="Arial"/>
              <a:ea typeface="Arial"/>
              <a:cs typeface="Arial"/>
              <a:sym typeface="Arial"/>
            </a:endParaRPr>
          </a:p>
        </p:txBody>
      </p:sp>
      <p:grpSp>
        <p:nvGrpSpPr>
          <p:cNvPr id="285" name="Google Shape;285;p29"/>
          <p:cNvGrpSpPr/>
          <p:nvPr/>
        </p:nvGrpSpPr>
        <p:grpSpPr>
          <a:xfrm>
            <a:off x="5868005" y="3388232"/>
            <a:ext cx="2252578" cy="1158688"/>
            <a:chOff x="6038025" y="2598925"/>
            <a:chExt cx="2469661" cy="1384500"/>
          </a:xfrm>
        </p:grpSpPr>
        <p:cxnSp>
          <p:nvCxnSpPr>
            <p:cNvPr id="286" name="Google Shape;286;p29"/>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287" name="Google Shape;287;p29"/>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Roboto"/>
                  <a:ea typeface="Roboto"/>
                  <a:cs typeface="Roboto"/>
                  <a:sym typeface="Roboto"/>
                </a:rPr>
                <a:t>Calculer la fonction de distribution à partir des n valeurs de la statistique</a:t>
              </a:r>
              <a:endParaRPr b="1" sz="800">
                <a:latin typeface="Roboto"/>
                <a:ea typeface="Roboto"/>
                <a:cs typeface="Roboto"/>
                <a:sym typeface="Roboto"/>
              </a:endParaRPr>
            </a:p>
          </p:txBody>
        </p:sp>
        <p:sp>
          <p:nvSpPr>
            <p:cNvPr id="288" name="Google Shape;288;p29"/>
            <p:cNvSpPr/>
            <p:nvPr/>
          </p:nvSpPr>
          <p:spPr>
            <a:xfrm>
              <a:off x="6424027" y="3212150"/>
              <a:ext cx="198600" cy="1983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290" name="Google Shape;290;p29"/>
          <p:cNvGrpSpPr/>
          <p:nvPr/>
        </p:nvGrpSpPr>
        <p:grpSpPr>
          <a:xfrm>
            <a:off x="941110" y="2741741"/>
            <a:ext cx="2731492" cy="1158688"/>
            <a:chOff x="636321" y="1844098"/>
            <a:chExt cx="2994729" cy="1384500"/>
          </a:xfrm>
        </p:grpSpPr>
        <p:sp>
          <p:nvSpPr>
            <p:cNvPr id="291" name="Google Shape;291;p29"/>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fr" sz="1200">
                  <a:latin typeface="Roboto"/>
                  <a:ea typeface="Roboto"/>
                  <a:cs typeface="Roboto"/>
                  <a:sym typeface="Roboto"/>
                </a:rPr>
                <a:t>Répéter cette itération pour chaque sujet de l’échantillon </a:t>
              </a:r>
              <a:endParaRPr b="1" sz="1200">
                <a:latin typeface="Roboto"/>
                <a:ea typeface="Roboto"/>
                <a:cs typeface="Roboto"/>
                <a:sym typeface="Roboto"/>
              </a:endParaRPr>
            </a:p>
          </p:txBody>
        </p:sp>
        <p:cxnSp>
          <p:nvCxnSpPr>
            <p:cNvPr id="292" name="Google Shape;292;p29"/>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293" name="Google Shape;293;p29"/>
            <p:cNvSpPr/>
            <p:nvPr/>
          </p:nvSpPr>
          <p:spPr>
            <a:xfrm>
              <a:off x="2523501" y="2431050"/>
              <a:ext cx="198600" cy="1983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295" name="Google Shape;295;p29"/>
          <p:cNvGrpSpPr/>
          <p:nvPr/>
        </p:nvGrpSpPr>
        <p:grpSpPr>
          <a:xfrm>
            <a:off x="4837400" y="2063743"/>
            <a:ext cx="3283182" cy="1158688"/>
            <a:chOff x="4908100" y="981000"/>
            <a:chExt cx="3599586" cy="1384500"/>
          </a:xfrm>
        </p:grpSpPr>
        <p:cxnSp>
          <p:nvCxnSpPr>
            <p:cNvPr id="296" name="Google Shape;296;p29"/>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297" name="Google Shape;297;p29"/>
            <p:cNvSpPr txBox="1"/>
            <p:nvPr/>
          </p:nvSpPr>
          <p:spPr>
            <a:xfrm>
              <a:off x="6640486" y="98100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Roboto"/>
                  <a:ea typeface="Roboto"/>
                  <a:cs typeface="Roboto"/>
                  <a:sym typeface="Roboto"/>
                </a:rPr>
                <a:t>Calculer la statistique en ôtant à chaque fois un sujet de l’échantillon</a:t>
              </a:r>
              <a:endParaRPr b="1" sz="800">
                <a:latin typeface="Roboto"/>
                <a:ea typeface="Roboto"/>
                <a:cs typeface="Roboto"/>
                <a:sym typeface="Roboto"/>
              </a:endParaRPr>
            </a:p>
          </p:txBody>
        </p:sp>
        <p:sp>
          <p:nvSpPr>
            <p:cNvPr id="298" name="Google Shape;298;p29"/>
            <p:cNvSpPr/>
            <p:nvPr/>
          </p:nvSpPr>
          <p:spPr>
            <a:xfrm>
              <a:off x="6427830" y="1493307"/>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300" name="Google Shape;300;p29"/>
          <p:cNvGrpSpPr/>
          <p:nvPr/>
        </p:nvGrpSpPr>
        <p:grpSpPr>
          <a:xfrm>
            <a:off x="2927909" y="2161788"/>
            <a:ext cx="3205859" cy="2721601"/>
            <a:chOff x="2991269" y="1153325"/>
            <a:chExt cx="3514811" cy="3252003"/>
          </a:xfrm>
        </p:grpSpPr>
        <p:sp>
          <p:nvSpPr>
            <p:cNvPr id="301" name="Google Shape;301;p29"/>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302" name="Google Shape;302;p29"/>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155B54"/>
            </a:solidFill>
            <a:ln>
              <a:noFill/>
            </a:ln>
          </p:spPr>
        </p:sp>
        <p:sp>
          <p:nvSpPr>
            <p:cNvPr id="303" name="Google Shape;303;p29"/>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249C90"/>
            </a:solidFill>
            <a:ln>
              <a:noFill/>
            </a:ln>
          </p:spPr>
        </p:sp>
        <p:sp>
          <p:nvSpPr>
            <p:cNvPr id="304" name="Google Shape;304;p29"/>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305" name="Google Shape;305;p29"/>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155B54"/>
            </a:solidFill>
            <a:ln>
              <a:noFill/>
            </a:ln>
          </p:spPr>
        </p:sp>
        <p:sp>
          <p:nvSpPr>
            <p:cNvPr id="306" name="Google Shape;306;p29"/>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1D7E74"/>
            </a:solidFill>
            <a:ln>
              <a:noFill/>
            </a:ln>
          </p:spPr>
        </p:sp>
        <p:sp>
          <p:nvSpPr>
            <p:cNvPr id="307" name="Google Shape;307;p29"/>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155B54"/>
            </a:solidFill>
            <a:ln>
              <a:noFill/>
            </a:ln>
          </p:spPr>
        </p:sp>
        <p:sp>
          <p:nvSpPr>
            <p:cNvPr id="308" name="Google Shape;308;p29"/>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1B786E"/>
            </a:solidFill>
            <a:ln>
              <a:noFill/>
            </a:ln>
          </p:spPr>
        </p:sp>
      </p:grpSp>
      <p:sp>
        <p:nvSpPr>
          <p:cNvPr id="309" name="Google Shape;309;p29"/>
          <p:cNvSpPr txBox="1"/>
          <p:nvPr/>
        </p:nvSpPr>
        <p:spPr>
          <a:xfrm>
            <a:off x="1103875" y="1459600"/>
            <a:ext cx="7665600" cy="554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fr" sz="2000"/>
              <a:t>Soit un échantillon et une statistique étudiée (ex : moyenne , médiane ..)</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grpSp>
        <p:nvGrpSpPr>
          <p:cNvPr id="314" name="Google Shape;314;p30"/>
          <p:cNvGrpSpPr/>
          <p:nvPr/>
        </p:nvGrpSpPr>
        <p:grpSpPr>
          <a:xfrm>
            <a:off x="2083153" y="1101588"/>
            <a:ext cx="4264237" cy="3725322"/>
            <a:chOff x="2902488" y="902232"/>
            <a:chExt cx="3339000" cy="3339000"/>
          </a:xfrm>
        </p:grpSpPr>
        <p:sp>
          <p:nvSpPr>
            <p:cNvPr id="315" name="Google Shape;315;p30"/>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3123875" y="1123625"/>
              <a:ext cx="2896500" cy="2896200"/>
            </a:xfrm>
            <a:prstGeom prst="pie">
              <a:avLst>
                <a:gd fmla="val 2689583" name="adj1"/>
                <a:gd fmla="val 13510993"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30"/>
          <p:cNvGrpSpPr/>
          <p:nvPr/>
        </p:nvGrpSpPr>
        <p:grpSpPr>
          <a:xfrm>
            <a:off x="3055729" y="1951249"/>
            <a:ext cx="2319086" cy="2026000"/>
            <a:chOff x="3664038" y="1663782"/>
            <a:chExt cx="1815900" cy="1815900"/>
          </a:xfrm>
        </p:grpSpPr>
        <p:sp>
          <p:nvSpPr>
            <p:cNvPr id="318" name="Google Shape;318;p30"/>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fr" sz="1200">
                  <a:solidFill>
                    <a:srgbClr val="FFFFFF"/>
                  </a:solidFill>
                  <a:latin typeface="Roboto"/>
                  <a:ea typeface="Roboto"/>
                  <a:cs typeface="Roboto"/>
                  <a:sym typeface="Roboto"/>
                </a:rPr>
                <a:t>Processus</a:t>
              </a:r>
              <a:r>
                <a:rPr lang="fr" sz="1200">
                  <a:solidFill>
                    <a:srgbClr val="222222"/>
                  </a:solidFill>
                  <a:highlight>
                    <a:srgbClr val="FFFFFF"/>
                  </a:highlight>
                </a:rPr>
                <a:t> </a:t>
              </a:r>
              <a:r>
                <a:rPr b="1" lang="fr" sz="1200">
                  <a:solidFill>
                    <a:srgbClr val="FFFFFF"/>
                  </a:solidFill>
                  <a:latin typeface="Roboto"/>
                  <a:ea typeface="Roboto"/>
                  <a:cs typeface="Roboto"/>
                  <a:sym typeface="Roboto"/>
                </a:rPr>
                <a:t>d'apprentissage </a:t>
              </a:r>
              <a:r>
                <a:rPr b="1" lang="fr" sz="1200">
                  <a:solidFill>
                    <a:srgbClr val="FFFFFF"/>
                  </a:solidFill>
                  <a:latin typeface="Roboto"/>
                  <a:ea typeface="Roboto"/>
                  <a:cs typeface="Roboto"/>
                  <a:sym typeface="Roboto"/>
                </a:rPr>
                <a:t>optimise les paramètres du modèle afin que celui-ci corresponde aux données le mieux possible</a:t>
              </a:r>
              <a:endParaRPr b="1" sz="1200">
                <a:solidFill>
                  <a:srgbClr val="FFFFFF"/>
                </a:solidFill>
                <a:latin typeface="Roboto"/>
                <a:ea typeface="Roboto"/>
                <a:cs typeface="Roboto"/>
                <a:sym typeface="Roboto"/>
              </a:endParaRPr>
            </a:p>
          </p:txBody>
        </p:sp>
      </p:grpSp>
      <p:grpSp>
        <p:nvGrpSpPr>
          <p:cNvPr id="320" name="Google Shape;320;p30"/>
          <p:cNvGrpSpPr/>
          <p:nvPr/>
        </p:nvGrpSpPr>
        <p:grpSpPr>
          <a:xfrm>
            <a:off x="1705097" y="908483"/>
            <a:ext cx="1688495" cy="1330193"/>
            <a:chOff x="2859873" y="853971"/>
            <a:chExt cx="1068600" cy="1068600"/>
          </a:xfrm>
        </p:grpSpPr>
        <p:sp>
          <p:nvSpPr>
            <p:cNvPr id="321" name="Google Shape;321;p30"/>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rgbClr val="FFFFFF"/>
                  </a:solidFill>
                </a:rPr>
                <a:t>Modèle statistique avec un ou plusieurs paramètres inconnus</a:t>
              </a:r>
              <a:endParaRPr sz="1100">
                <a:solidFill>
                  <a:srgbClr val="FFFFFF"/>
                </a:solidFill>
              </a:endParaRPr>
            </a:p>
          </p:txBody>
        </p:sp>
      </p:grpSp>
      <p:grpSp>
        <p:nvGrpSpPr>
          <p:cNvPr id="323" name="Google Shape;323;p30"/>
          <p:cNvGrpSpPr/>
          <p:nvPr/>
        </p:nvGrpSpPr>
        <p:grpSpPr>
          <a:xfrm>
            <a:off x="5035942" y="3495567"/>
            <a:ext cx="1755603" cy="1399973"/>
            <a:chOff x="5214448" y="3234278"/>
            <a:chExt cx="1068600" cy="1068600"/>
          </a:xfrm>
        </p:grpSpPr>
        <p:sp>
          <p:nvSpPr>
            <p:cNvPr id="324" name="Google Shape;324;p30"/>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rgbClr val="F3F3F3"/>
                  </a:solidFill>
                </a:rPr>
                <a:t>Ensemble de données d'apprentissage </a:t>
              </a:r>
              <a:r>
                <a:rPr lang="fr" sz="1100">
                  <a:solidFill>
                    <a:srgbClr val="F3F3F3"/>
                  </a:solidFill>
                </a:rPr>
                <a:t>sur lequel on peut entraîner le modèle. </a:t>
              </a:r>
              <a:endParaRPr sz="1100">
                <a:solidFill>
                  <a:srgbClr val="F3F3F3"/>
                </a:solidFill>
              </a:endParaRPr>
            </a:p>
          </p:txBody>
        </p:sp>
      </p:grpSp>
      <p:sp>
        <p:nvSpPr>
          <p:cNvPr id="326" name="Google Shape;326;p30"/>
          <p:cNvSpPr txBox="1"/>
          <p:nvPr>
            <p:ph type="title"/>
          </p:nvPr>
        </p:nvSpPr>
        <p:spPr>
          <a:xfrm>
            <a:off x="2362200" y="200275"/>
            <a:ext cx="7505700" cy="954600"/>
          </a:xfrm>
          <a:prstGeom prst="rect">
            <a:avLst/>
          </a:prstGeom>
        </p:spPr>
        <p:txBody>
          <a:bodyPr anchorCtr="0" anchor="t" bIns="91425" lIns="91425" spcFirstLastPara="1" rIns="91425" wrap="square" tIns="91425">
            <a:noAutofit/>
          </a:bodyPr>
          <a:lstStyle/>
          <a:p>
            <a:pPr indent="0" lvl="0" marL="0" marR="0" rtl="0" algn="ctr">
              <a:lnSpc>
                <a:spcPct val="130000"/>
              </a:lnSpc>
              <a:spcBef>
                <a:spcPts val="0"/>
              </a:spcBef>
              <a:spcAft>
                <a:spcPts val="0"/>
              </a:spcAft>
              <a:buNone/>
            </a:pPr>
            <a:r>
              <a:rPr lang="fr">
                <a:solidFill>
                  <a:schemeClr val="dk2"/>
                </a:solidFill>
                <a:latin typeface="Georgia"/>
                <a:ea typeface="Georgia"/>
                <a:cs typeface="Georgia"/>
                <a:sym typeface="Georgia"/>
              </a:rPr>
              <a:t>Pourquoi v</a:t>
            </a:r>
            <a:r>
              <a:rPr lang="fr">
                <a:solidFill>
                  <a:schemeClr val="dk2"/>
                </a:solidFill>
                <a:latin typeface="Georgia"/>
                <a:ea typeface="Georgia"/>
                <a:cs typeface="Georgia"/>
                <a:sym typeface="Georgia"/>
              </a:rPr>
              <a:t>alidation</a:t>
            </a:r>
            <a:r>
              <a:rPr lang="fr">
                <a:solidFill>
                  <a:schemeClr val="dk2"/>
                </a:solidFill>
                <a:latin typeface="Georgia"/>
                <a:ea typeface="Georgia"/>
                <a:cs typeface="Georgia"/>
                <a:sym typeface="Georgia"/>
              </a:rPr>
              <a:t> croisée ?</a:t>
            </a:r>
            <a:endParaRPr>
              <a:solidFill>
                <a:schemeClr val="dk2"/>
              </a:solidFill>
              <a:latin typeface="Georgia"/>
              <a:ea typeface="Georgia"/>
              <a:cs typeface="Georgia"/>
              <a:sym typeface="Georgia"/>
            </a:endParaRPr>
          </a:p>
          <a:p>
            <a:pPr indent="0" lvl="0" marL="0" rtl="0" algn="l">
              <a:spcBef>
                <a:spcPts val="600"/>
              </a:spcBef>
              <a:spcAft>
                <a:spcPts val="0"/>
              </a:spcAft>
              <a:buNone/>
            </a:pPr>
            <a:r>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1"/>
          <p:cNvSpPr txBox="1"/>
          <p:nvPr>
            <p:ph type="title"/>
          </p:nvPr>
        </p:nvSpPr>
        <p:spPr>
          <a:xfrm>
            <a:off x="819150" y="540800"/>
            <a:ext cx="75057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600"/>
              </a:spcAft>
              <a:buNone/>
            </a:pPr>
            <a:r>
              <a:rPr lang="fr">
                <a:solidFill>
                  <a:schemeClr val="dk2"/>
                </a:solidFill>
                <a:latin typeface="Georgia"/>
                <a:ea typeface="Georgia"/>
                <a:cs typeface="Georgia"/>
                <a:sym typeface="Georgia"/>
              </a:rPr>
              <a:t> Validation croisée</a:t>
            </a:r>
            <a:endParaRPr>
              <a:solidFill>
                <a:schemeClr val="dk2"/>
              </a:solidFill>
            </a:endParaRPr>
          </a:p>
        </p:txBody>
      </p:sp>
      <p:sp>
        <p:nvSpPr>
          <p:cNvPr id="332" name="Google Shape;332;p31"/>
          <p:cNvSpPr txBox="1"/>
          <p:nvPr>
            <p:ph idx="1" type="body"/>
          </p:nvPr>
        </p:nvSpPr>
        <p:spPr>
          <a:xfrm>
            <a:off x="819150" y="14573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021B34"/>
                </a:solidFill>
                <a:highlight>
                  <a:srgbClr val="FFFFFF"/>
                </a:highlight>
                <a:latin typeface="Arial"/>
                <a:ea typeface="Arial"/>
                <a:cs typeface="Arial"/>
                <a:sym typeface="Arial"/>
              </a:rPr>
              <a:t>Elle fait référence à un ensemble de méthodes permettant de mesurer les performances d'un modèle prédictif donné sur de nouveaux ensembles de données de test.</a:t>
            </a:r>
            <a:endParaRPr sz="2000">
              <a:solidFill>
                <a:srgbClr val="021B34"/>
              </a:solidFill>
              <a:highlight>
                <a:srgbClr val="FFFFFF"/>
              </a:highlight>
              <a:latin typeface="Arial"/>
              <a:ea typeface="Arial"/>
              <a:cs typeface="Arial"/>
              <a:sym typeface="Arial"/>
            </a:endParaRPr>
          </a:p>
          <a:p>
            <a:pPr indent="0" lvl="0" marL="0" rtl="0" algn="l">
              <a:spcBef>
                <a:spcPts val="1600"/>
              </a:spcBef>
              <a:spcAft>
                <a:spcPts val="0"/>
              </a:spcAft>
              <a:buNone/>
            </a:pPr>
            <a:r>
              <a:rPr lang="fr" sz="2000">
                <a:solidFill>
                  <a:srgbClr val="021B34"/>
                </a:solidFill>
                <a:highlight>
                  <a:srgbClr val="FFFFFF"/>
                </a:highlight>
                <a:latin typeface="Arial"/>
                <a:ea typeface="Arial"/>
                <a:cs typeface="Arial"/>
                <a:sym typeface="Arial"/>
              </a:rPr>
              <a:t>Ces méthodes incluent: </a:t>
            </a:r>
            <a:endParaRPr sz="2000">
              <a:solidFill>
                <a:srgbClr val="021B34"/>
              </a:solidFill>
              <a:highlight>
                <a:srgbClr val="FFFFFF"/>
              </a:highlight>
              <a:latin typeface="Arial"/>
              <a:ea typeface="Arial"/>
              <a:cs typeface="Arial"/>
              <a:sym typeface="Arial"/>
            </a:endParaRPr>
          </a:p>
          <a:p>
            <a:pPr indent="-355600" lvl="0" marL="457200" rtl="0" algn="l">
              <a:lnSpc>
                <a:spcPct val="100000"/>
              </a:lnSpc>
              <a:spcBef>
                <a:spcPts val="0"/>
              </a:spcBef>
              <a:spcAft>
                <a:spcPts val="0"/>
              </a:spcAft>
              <a:buClr>
                <a:srgbClr val="021B34"/>
              </a:buClr>
              <a:buSzPts val="2000"/>
              <a:buFont typeface="Arial"/>
              <a:buChar char="●"/>
            </a:pPr>
            <a:r>
              <a:rPr lang="fr" sz="2000">
                <a:solidFill>
                  <a:srgbClr val="021B34"/>
                </a:solidFill>
                <a:highlight>
                  <a:schemeClr val="dk1"/>
                </a:highlight>
                <a:latin typeface="Arial"/>
                <a:ea typeface="Arial"/>
                <a:cs typeface="Arial"/>
                <a:sym typeface="Arial"/>
              </a:rPr>
              <a:t>Validation set Approach</a:t>
            </a:r>
            <a:endParaRPr sz="2000">
              <a:solidFill>
                <a:srgbClr val="021B34"/>
              </a:solidFill>
              <a:highlight>
                <a:srgbClr val="FFFFFF"/>
              </a:highlight>
              <a:latin typeface="Arial"/>
              <a:ea typeface="Arial"/>
              <a:cs typeface="Arial"/>
              <a:sym typeface="Arial"/>
            </a:endParaRPr>
          </a:p>
          <a:p>
            <a:pPr indent="-355600" lvl="0" marL="457200" marR="0" rtl="0" algn="just">
              <a:lnSpc>
                <a:spcPct val="115000"/>
              </a:lnSpc>
              <a:spcBef>
                <a:spcPts val="0"/>
              </a:spcBef>
              <a:spcAft>
                <a:spcPts val="0"/>
              </a:spcAft>
              <a:buClr>
                <a:srgbClr val="021B34"/>
              </a:buClr>
              <a:buSzPts val="2000"/>
              <a:buFont typeface="Arial"/>
              <a:buChar char="●"/>
            </a:pPr>
            <a:r>
              <a:rPr lang="fr" sz="2000">
                <a:solidFill>
                  <a:srgbClr val="021B34"/>
                </a:solidFill>
                <a:highlight>
                  <a:srgbClr val="FFFFFF"/>
                </a:highlight>
                <a:latin typeface="Arial"/>
                <a:ea typeface="Arial"/>
                <a:cs typeface="Arial"/>
                <a:sym typeface="Arial"/>
              </a:rPr>
              <a:t>Leave one out cross validation LOOCV</a:t>
            </a:r>
            <a:endParaRPr sz="2000">
              <a:solidFill>
                <a:srgbClr val="021B34"/>
              </a:solidFill>
              <a:highlight>
                <a:srgbClr val="FFFFFF"/>
              </a:highlight>
              <a:latin typeface="Arial"/>
              <a:ea typeface="Arial"/>
              <a:cs typeface="Arial"/>
              <a:sym typeface="Arial"/>
            </a:endParaRPr>
          </a:p>
          <a:p>
            <a:pPr indent="-355600" lvl="0" marL="457200" rtl="0" algn="l">
              <a:spcBef>
                <a:spcPts val="0"/>
              </a:spcBef>
              <a:spcAft>
                <a:spcPts val="0"/>
              </a:spcAft>
              <a:buClr>
                <a:srgbClr val="021B34"/>
              </a:buClr>
              <a:buSzPts val="2000"/>
              <a:buFont typeface="Arial"/>
              <a:buChar char="●"/>
            </a:pPr>
            <a:r>
              <a:rPr lang="fr" sz="2000">
                <a:solidFill>
                  <a:srgbClr val="021B34"/>
                </a:solidFill>
                <a:highlight>
                  <a:srgbClr val="FFFFFF"/>
                </a:highlight>
                <a:latin typeface="Arial"/>
                <a:ea typeface="Arial"/>
                <a:cs typeface="Arial"/>
                <a:sym typeface="Arial"/>
              </a:rPr>
              <a:t>k-fold cross-validation</a:t>
            </a:r>
            <a:endParaRPr sz="2000">
              <a:solidFill>
                <a:srgbClr val="021B34"/>
              </a:solidFill>
              <a:highlight>
                <a:srgbClr val="FFFFFF"/>
              </a:highlight>
              <a:latin typeface="Arial"/>
              <a:ea typeface="Arial"/>
              <a:cs typeface="Arial"/>
              <a:sym typeface="Arial"/>
            </a:endParaRPr>
          </a:p>
          <a:p>
            <a:pPr indent="-355600" lvl="0" marL="457200" rtl="0" algn="l">
              <a:spcBef>
                <a:spcPts val="0"/>
              </a:spcBef>
              <a:spcAft>
                <a:spcPts val="0"/>
              </a:spcAft>
              <a:buClr>
                <a:srgbClr val="021B34"/>
              </a:buClr>
              <a:buSzPts val="2000"/>
              <a:buFont typeface="Arial"/>
              <a:buChar char="●"/>
            </a:pPr>
            <a:r>
              <a:rPr lang="fr" sz="2000">
                <a:solidFill>
                  <a:srgbClr val="021B34"/>
                </a:solidFill>
                <a:highlight>
                  <a:srgbClr val="FFFFFF"/>
                </a:highlight>
                <a:latin typeface="Arial"/>
                <a:ea typeface="Arial"/>
                <a:cs typeface="Arial"/>
                <a:sym typeface="Arial"/>
              </a:rPr>
              <a:t>Repeated k-fold cross-validation</a:t>
            </a:r>
            <a:endParaRPr sz="2000">
              <a:solidFill>
                <a:srgbClr val="021B34"/>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2"/>
          <p:cNvSpPr txBox="1"/>
          <p:nvPr>
            <p:ph idx="1" type="body"/>
          </p:nvPr>
        </p:nvSpPr>
        <p:spPr>
          <a:xfrm>
            <a:off x="921550" y="826275"/>
            <a:ext cx="7505700" cy="5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2400">
                <a:solidFill>
                  <a:schemeClr val="lt1"/>
                </a:solidFill>
              </a:rPr>
              <a:t>Validation set Approach</a:t>
            </a:r>
            <a:endParaRPr b="1">
              <a:solidFill>
                <a:srgbClr val="021B34"/>
              </a:solidFill>
              <a:latin typeface="Arial"/>
              <a:ea typeface="Arial"/>
              <a:cs typeface="Arial"/>
              <a:sym typeface="Arial"/>
            </a:endParaRPr>
          </a:p>
          <a:p>
            <a:pPr indent="0" lvl="0" marL="0" rtl="0" algn="ctr">
              <a:spcBef>
                <a:spcPts val="0"/>
              </a:spcBef>
              <a:spcAft>
                <a:spcPts val="0"/>
              </a:spcAft>
              <a:buNone/>
            </a:pPr>
            <a:r>
              <a:t/>
            </a:r>
            <a:endParaRPr b="1" sz="2400">
              <a:solidFill>
                <a:schemeClr val="lt1"/>
              </a:solidFill>
            </a:endParaRPr>
          </a:p>
          <a:p>
            <a:pPr indent="0" lvl="0" marL="0" rtl="0" algn="ctr">
              <a:spcBef>
                <a:spcPts val="0"/>
              </a:spcBef>
              <a:spcAft>
                <a:spcPts val="0"/>
              </a:spcAft>
              <a:buNone/>
            </a:pPr>
            <a:r>
              <a:t/>
            </a:r>
            <a:endParaRPr b="1" sz="2400">
              <a:solidFill>
                <a:srgbClr val="000000"/>
              </a:solidFill>
            </a:endParaRPr>
          </a:p>
        </p:txBody>
      </p:sp>
      <p:sp>
        <p:nvSpPr>
          <p:cNvPr id="338" name="Google Shape;338;p32"/>
          <p:cNvSpPr txBox="1"/>
          <p:nvPr>
            <p:ph type="title"/>
          </p:nvPr>
        </p:nvSpPr>
        <p:spPr>
          <a:xfrm>
            <a:off x="797725" y="259825"/>
            <a:ext cx="75057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Validation croisée</a:t>
            </a:r>
            <a:endParaRPr sz="4150">
              <a:solidFill>
                <a:schemeClr val="dk2"/>
              </a:solidFill>
              <a:latin typeface="Georgia"/>
              <a:ea typeface="Georgia"/>
              <a:cs typeface="Georgia"/>
              <a:sym typeface="Georgia"/>
            </a:endParaRPr>
          </a:p>
          <a:p>
            <a:pPr indent="0" lvl="0" marL="0" rtl="0" algn="l">
              <a:spcBef>
                <a:spcPts val="600"/>
              </a:spcBef>
              <a:spcAft>
                <a:spcPts val="0"/>
              </a:spcAft>
              <a:buNone/>
            </a:pPr>
            <a:r>
              <a:t/>
            </a:r>
            <a:endParaRPr>
              <a:solidFill>
                <a:schemeClr val="dk2"/>
              </a:solidFill>
            </a:endParaRPr>
          </a:p>
        </p:txBody>
      </p:sp>
      <p:grpSp>
        <p:nvGrpSpPr>
          <p:cNvPr id="339" name="Google Shape;339;p32"/>
          <p:cNvGrpSpPr/>
          <p:nvPr/>
        </p:nvGrpSpPr>
        <p:grpSpPr>
          <a:xfrm>
            <a:off x="6038025" y="3035085"/>
            <a:ext cx="2469661" cy="1384500"/>
            <a:chOff x="6038025" y="2675125"/>
            <a:chExt cx="2469661" cy="1384500"/>
          </a:xfrm>
        </p:grpSpPr>
        <p:cxnSp>
          <p:nvCxnSpPr>
            <p:cNvPr id="340" name="Google Shape;340;p32"/>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341" name="Google Shape;341;p32"/>
            <p:cNvSpPr txBox="1"/>
            <p:nvPr/>
          </p:nvSpPr>
          <p:spPr>
            <a:xfrm>
              <a:off x="6640486" y="2675125"/>
              <a:ext cx="1867200" cy="138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fr" sz="1200">
                  <a:latin typeface="Roboto"/>
                  <a:ea typeface="Roboto"/>
                  <a:cs typeface="Roboto"/>
                  <a:sym typeface="Roboto"/>
                </a:rPr>
                <a:t>Quantifier l'erreur de prédiction en tant que </a:t>
              </a:r>
              <a:r>
                <a:rPr b="1" lang="fr" sz="1200">
                  <a:latin typeface="Roboto"/>
                  <a:ea typeface="Roboto"/>
                  <a:cs typeface="Roboto"/>
                  <a:sym typeface="Roboto"/>
                </a:rPr>
                <a:t>différence </a:t>
              </a:r>
              <a:r>
                <a:rPr b="1" lang="fr" sz="1200">
                  <a:latin typeface="Roboto"/>
                  <a:ea typeface="Roboto"/>
                  <a:cs typeface="Roboto"/>
                  <a:sym typeface="Roboto"/>
                </a:rPr>
                <a:t>entre les valeurs de résultat observées et prédites.</a:t>
              </a:r>
              <a:endParaRPr sz="1000">
                <a:solidFill>
                  <a:srgbClr val="021B34"/>
                </a:solidFill>
              </a:endParaRPr>
            </a:p>
            <a:p>
              <a:pPr indent="0" lvl="0" marL="0" rtl="0" algn="l">
                <a:lnSpc>
                  <a:spcPct val="115000"/>
                </a:lnSpc>
                <a:spcBef>
                  <a:spcPts val="800"/>
                </a:spcBef>
                <a:spcAft>
                  <a:spcPts val="0"/>
                </a:spcAft>
                <a:buNone/>
              </a:pPr>
              <a:r>
                <a:t/>
              </a:r>
              <a:endParaRPr b="1" sz="1200">
                <a:latin typeface="Roboto"/>
                <a:ea typeface="Roboto"/>
                <a:cs typeface="Roboto"/>
                <a:sym typeface="Roboto"/>
              </a:endParaRPr>
            </a:p>
          </p:txBody>
        </p:sp>
        <p:sp>
          <p:nvSpPr>
            <p:cNvPr id="342" name="Google Shape;342;p32"/>
            <p:cNvSpPr/>
            <p:nvPr/>
          </p:nvSpPr>
          <p:spPr>
            <a:xfrm>
              <a:off x="6424027" y="3212150"/>
              <a:ext cx="198600" cy="1983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344" name="Google Shape;344;p32"/>
          <p:cNvGrpSpPr/>
          <p:nvPr/>
        </p:nvGrpSpPr>
        <p:grpSpPr>
          <a:xfrm>
            <a:off x="636321" y="2186403"/>
            <a:ext cx="2994729" cy="1384500"/>
            <a:chOff x="636321" y="1844098"/>
            <a:chExt cx="2994729" cy="1384500"/>
          </a:xfrm>
        </p:grpSpPr>
        <p:sp>
          <p:nvSpPr>
            <p:cNvPr id="345" name="Google Shape;345;p32"/>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b="1" lang="fr" sz="1200">
                  <a:latin typeface="Roboto"/>
                  <a:ea typeface="Roboto"/>
                  <a:cs typeface="Roboto"/>
                  <a:sym typeface="Roboto"/>
                </a:rPr>
                <a:t>Appliquer le modèle à l'ensemble de données de test pour prédire le résultat de nouvelles observations invisible</a:t>
              </a:r>
              <a:endParaRPr b="1" sz="1200">
                <a:latin typeface="Roboto"/>
                <a:ea typeface="Roboto"/>
                <a:cs typeface="Roboto"/>
                <a:sym typeface="Roboto"/>
              </a:endParaRPr>
            </a:p>
          </p:txBody>
        </p:sp>
        <p:cxnSp>
          <p:nvCxnSpPr>
            <p:cNvPr id="346" name="Google Shape;346;p32"/>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347" name="Google Shape;347;p32"/>
            <p:cNvSpPr/>
            <p:nvPr/>
          </p:nvSpPr>
          <p:spPr>
            <a:xfrm>
              <a:off x="2523501" y="2431050"/>
              <a:ext cx="198600" cy="1983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349" name="Google Shape;349;p32"/>
          <p:cNvGrpSpPr/>
          <p:nvPr/>
        </p:nvGrpSpPr>
        <p:grpSpPr>
          <a:xfrm>
            <a:off x="4908100" y="1285220"/>
            <a:ext cx="3599586" cy="1384500"/>
            <a:chOff x="4908100" y="889950"/>
            <a:chExt cx="3599586" cy="1384500"/>
          </a:xfrm>
        </p:grpSpPr>
        <p:cxnSp>
          <p:nvCxnSpPr>
            <p:cNvPr id="350" name="Google Shape;350;p32"/>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351" name="Google Shape;351;p32"/>
            <p:cNvSpPr txBox="1"/>
            <p:nvPr/>
          </p:nvSpPr>
          <p:spPr>
            <a:xfrm>
              <a:off x="6640486" y="889950"/>
              <a:ext cx="1867200" cy="1384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fr" sz="1200">
                  <a:latin typeface="Roboto"/>
                  <a:ea typeface="Roboto"/>
                  <a:cs typeface="Roboto"/>
                  <a:sym typeface="Roboto"/>
                </a:rPr>
                <a:t>F</a:t>
              </a:r>
              <a:r>
                <a:rPr b="1" lang="fr" sz="1200">
                  <a:latin typeface="Roboto"/>
                  <a:ea typeface="Roboto"/>
                  <a:cs typeface="Roboto"/>
                  <a:sym typeface="Roboto"/>
                </a:rPr>
                <a:t>ormer le modèle sur le jeu de données d'apprentissage</a:t>
              </a:r>
              <a:endParaRPr b="1" sz="1200">
                <a:latin typeface="Roboto"/>
                <a:ea typeface="Roboto"/>
                <a:cs typeface="Roboto"/>
                <a:sym typeface="Roboto"/>
              </a:endParaRPr>
            </a:p>
            <a:p>
              <a:pPr indent="0" lvl="0" marL="0" marR="0" rtl="0" algn="l">
                <a:lnSpc>
                  <a:spcPct val="115000"/>
                </a:lnSpc>
                <a:spcBef>
                  <a:spcPts val="0"/>
                </a:spcBef>
                <a:spcAft>
                  <a:spcPts val="0"/>
                </a:spcAft>
                <a:buNone/>
              </a:pPr>
              <a:r>
                <a:rPr b="1" lang="fr" sz="1200">
                  <a:latin typeface="Roboto"/>
                  <a:ea typeface="Roboto"/>
                  <a:cs typeface="Roboto"/>
                  <a:sym typeface="Roboto"/>
                </a:rPr>
                <a:t> </a:t>
              </a:r>
              <a:endParaRPr b="1" sz="1200">
                <a:latin typeface="Roboto"/>
                <a:ea typeface="Roboto"/>
                <a:cs typeface="Roboto"/>
                <a:sym typeface="Roboto"/>
              </a:endParaRPr>
            </a:p>
          </p:txBody>
        </p:sp>
        <p:sp>
          <p:nvSpPr>
            <p:cNvPr id="352" name="Google Shape;352;p32"/>
            <p:cNvSpPr/>
            <p:nvPr/>
          </p:nvSpPr>
          <p:spPr>
            <a:xfrm>
              <a:off x="6427830" y="1493307"/>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354" name="Google Shape;354;p32"/>
          <p:cNvGrpSpPr/>
          <p:nvPr/>
        </p:nvGrpSpPr>
        <p:grpSpPr>
          <a:xfrm>
            <a:off x="2814594" y="1493425"/>
            <a:ext cx="3514811" cy="3252003"/>
            <a:chOff x="2991269" y="1153325"/>
            <a:chExt cx="3514811" cy="3252003"/>
          </a:xfrm>
        </p:grpSpPr>
        <p:sp>
          <p:nvSpPr>
            <p:cNvPr id="355" name="Google Shape;355;p32"/>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356" name="Google Shape;356;p32"/>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155B54"/>
            </a:solidFill>
            <a:ln>
              <a:noFill/>
            </a:ln>
          </p:spPr>
        </p:sp>
        <p:sp>
          <p:nvSpPr>
            <p:cNvPr id="357" name="Google Shape;357;p32"/>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249C90"/>
            </a:solidFill>
            <a:ln>
              <a:noFill/>
            </a:ln>
          </p:spPr>
        </p:sp>
        <p:sp>
          <p:nvSpPr>
            <p:cNvPr id="358" name="Google Shape;358;p32"/>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359" name="Google Shape;359;p32"/>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155B54"/>
            </a:solidFill>
            <a:ln>
              <a:noFill/>
            </a:ln>
          </p:spPr>
        </p:sp>
        <p:sp>
          <p:nvSpPr>
            <p:cNvPr id="360" name="Google Shape;360;p32"/>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1D7E74"/>
            </a:solidFill>
            <a:ln>
              <a:noFill/>
            </a:ln>
          </p:spPr>
        </p:sp>
        <p:sp>
          <p:nvSpPr>
            <p:cNvPr id="361" name="Google Shape;361;p32"/>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155B54"/>
            </a:solidFill>
            <a:ln>
              <a:noFill/>
            </a:ln>
          </p:spPr>
        </p:sp>
        <p:sp>
          <p:nvSpPr>
            <p:cNvPr id="362" name="Google Shape;362;p32"/>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1B786E"/>
            </a:solidFill>
            <a:ln>
              <a:noFill/>
            </a:ln>
          </p:spPr>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819150" y="176475"/>
            <a:ext cx="7505700" cy="954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fr" sz="4150">
                <a:solidFill>
                  <a:schemeClr val="dk2"/>
                </a:solidFill>
                <a:latin typeface="Georgia"/>
                <a:ea typeface="Georgia"/>
                <a:cs typeface="Georgia"/>
                <a:sym typeface="Georgia"/>
              </a:rPr>
              <a:t>Validation croisée</a:t>
            </a:r>
            <a:endParaRPr sz="4150">
              <a:solidFill>
                <a:schemeClr val="dk2"/>
              </a:solidFill>
              <a:latin typeface="Georgia"/>
              <a:ea typeface="Georgia"/>
              <a:cs typeface="Georgia"/>
              <a:sym typeface="Georgia"/>
            </a:endParaRPr>
          </a:p>
          <a:p>
            <a:pPr indent="0" lvl="0" marL="0" rtl="0" algn="l">
              <a:spcBef>
                <a:spcPts val="600"/>
              </a:spcBef>
              <a:spcAft>
                <a:spcPts val="0"/>
              </a:spcAft>
              <a:buNone/>
            </a:pPr>
            <a:r>
              <a:t/>
            </a:r>
            <a:endParaRPr>
              <a:solidFill>
                <a:schemeClr val="dk2"/>
              </a:solidFill>
            </a:endParaRPr>
          </a:p>
        </p:txBody>
      </p:sp>
      <p:grpSp>
        <p:nvGrpSpPr>
          <p:cNvPr id="368" name="Google Shape;368;p33"/>
          <p:cNvGrpSpPr/>
          <p:nvPr/>
        </p:nvGrpSpPr>
        <p:grpSpPr>
          <a:xfrm>
            <a:off x="1569123" y="1089321"/>
            <a:ext cx="2779505" cy="3235276"/>
            <a:chOff x="2744034" y="1146343"/>
            <a:chExt cx="1827900" cy="2399700"/>
          </a:xfrm>
        </p:grpSpPr>
        <p:sp>
          <p:nvSpPr>
            <p:cNvPr id="369" name="Google Shape;369;p33"/>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flipH="1">
              <a:off x="2832600" y="1686400"/>
              <a:ext cx="1649400" cy="1769700"/>
            </a:xfrm>
            <a:prstGeom prst="snip1Rect">
              <a:avLst>
                <a:gd fmla="val 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txBox="1"/>
            <p:nvPr/>
          </p:nvSpPr>
          <p:spPr>
            <a:xfrm>
              <a:off x="2966450" y="190856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1500">
                  <a:solidFill>
                    <a:srgbClr val="FFFFFF"/>
                  </a:solidFill>
                  <a:latin typeface="Roboto"/>
                  <a:ea typeface="Roboto"/>
                  <a:cs typeface="Roboto"/>
                  <a:sym typeface="Roboto"/>
                </a:rPr>
                <a:t>La méthode du jeu de validation n'est utile que si nous avons un jeu de données volumineux pouvant être partitionné.</a:t>
              </a:r>
              <a:endParaRPr sz="1500">
                <a:solidFill>
                  <a:srgbClr val="FFFFFF"/>
                </a:solidFill>
              </a:endParaRPr>
            </a:p>
          </p:txBody>
        </p:sp>
      </p:grpSp>
      <p:grpSp>
        <p:nvGrpSpPr>
          <p:cNvPr id="372" name="Google Shape;372;p33"/>
          <p:cNvGrpSpPr/>
          <p:nvPr/>
        </p:nvGrpSpPr>
        <p:grpSpPr>
          <a:xfrm>
            <a:off x="4348855" y="1697529"/>
            <a:ext cx="2779505" cy="3235276"/>
            <a:chOff x="4572084" y="1597469"/>
            <a:chExt cx="1827900" cy="2399700"/>
          </a:xfrm>
        </p:grpSpPr>
        <p:sp>
          <p:nvSpPr>
            <p:cNvPr id="373" name="Google Shape;373;p33"/>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flipH="1" rot="10800000">
              <a:off x="4662018" y="1687411"/>
              <a:ext cx="1649400" cy="1769700"/>
            </a:xfrm>
            <a:prstGeom prst="snip1Rect">
              <a:avLst>
                <a:gd fmla="val 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txBox="1"/>
            <p:nvPr/>
          </p:nvSpPr>
          <p:spPr>
            <a:xfrm>
              <a:off x="4794425" y="173900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1200">
                  <a:solidFill>
                    <a:srgbClr val="FFFFFF"/>
                  </a:solidFill>
                  <a:latin typeface="Roboto"/>
                  <a:ea typeface="Roboto"/>
                  <a:cs typeface="Roboto"/>
                  <a:sym typeface="Roboto"/>
                </a:rPr>
                <a:t>Nous construisons un modèle sur une fraction de l'ensemble de données, en laissant éventuellement de côté des informations intéressantes sur les données.</a:t>
              </a:r>
              <a:endParaRPr b="1" sz="12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b="1" lang="fr" sz="1200">
                  <a:solidFill>
                    <a:srgbClr val="FFFFFF"/>
                  </a:solidFill>
                  <a:latin typeface="Roboto"/>
                  <a:ea typeface="Roboto"/>
                  <a:cs typeface="Roboto"/>
                  <a:sym typeface="Roboto"/>
                </a:rPr>
                <a:t>⇒ le taux d'erreur de test peut être très variable</a:t>
              </a:r>
              <a:endParaRPr b="1" sz="1200">
                <a:solidFill>
                  <a:srgbClr val="FFFFFF"/>
                </a:solidFill>
                <a:latin typeface="Roboto"/>
                <a:ea typeface="Roboto"/>
                <a:cs typeface="Roboto"/>
                <a:sym typeface="Roboto"/>
              </a:endParaRPr>
            </a:p>
          </p:txBody>
        </p:sp>
      </p:grpSp>
      <p:sp>
        <p:nvSpPr>
          <p:cNvPr id="376" name="Google Shape;376;p33"/>
          <p:cNvSpPr/>
          <p:nvPr/>
        </p:nvSpPr>
        <p:spPr>
          <a:xfrm>
            <a:off x="5595400" y="4538200"/>
            <a:ext cx="290700" cy="157500"/>
          </a:xfrm>
          <a:prstGeom prst="mathMinus">
            <a:avLst>
              <a:gd fmla="val 23520" name="adj1"/>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txBox="1"/>
          <p:nvPr>
            <p:ph idx="1" type="body"/>
          </p:nvPr>
        </p:nvSpPr>
        <p:spPr>
          <a:xfrm>
            <a:off x="921550" y="826275"/>
            <a:ext cx="7505700" cy="5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2400">
                <a:solidFill>
                  <a:schemeClr val="lt1"/>
                </a:solidFill>
              </a:rPr>
              <a:t>Validation set Approach</a:t>
            </a:r>
            <a:endParaRPr b="1">
              <a:solidFill>
                <a:srgbClr val="021B34"/>
              </a:solidFill>
              <a:latin typeface="Arial"/>
              <a:ea typeface="Arial"/>
              <a:cs typeface="Arial"/>
              <a:sym typeface="Arial"/>
            </a:endParaRPr>
          </a:p>
          <a:p>
            <a:pPr indent="0" lvl="0" marL="0" rtl="0" algn="ctr">
              <a:spcBef>
                <a:spcPts val="0"/>
              </a:spcBef>
              <a:spcAft>
                <a:spcPts val="0"/>
              </a:spcAft>
              <a:buNone/>
            </a:pPr>
            <a:r>
              <a:t/>
            </a:r>
            <a:endParaRPr b="1" sz="2400">
              <a:solidFill>
                <a:schemeClr val="lt1"/>
              </a:solidFill>
            </a:endParaRPr>
          </a:p>
          <a:p>
            <a:pPr indent="0" lvl="0" marL="0" rtl="0" algn="ctr">
              <a:spcBef>
                <a:spcPts val="0"/>
              </a:spcBef>
              <a:spcAft>
                <a:spcPts val="0"/>
              </a:spcAft>
              <a:buNone/>
            </a:pPr>
            <a:r>
              <a:t/>
            </a:r>
            <a:endParaRPr b="1"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