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3" r:id="rId1"/>
  </p:sldMasterIdLst>
  <p:notesMasterIdLst>
    <p:notesMasterId r:id="rId10"/>
  </p:notesMasterIdLst>
  <p:sldIdLst>
    <p:sldId id="257" r:id="rId2"/>
    <p:sldId id="290" r:id="rId3"/>
    <p:sldId id="332" r:id="rId4"/>
    <p:sldId id="333" r:id="rId5"/>
    <p:sldId id="334" r:id="rId6"/>
    <p:sldId id="298" r:id="rId7"/>
    <p:sldId id="322" r:id="rId8"/>
    <p:sldId id="323" r:id="rId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>
      <p:cViewPr varScale="1">
        <p:scale>
          <a:sx n="134" d="100"/>
          <a:sy n="134" d="100"/>
        </p:scale>
        <p:origin x="144" y="6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45 Helvetica Light" pitchFamily="-110" charset="0"/>
                <a:ea typeface="Geneva" pitchFamily="-110" charset="-128"/>
                <a:cs typeface="Geneva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45 Helvetica Light" pitchFamily="-110" charset="0"/>
                <a:ea typeface="Geneva" pitchFamily="-110" charset="-128"/>
                <a:cs typeface="Geneva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45 Helvetica Light" pitchFamily="-110" charset="0"/>
                <a:ea typeface="Geneva" pitchFamily="-110" charset="-128"/>
                <a:cs typeface="Geneva" pitchFamily="-11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Geneva" charset="0"/>
              </a:defRPr>
            </a:lvl1pPr>
          </a:lstStyle>
          <a:p>
            <a:pPr>
              <a:defRPr/>
            </a:pPr>
            <a:fld id="{2CA92E1C-DF9A-5647-9BC3-497AE78A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21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0"/>
              </a:defRPr>
            </a:lvl9pPr>
          </a:lstStyle>
          <a:p>
            <a:fld id="{6F2A2348-6D35-E74B-828C-D0722EC9D2F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This is a fixed Carnegie Mellon image.</a:t>
            </a:r>
          </a:p>
          <a:p>
            <a:pPr eaLnBrk="1" hangingPunct="1"/>
            <a:r>
              <a:rPr lang="en-US" dirty="0">
                <a:latin typeface="Arial" charset="0"/>
              </a:rPr>
              <a:t>Place your cursor on the white text above and type in your text.</a:t>
            </a:r>
          </a:p>
          <a:p>
            <a:pPr eaLnBrk="1" hangingPunct="1"/>
            <a:r>
              <a:rPr lang="en-US" dirty="0">
                <a:latin typeface="Arial" charset="0"/>
              </a:rPr>
              <a:t>Main title: 40 pt. Times, Upper &amp; lower case.</a:t>
            </a:r>
          </a:p>
          <a:p>
            <a:pPr eaLnBrk="1" hangingPunct="1"/>
            <a:r>
              <a:rPr lang="en-US" dirty="0">
                <a:latin typeface="Arial" charset="0"/>
              </a:rPr>
              <a:t>Presenter: 16 pt. Helvetica oblique</a:t>
            </a:r>
          </a:p>
          <a:p>
            <a:pPr eaLnBrk="1" hangingPunct="1"/>
            <a:r>
              <a:rPr lang="en-US" dirty="0">
                <a:latin typeface="Arial" charset="0"/>
              </a:rPr>
              <a:t>Name: 16 pt. Helvetica Bold</a:t>
            </a:r>
          </a:p>
          <a:p>
            <a:pPr eaLnBrk="1" hangingPunct="1"/>
            <a:r>
              <a:rPr lang="en-US" dirty="0">
                <a:latin typeface="Arial" charset="0"/>
              </a:rPr>
              <a:t>Presenters Title: 16 pt. Helvetica light 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8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A92E1C-DF9A-5647-9BC3-497AE78A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titlepage_2_foot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7564"/>
            <a:ext cx="91455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67D78804-EF8E-E544-8B91-0668BA64F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1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70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42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3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66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id_footer_990000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2338"/>
            <a:ext cx="91440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-110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itchFamily="-110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5" descr="Plaid Cover_990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13"/>
          <p:cNvSpPr>
            <a:spLocks noChangeArrowheads="1"/>
          </p:cNvSpPr>
          <p:nvPr/>
        </p:nvSpPr>
        <p:spPr bwMode="auto">
          <a:xfrm>
            <a:off x="1714500" y="1504950"/>
            <a:ext cx="7772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sz="4200" dirty="0" err="1" smtClean="0">
                <a:solidFill>
                  <a:schemeClr val="tx2"/>
                </a:solidFill>
                <a:latin typeface="Times" charset="0"/>
                <a:ea typeface="Osaka" charset="0"/>
                <a:cs typeface="Osaka" charset="0"/>
              </a:rPr>
              <a:t>Variational</a:t>
            </a:r>
            <a:r>
              <a:rPr lang="en-US" sz="4200" dirty="0" smtClean="0">
                <a:solidFill>
                  <a:schemeClr val="tx2"/>
                </a:solidFill>
                <a:latin typeface="Times" charset="0"/>
                <a:ea typeface="Osaka" charset="0"/>
                <a:cs typeface="Osaka" charset="0"/>
              </a:rPr>
              <a:t> Shape Approximation</a:t>
            </a:r>
            <a:endParaRPr lang="en-US" sz="4200" dirty="0">
              <a:solidFill>
                <a:schemeClr val="tx2"/>
              </a:solidFill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4099" name="Rectangle 14"/>
          <p:cNvSpPr>
            <a:spLocks noChangeArrowheads="1"/>
          </p:cNvSpPr>
          <p:nvPr/>
        </p:nvSpPr>
        <p:spPr bwMode="auto">
          <a:xfrm>
            <a:off x="2057400" y="2914650"/>
            <a:ext cx="7772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endParaRPr lang="en-US" sz="1600" dirty="0">
              <a:latin typeface="75 Helvetica Bold" charset="0"/>
              <a:ea typeface="Osaka" charset="0"/>
              <a:cs typeface="Osaka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i="1" dirty="0">
                <a:solidFill>
                  <a:schemeClr val="bg1"/>
                </a:solidFill>
                <a:latin typeface="Helvetica" charset="0"/>
                <a:ea typeface="Osaka" charset="0"/>
                <a:cs typeface="Osaka" charset="0"/>
              </a:rPr>
              <a:t>Presenter 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Helvetica" charset="0"/>
                <a:ea typeface="Osaka" charset="0"/>
                <a:cs typeface="Osaka" charset="0"/>
              </a:rPr>
              <a:t>Mumbai Indians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dirty="0" err="1" smtClean="0">
                <a:solidFill>
                  <a:schemeClr val="bg1"/>
                </a:solidFill>
                <a:latin typeface="Helvetica" charset="0"/>
                <a:ea typeface="Osaka" charset="0"/>
                <a:cs typeface="Osaka" charset="0"/>
              </a:rPr>
              <a:t>Ninad</a:t>
            </a: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Osaka" charset="0"/>
                <a:cs typeface="Osaka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Helvetica" charset="0"/>
                <a:ea typeface="Osaka" charset="0"/>
                <a:cs typeface="Osaka" charset="0"/>
              </a:rPr>
              <a:t>Kamat</a:t>
            </a:r>
            <a:endParaRPr lang="en-US" sz="1600" dirty="0" smtClean="0">
              <a:solidFill>
                <a:schemeClr val="bg1"/>
              </a:solidFill>
              <a:latin typeface="Helvetica" charset="0"/>
              <a:ea typeface="Osaka" charset="0"/>
              <a:cs typeface="Osaka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Osaka" charset="0"/>
                <a:cs typeface="Osaka" charset="0"/>
              </a:rPr>
              <a:t>Akash Sambrekar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Osaka" charset="0"/>
                <a:cs typeface="Osaka" charset="0"/>
              </a:rPr>
              <a:t>Rahul </a:t>
            </a:r>
            <a:r>
              <a:rPr lang="en-US" sz="1600" dirty="0" err="1" smtClean="0">
                <a:solidFill>
                  <a:schemeClr val="bg1"/>
                </a:solidFill>
                <a:latin typeface="Helvetica" charset="0"/>
                <a:ea typeface="Osaka" charset="0"/>
                <a:cs typeface="Osaka" charset="0"/>
              </a:rPr>
              <a:t>Patil</a:t>
            </a:r>
            <a:endParaRPr lang="en-US" sz="1600" dirty="0">
              <a:latin typeface="L Helvetica Light" charset="0"/>
              <a:ea typeface="Osaka" charset="0"/>
              <a:cs typeface="Osaka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1500" dirty="0">
              <a:ea typeface="Osaka" charset="0"/>
              <a:cs typeface="Osaka" charset="0"/>
            </a:endParaRPr>
          </a:p>
          <a:p>
            <a:pPr eaLnBrk="1" hangingPunct="1">
              <a:spcBef>
                <a:spcPct val="20000"/>
              </a:spcBef>
            </a:pPr>
            <a:endParaRPr lang="en-US" sz="1500" dirty="0">
              <a:latin typeface="75 Helvetica Bold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Times" charset="0"/>
                <a:ea typeface="Osaka" charset="0"/>
                <a:cs typeface="Osaka" charset="0"/>
              </a:rPr>
              <a:t>Outline</a:t>
            </a:r>
            <a:endParaRPr lang="en-US" sz="4000" dirty="0">
              <a:latin typeface="Times" charset="0"/>
              <a:ea typeface="Osaka" charset="0"/>
              <a:cs typeface="Osak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Content Placeholder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457200" y="1200151"/>
                <a:ext cx="8229600" cy="3394075"/>
              </a:xfr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" charset="0"/>
                    <a:ea typeface="ＭＳ Ｐゴシック" charset="0"/>
                    <a:cs typeface="Times" charset="0"/>
                  </a:rPr>
                  <a:t>Summary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" charset="0"/>
                    <a:ea typeface="ＭＳ Ｐゴシック" charset="0"/>
                    <a:cs typeface="Times" charset="0"/>
                  </a:rPr>
                  <a:t>Outline of Algorithm </a:t>
                </a:r>
                <a:endParaRPr lang="en-US" sz="1800" dirty="0" smtClean="0">
                  <a:latin typeface="Times" charset="0"/>
                  <a:ea typeface="ＭＳ Ｐゴシック" charset="0"/>
                  <a:cs typeface="Times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  <m:t>𝐿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atin typeface="Times" charset="0"/>
                    <a:ea typeface="ＭＳ Ｐゴシック" charset="0"/>
                    <a:cs typeface="Times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  <m:t>𝐿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  <m:t>,1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Times" charset="0"/>
                    <a:ea typeface="ＭＳ Ｐゴシック" charset="0"/>
                    <a:cs typeface="Times" charset="0"/>
                  </a:rPr>
                  <a:t> error metric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" charset="0"/>
                    <a:ea typeface="ＭＳ Ｐゴシック" charset="0"/>
                    <a:cs typeface="Times" charset="0"/>
                  </a:rPr>
                  <a:t>Proxy Assignment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" charset="0"/>
                    <a:ea typeface="ＭＳ Ｐゴシック" charset="0"/>
                    <a:cs typeface="Times" charset="0"/>
                  </a:rPr>
                  <a:t>Lloyd Clustering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" charset="0"/>
                    <a:ea typeface="ＭＳ Ｐゴシック" charset="0"/>
                    <a:cs typeface="Times" charset="0"/>
                  </a:rPr>
                  <a:t>Anchor Vertex Assignment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" charset="0"/>
                    <a:ea typeface="ＭＳ Ｐゴシック" charset="0"/>
                    <a:cs typeface="Times" charset="0"/>
                  </a:rPr>
                  <a:t>Edge Extraction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 err="1" smtClean="0">
                    <a:latin typeface="Times" charset="0"/>
                    <a:ea typeface="ＭＳ Ｐゴシック" charset="0"/>
                    <a:cs typeface="Times" charset="0"/>
                  </a:rPr>
                  <a:t>Remeshing</a:t>
                </a:r>
                <a:r>
                  <a:rPr lang="en-US" sz="1800" dirty="0" smtClean="0">
                    <a:latin typeface="Times" charset="0"/>
                    <a:ea typeface="ＭＳ Ｐゴシック" charset="0"/>
                    <a:cs typeface="Times" charset="0"/>
                  </a:rPr>
                  <a:t> the geometry using new Anchor Vertices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Times" charset="0"/>
                    <a:ea typeface="ＭＳ Ｐゴシック" charset="0"/>
                    <a:cs typeface="Times" charset="0"/>
                  </a:rPr>
                  <a:t>Results</a:t>
                </a:r>
              </a:p>
            </p:txBody>
          </p:sp>
        </mc:Choice>
        <mc:Fallback>
          <p:sp>
            <p:nvSpPr>
              <p:cNvPr id="614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0" y="1200151"/>
                <a:ext cx="8229600" cy="3394075"/>
              </a:xfrm>
              <a:blipFill rotWithShape="0">
                <a:blip r:embed="rId2"/>
                <a:stretch>
                  <a:fillRect l="-444" t="-1077"/>
                </a:stretch>
              </a:blipFill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888"/>
            <a:ext cx="8229600" cy="3394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33400" y="1202532"/>
            <a:ext cx="20574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Reading STL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276600" y="1182297"/>
            <a:ext cx="1981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Store connectivity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943600" y="1202532"/>
            <a:ext cx="2743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Perform Lloyd Clustering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0" y="2571750"/>
            <a:ext cx="2362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Make Anchor Vertices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276600" y="2571750"/>
            <a:ext cx="2362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Extract New Edges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2571750"/>
            <a:ext cx="25146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Add New Anchor Vertices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57200" y="3790950"/>
            <a:ext cx="25146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New Triangulation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14700" y="3790950"/>
            <a:ext cx="25146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Store new connectivity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 bwMode="auto">
          <a:xfrm>
            <a:off x="2590800" y="1393032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257800" y="138827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239000" y="1583532"/>
            <a:ext cx="0" cy="9882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endCxn id="8" idx="3"/>
          </p:cNvCxnSpPr>
          <p:nvPr/>
        </p:nvCxnSpPr>
        <p:spPr bwMode="auto">
          <a:xfrm flipH="1">
            <a:off x="5638800" y="276225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endCxn id="9" idx="3"/>
          </p:cNvCxnSpPr>
          <p:nvPr/>
        </p:nvCxnSpPr>
        <p:spPr bwMode="auto">
          <a:xfrm flipH="1">
            <a:off x="2971800" y="276225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 bwMode="auto">
          <a:xfrm>
            <a:off x="1714500" y="2952750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0" idx="3"/>
            <a:endCxn id="11" idx="1"/>
          </p:cNvCxnSpPr>
          <p:nvPr/>
        </p:nvCxnSpPr>
        <p:spPr bwMode="auto">
          <a:xfrm>
            <a:off x="2971800" y="3981450"/>
            <a:ext cx="3429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ounded Rectangle 27"/>
          <p:cNvSpPr/>
          <p:nvPr/>
        </p:nvSpPr>
        <p:spPr bwMode="auto">
          <a:xfrm>
            <a:off x="6172200" y="3788569"/>
            <a:ext cx="25146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45 Helvetica Light" pitchFamily="-110" charset="0"/>
                <a:ea typeface="Geneva" pitchFamily="-110" charset="-128"/>
                <a:cs typeface="Geneva" pitchFamily="-110" charset="-128"/>
              </a:rPr>
              <a:t>Write STL file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cxnSp>
        <p:nvCxnSpPr>
          <p:cNvPr id="30" name="Straight Arrow Connector 29"/>
          <p:cNvCxnSpPr>
            <a:stCxn id="11" idx="3"/>
            <a:endCxn id="28" idx="1"/>
          </p:cNvCxnSpPr>
          <p:nvPr/>
        </p:nvCxnSpPr>
        <p:spPr bwMode="auto">
          <a:xfrm flipV="1">
            <a:off x="5829300" y="3979069"/>
            <a:ext cx="342900" cy="2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23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  <m:t>𝐿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>
                    <a:latin typeface="Times" charset="0"/>
                    <a:ea typeface="ＭＳ Ｐゴシック" charset="0"/>
                    <a:cs typeface="Times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  <m:t>𝐿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  <m:t>2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ＭＳ Ｐゴシック" charset="0"/>
                            <a:cs typeface="Times" charset="0"/>
                          </a:rPr>
                          <m:t>,1</m:t>
                        </m:r>
                      </m:sup>
                    </m:sSup>
                  </m:oMath>
                </a14:m>
                <a:r>
                  <a:rPr lang="en-US" sz="4400" dirty="0">
                    <a:latin typeface="Times" charset="0"/>
                    <a:ea typeface="ＭＳ Ｐゴシック" charset="0"/>
                    <a:cs typeface="Times" charset="0"/>
                  </a:rPr>
                  <a:t> </a:t>
                </a:r>
                <a:r>
                  <a:rPr lang="en-US" sz="4400" dirty="0" smtClean="0">
                    <a:latin typeface="Times" charset="0"/>
                    <a:ea typeface="ＭＳ Ｐゴシック" charset="0"/>
                    <a:cs typeface="Times" charset="0"/>
                  </a:rPr>
                  <a:t>Error Metric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4286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91804"/>
                <a:ext cx="5410200" cy="3394472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a triangle with area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its normal,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proxy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as point on the proxy plane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as the proxy normal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are the orthogonal distance of the vertices to the proxy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/>
                <a:endParaRPr lang="en-US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 </m:t>
                        </m:r>
                      </m:sup>
                    </m:sSup>
                  </m:oMath>
                </a14:m>
                <a:r>
                  <a:rPr lang="en-US" dirty="0" smtClean="0"/>
                  <a:t>is more stable and robust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error metric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91804"/>
                <a:ext cx="5410200" cy="3394472"/>
              </a:xfrm>
              <a:blipFill rotWithShape="0">
                <a:blip r:embed="rId3"/>
                <a:stretch>
                  <a:fillRect l="-451" t="-539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1200150"/>
            <a:ext cx="355969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latin typeface="Times" charset="0"/>
                <a:ea typeface="Osaka" charset="0"/>
                <a:cs typeface="Osaka" charset="0"/>
              </a:rPr>
              <a:t>Anchor Vertex Assignment</a:t>
            </a:r>
            <a:endParaRPr lang="en-US" dirty="0"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00151"/>
            <a:ext cx="3581400" cy="33940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75 Helvetica Bold" charset="0"/>
                <a:ea typeface="Osaka" charset="0"/>
                <a:cs typeface="Osaka" charset="0"/>
              </a:rPr>
              <a:t>What is an Anchor Vertex?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75 Helvetica Bold" charset="0"/>
                <a:ea typeface="Osaka" charset="0"/>
                <a:cs typeface="Osaka" charset="0"/>
              </a:rPr>
              <a:t>Find vertices where 3 or more proxy planes meet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75 Helvetica Bold" charset="0"/>
                <a:ea typeface="Osaka" charset="0"/>
                <a:cs typeface="Osaka" charset="0"/>
              </a:rPr>
              <a:t>Find average of projections of this vertex on its neighboring proxies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75 Helvetica Bold" charset="0"/>
                <a:ea typeface="Osaka" charset="0"/>
                <a:cs typeface="Osaka" charset="0"/>
              </a:rPr>
              <a:t>Issue a pointer to the original vertex to maintain connectivity 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75 Helvetica Bold" charset="0"/>
                <a:ea typeface="Osaka" charset="0"/>
                <a:cs typeface="Osaka" charset="0"/>
              </a:rPr>
              <a:t>Sanity Check!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75 Helvetica Bold" charset="0"/>
                <a:ea typeface="Osaka" charset="0"/>
                <a:cs typeface="Osaka" charset="0"/>
              </a:rPr>
              <a:t>Each proxy should have three or more Anchor vertices linked to it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75 Helvetica Bold" charset="0"/>
              <a:ea typeface="Osaka" charset="0"/>
              <a:cs typeface="Osaka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75 Helvetica Bold" charset="0"/>
              <a:ea typeface="Osaka" charset="0"/>
              <a:cs typeface="Osaka" charset="0"/>
            </a:endParaRPr>
          </a:p>
          <a:p>
            <a:pPr marL="0" indent="0" algn="just"/>
            <a:endParaRPr lang="en-US" dirty="0">
              <a:latin typeface="75 Helvetica Bold" charset="0"/>
              <a:ea typeface="Osaka" charset="0"/>
              <a:cs typeface="Osak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971550"/>
            <a:ext cx="2248129" cy="3522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Edge Extraction: Adding more Anchor Vertices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3581400" cy="3394472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Reason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To accurately approximate the boundary arc of each proxy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To e</a:t>
            </a:r>
            <a:r>
              <a:rPr lang="en-US" dirty="0" smtClean="0"/>
              <a:t>nsure accurate triangulation of approximant mesh faces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Approach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For each proxy, find all the vertices on the boundary arc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Initiate simple chord subdivision algorithm to approximate the boundary arc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Add new anchor vertices during subdivision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428750"/>
            <a:ext cx="4315763" cy="25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/>
          <a:lstStyle/>
          <a:p>
            <a:r>
              <a:rPr lang="en-US" sz="3200" dirty="0"/>
              <a:t>Edge Extraction: </a:t>
            </a:r>
            <a:r>
              <a:rPr lang="en-US" sz="3200" dirty="0" smtClean="0"/>
              <a:t>Chord Subdivision Algorithm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5350"/>
                <a:ext cx="4267200" cy="3657600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dirty="0" smtClean="0"/>
                  <a:t>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Find all the vertices on the boundary arc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Make new anchor vertex, such that the metric,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en-US" sz="1800" b="0" dirty="0" smtClean="0"/>
              </a:p>
              <a:p>
                <a:pPr marL="0" indent="0"/>
                <a:r>
                  <a:rPr lang="en-US" sz="1800" dirty="0" smtClean="0"/>
                  <a:t>Where,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 smtClean="0"/>
                  <a:t> are </a:t>
                </a:r>
                <a:r>
                  <a:rPr lang="en-US" sz="1800" dirty="0"/>
                  <a:t>a</a:t>
                </a:r>
                <a:r>
                  <a:rPr lang="en-US" sz="1800" dirty="0" smtClean="0"/>
                  <a:t>nchor vertices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b="0" dirty="0" smtClean="0"/>
                  <a:t> are proxy normal</a:t>
                </a:r>
                <a:endParaRPr lang="en-US" sz="18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b="0" dirty="0" smtClean="0"/>
                  <a:t> is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from vertex on boundary to line (</a:t>
                </a:r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b="0" dirty="0" smtClean="0"/>
              </a:p>
              <a:p>
                <a:pPr marL="0" indent="0"/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5350"/>
                <a:ext cx="4267200" cy="3657600"/>
              </a:xfrm>
              <a:blipFill rotWithShape="0">
                <a:blip r:embed="rId3"/>
                <a:stretch>
                  <a:fillRect l="-1143" t="-1000" r="-1429" b="-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115786"/>
            <a:ext cx="4038600" cy="29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Osaka"/>
        <a:cs typeface="Osaka"/>
      </a:majorFont>
      <a:minorFont>
        <a:latin typeface="75 Helvetica Bold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Monica:Applications:Microsoft Office 2004:Templates:Presentations:Designs:Blank Presentation</Template>
  <TotalTime>1078</TotalTime>
  <Words>242</Words>
  <Application>Microsoft Office PowerPoint</Application>
  <PresentationFormat>On-screen Show (16:9)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ＭＳ Ｐゴシック</vt:lpstr>
      <vt:lpstr>45 Helvetica Light</vt:lpstr>
      <vt:lpstr>75 Helvetica Bold</vt:lpstr>
      <vt:lpstr>Arial</vt:lpstr>
      <vt:lpstr>Cambria Math</vt:lpstr>
      <vt:lpstr>Geneva</vt:lpstr>
      <vt:lpstr>Helvetica</vt:lpstr>
      <vt:lpstr>L Helvetica Light</vt:lpstr>
      <vt:lpstr>Osaka</vt:lpstr>
      <vt:lpstr>Times</vt:lpstr>
      <vt:lpstr>Times New Roman</vt:lpstr>
      <vt:lpstr>Wingdings</vt:lpstr>
      <vt:lpstr>Blank Presentation</vt:lpstr>
      <vt:lpstr>PowerPoint Presentation</vt:lpstr>
      <vt:lpstr>Outline</vt:lpstr>
      <vt:lpstr>Summary</vt:lpstr>
      <vt:lpstr>Algorithm Outline</vt:lpstr>
      <vt:lpstr>L^2 and L^2,1 Error Metric</vt:lpstr>
      <vt:lpstr>Anchor Vertex Assignment</vt:lpstr>
      <vt:lpstr>Edge Extraction: Adding more Anchor Vertices</vt:lpstr>
      <vt:lpstr>Edge Extraction: Chord Subdivision Algorithm</vt:lpstr>
    </vt:vector>
  </TitlesOfParts>
  <Company>Monica Banaszak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Banaszak</dc:creator>
  <cp:lastModifiedBy>Akash Anandrao Sambrekar</cp:lastModifiedBy>
  <cp:revision>99</cp:revision>
  <cp:lastPrinted>2010-02-04T18:44:02Z</cp:lastPrinted>
  <dcterms:created xsi:type="dcterms:W3CDTF">2010-02-04T17:20:45Z</dcterms:created>
  <dcterms:modified xsi:type="dcterms:W3CDTF">2016-04-25T02:48:54Z</dcterms:modified>
</cp:coreProperties>
</file>