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3760" r:id="rId2"/>
  </p:sldMasterIdLst>
  <p:notesMasterIdLst>
    <p:notesMasterId r:id="rId20"/>
  </p:notesMasterIdLst>
  <p:sldIdLst>
    <p:sldId id="282" r:id="rId3"/>
    <p:sldId id="325" r:id="rId4"/>
    <p:sldId id="327" r:id="rId5"/>
    <p:sldId id="381" r:id="rId6"/>
    <p:sldId id="382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3" r:id="rId15"/>
    <p:sldId id="402" r:id="rId16"/>
    <p:sldId id="404" r:id="rId17"/>
    <p:sldId id="405" r:id="rId18"/>
    <p:sldId id="324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53" autoAdjust="0"/>
  </p:normalViewPr>
  <p:slideViewPr>
    <p:cSldViewPr>
      <p:cViewPr varScale="1">
        <p:scale>
          <a:sx n="71" d="100"/>
          <a:sy n="71" d="100"/>
        </p:scale>
        <p:origin x="172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69848" cy="6984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zh-CN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zh-CN" altLang="zh-CN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zh-CN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2CF06619-A23C-470C-AD9E-0701736A3BED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90305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06619-A23C-470C-AD9E-0701736A3BED}" type="slidenum">
              <a:rPr lang="en-US" smtClean="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0583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3C1F5-7DF6-4C17-BDBC-1556BB5B81D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2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27DFB-E196-4096-9057-063A3374152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1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E3DBA-3617-48C5-AB8E-A39BF75D94C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2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A9B6FB8-9452-4C9B-8C4D-45048A1B7155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4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6436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5202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2818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6149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27570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0189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70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834E4-D1EE-4889-B227-68E393245823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089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3835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6569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0313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91797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851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91EFE-9F8A-433F-B8EC-E0F1C91145C4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BE142-ED6E-450A-BCC7-2C95ABC0A8A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7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24E79-CB65-459F-8B79-C0F22F054D51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99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50A97-D012-4E88-8227-066166A41F1F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5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81D1A-2461-4AAF-983F-42DFAD4DC29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8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D2A2B-A911-4BEA-AFC9-F39D7DAF567F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1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3A2C1-8E14-40B4-ABAD-2BB03B7756D3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3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+mn-lt"/>
                <a:sym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sym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+mn-lt"/>
                <a:sym typeface="Calibri" pitchFamily="34" charset="0"/>
              </a:defRPr>
            </a:lvl1pPr>
          </a:lstStyle>
          <a:p>
            <a:fld id="{9091643A-3478-4C9A-9596-CADFE6C80B3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80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爬虫入门</a:t>
            </a:r>
          </a:p>
        </p:txBody>
      </p:sp>
      <p:sp>
        <p:nvSpPr>
          <p:cNvPr id="6147" name="副标题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331913" y="3860800"/>
            <a:ext cx="6400800" cy="15843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黄卓 </a:t>
            </a:r>
            <a:r>
              <a:rPr 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月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38"/>
            <a:ext cx="8229600" cy="7858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A4C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简单爬虫实现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20A5A-E903-41FC-9F45-F8B77D5CBD83}"/>
              </a:ext>
            </a:extLst>
          </p:cNvPr>
          <p:cNvSpPr txBox="1"/>
          <p:nvPr/>
        </p:nvSpPr>
        <p:spPr>
          <a:xfrm>
            <a:off x="730360" y="1351342"/>
            <a:ext cx="5727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HTML</a:t>
            </a:r>
            <a:r>
              <a:rPr lang="zh-CN" altLang="en-US" sz="2800" dirty="0"/>
              <a:t>分析</a:t>
            </a:r>
            <a:endParaRPr lang="en-US" altLang="zh-CN" sz="2800" dirty="0"/>
          </a:p>
          <a:p>
            <a:r>
              <a:rPr lang="en-US" altLang="zh-CN" sz="2800" dirty="0"/>
              <a:t>https://www.mzitu.com/74381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E1F876-B992-46B3-8B16-08805C23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0" y="2305449"/>
            <a:ext cx="7124063" cy="516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53553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38"/>
            <a:ext cx="8229600" cy="7858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A4C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简单爬虫实现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20A5A-E903-41FC-9F45-F8B77D5CBD83}"/>
              </a:ext>
            </a:extLst>
          </p:cNvPr>
          <p:cNvSpPr txBox="1"/>
          <p:nvPr/>
        </p:nvSpPr>
        <p:spPr>
          <a:xfrm>
            <a:off x="730360" y="1351342"/>
            <a:ext cx="572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BeautifulSoup</a:t>
            </a:r>
            <a:r>
              <a:rPr lang="zh-CN" altLang="en-US" sz="2800" dirty="0"/>
              <a:t>库使用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8EBAFE-F659-4B74-A900-F66274E2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5" y="2490859"/>
            <a:ext cx="9144000" cy="18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03039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38"/>
            <a:ext cx="8229600" cy="7858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A4C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简单爬虫实现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20A5A-E903-41FC-9F45-F8B77D5CBD83}"/>
              </a:ext>
            </a:extLst>
          </p:cNvPr>
          <p:cNvSpPr txBox="1"/>
          <p:nvPr/>
        </p:nvSpPr>
        <p:spPr>
          <a:xfrm>
            <a:off x="730360" y="1351342"/>
            <a:ext cx="572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下载一张图片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BCC082-0FB0-4D9D-B764-96FFCEAC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4621"/>
            <a:ext cx="9144000" cy="20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38859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38"/>
            <a:ext cx="8229600" cy="7858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A4C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简单爬虫实现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20A5A-E903-41FC-9F45-F8B77D5CBD83}"/>
              </a:ext>
            </a:extLst>
          </p:cNvPr>
          <p:cNvSpPr txBox="1"/>
          <p:nvPr/>
        </p:nvSpPr>
        <p:spPr>
          <a:xfrm>
            <a:off x="730360" y="1351342"/>
            <a:ext cx="572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批量爬虫演示</a:t>
            </a:r>
          </a:p>
        </p:txBody>
      </p:sp>
    </p:spTree>
    <p:extLst>
      <p:ext uri="{BB962C8B-B14F-4D97-AF65-F5344CB8AC3E}">
        <p14:creationId xmlns:p14="http://schemas.microsoft.com/office/powerpoint/2010/main" val="2672094657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38"/>
            <a:ext cx="8229600" cy="7858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A4C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反爬虫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20A5A-E903-41FC-9F45-F8B77D5CBD83}"/>
              </a:ext>
            </a:extLst>
          </p:cNvPr>
          <p:cNvSpPr txBox="1"/>
          <p:nvPr/>
        </p:nvSpPr>
        <p:spPr>
          <a:xfrm>
            <a:off x="730360" y="1351342"/>
            <a:ext cx="5727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访问统计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登录限制（验证码）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额外操作请求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防盗链处理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假数据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行为分析</a:t>
            </a:r>
          </a:p>
        </p:txBody>
      </p:sp>
    </p:spTree>
    <p:extLst>
      <p:ext uri="{BB962C8B-B14F-4D97-AF65-F5344CB8AC3E}">
        <p14:creationId xmlns:p14="http://schemas.microsoft.com/office/powerpoint/2010/main" val="2388570269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38"/>
            <a:ext cx="8229600" cy="7858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A4C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爬虫进阶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20A5A-E903-41FC-9F45-F8B77D5CBD83}"/>
              </a:ext>
            </a:extLst>
          </p:cNvPr>
          <p:cNvSpPr txBox="1"/>
          <p:nvPr/>
        </p:nvSpPr>
        <p:spPr>
          <a:xfrm>
            <a:off x="730360" y="1351342"/>
            <a:ext cx="5727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代理池</a:t>
            </a:r>
            <a:r>
              <a:rPr lang="en-US" altLang="zh-CN" sz="2800" dirty="0"/>
              <a:t>/</a:t>
            </a:r>
            <a:r>
              <a:rPr lang="zh-CN" altLang="en-US" sz="2800" dirty="0"/>
              <a:t>多进程</a:t>
            </a:r>
            <a:r>
              <a:rPr lang="en-US" altLang="zh-CN" sz="2800" dirty="0"/>
              <a:t>/</a:t>
            </a:r>
            <a:r>
              <a:rPr lang="zh-CN" altLang="en-US" sz="2800" dirty="0"/>
              <a:t>多线程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分布式爬虫框架</a:t>
            </a:r>
            <a:r>
              <a:rPr lang="en-US" altLang="zh-CN" sz="2800" dirty="0"/>
              <a:t>Scrapy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处理验证码（图形）</a:t>
            </a:r>
          </a:p>
        </p:txBody>
      </p:sp>
    </p:spTree>
    <p:extLst>
      <p:ext uri="{BB962C8B-B14F-4D97-AF65-F5344CB8AC3E}">
        <p14:creationId xmlns:p14="http://schemas.microsoft.com/office/powerpoint/2010/main" val="3984716890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38"/>
            <a:ext cx="8229600" cy="7858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A4C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相关资料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20A5A-E903-41FC-9F45-F8B77D5CBD83}"/>
              </a:ext>
            </a:extLst>
          </p:cNvPr>
          <p:cNvSpPr txBox="1"/>
          <p:nvPr/>
        </p:nvSpPr>
        <p:spPr>
          <a:xfrm>
            <a:off x="730360" y="1351342"/>
            <a:ext cx="572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https://cuiqingcai.com/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14ECE1-2A4A-4B08-A0A5-DE4D0C883F5D}"/>
              </a:ext>
            </a:extLst>
          </p:cNvPr>
          <p:cNvSpPr txBox="1"/>
          <p:nvPr/>
        </p:nvSpPr>
        <p:spPr>
          <a:xfrm>
            <a:off x="730360" y="2525161"/>
            <a:ext cx="7473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代码：</a:t>
            </a:r>
            <a:endParaRPr lang="en-US" altLang="zh-CN" sz="2800" dirty="0"/>
          </a:p>
          <a:p>
            <a:r>
              <a:rPr lang="en-US" altLang="zh-CN" sz="2800" dirty="0"/>
              <a:t>https://github.com/YSFlower/crawl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6271282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1175" y="3000375"/>
            <a:ext cx="8229600" cy="857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5400" dirty="0"/>
              <a:t>Thanks</a:t>
            </a:r>
            <a:r>
              <a:rPr lang="zh-CN" sz="5400" dirty="0"/>
              <a:t>！</a:t>
            </a:r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38"/>
            <a:ext cx="8229600" cy="7858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sz="2800" b="1">
                <a:solidFill>
                  <a:srgbClr val="0A4C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分享内容</a:t>
            </a:r>
            <a:endParaRPr 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E06AA3-EEAA-4906-BFB8-FE4E972C0C4B}"/>
              </a:ext>
            </a:extLst>
          </p:cNvPr>
          <p:cNvSpPr txBox="1"/>
          <p:nvPr/>
        </p:nvSpPr>
        <p:spPr>
          <a:xfrm>
            <a:off x="730360" y="1824037"/>
            <a:ext cx="47496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、爬虫是什么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、爬虫有什么用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、简单爬虫实现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、关于反爬虫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、爬虫进阶学习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38"/>
            <a:ext cx="8229600" cy="7858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A4C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爬虫是什么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0512" y="1333560"/>
            <a:ext cx="7822976" cy="168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网络爬虫（又被称为网页蜘蛛，网络机器人，在</a:t>
            </a:r>
            <a:r>
              <a:rPr lang="en-US" altLang="zh-CN" sz="24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FOAF</a:t>
            </a:r>
            <a:r>
              <a:rPr lang="zh-CN" altLang="en-US" sz="24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社区中间，更经常的称为网页追逐者），是一种按照一定的规则，自动的抓取万维网信息的程序或者脚本</a:t>
            </a:r>
            <a:endParaRPr lang="zh-CN" altLang="zh-CN" sz="4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B920ED-AB3A-4CF6-AF70-F1E21DCC1CB0}"/>
              </a:ext>
            </a:extLst>
          </p:cNvPr>
          <p:cNvSpPr txBox="1"/>
          <p:nvPr/>
        </p:nvSpPr>
        <p:spPr>
          <a:xfrm>
            <a:off x="1009752" y="4057632"/>
            <a:ext cx="7334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原理：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、资源存在于站点返回的</a:t>
            </a:r>
            <a:r>
              <a:rPr lang="en-US" altLang="zh-CN" sz="2400" dirty="0"/>
              <a:t>html</a:t>
            </a:r>
            <a:r>
              <a:rPr lang="zh-CN" altLang="en-US" sz="2400" dirty="0"/>
              <a:t>文件中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、统一站点返回</a:t>
            </a:r>
            <a:r>
              <a:rPr lang="en-US" altLang="zh-CN" sz="2400" dirty="0"/>
              <a:t>html</a:t>
            </a:r>
            <a:r>
              <a:rPr lang="zh-CN" altLang="en-US" sz="2400" dirty="0"/>
              <a:t>文件通常是有一定规则的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38"/>
            <a:ext cx="8229600" cy="7858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A4C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爬虫有什么用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8856" y="1325764"/>
            <a:ext cx="8026288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获取资源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数据分析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舆情分析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伪造站点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65929998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38"/>
            <a:ext cx="8229600" cy="7858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A4C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简单爬虫实现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0512" y="1333560"/>
            <a:ext cx="7822976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先期准备：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Python</a:t>
            </a:r>
            <a:r>
              <a:rPr lang="zh-CN" altLang="en-US" sz="2000" b="1" dirty="0">
                <a:solidFill>
                  <a:srgbClr val="FF0000"/>
                </a:solidFill>
              </a:rPr>
              <a:t>基础、</a:t>
            </a:r>
            <a:r>
              <a:rPr lang="en-US" altLang="zh-CN" sz="2000" b="1" dirty="0">
                <a:solidFill>
                  <a:srgbClr val="FF0000"/>
                </a:solidFill>
              </a:rPr>
              <a:t>IDE</a:t>
            </a:r>
            <a:r>
              <a:rPr lang="zh-CN" altLang="en-US" sz="2000" b="1" dirty="0">
                <a:solidFill>
                  <a:srgbClr val="FF0000"/>
                </a:solidFill>
              </a:rPr>
              <a:t>使用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</a:rPr>
              <a:t>一点点网络知识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</a:rPr>
              <a:t>一点点前端知识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3565304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38"/>
            <a:ext cx="8229600" cy="7858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A4C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简单爬虫实现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0512" y="1333560"/>
            <a:ext cx="7822976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环境准备：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FF0000"/>
                </a:solidFill>
              </a:rPr>
              <a:t>Pycharm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Requests</a:t>
            </a:r>
            <a:r>
              <a:rPr lang="zh-CN" altLang="en-US" sz="2000" b="1" dirty="0">
                <a:solidFill>
                  <a:srgbClr val="FF0000"/>
                </a:solidFill>
              </a:rPr>
              <a:t>库 （网络请求）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FF0000"/>
                </a:solidFill>
              </a:rPr>
              <a:t>Beautifulsoup</a:t>
            </a:r>
            <a:r>
              <a:rPr lang="zh-CN" altLang="en-US" sz="2000" b="1" dirty="0">
                <a:solidFill>
                  <a:srgbClr val="FF0000"/>
                </a:solidFill>
              </a:rPr>
              <a:t>库 （从</a:t>
            </a:r>
            <a:r>
              <a:rPr lang="en-US" altLang="zh-CN" sz="2000" b="1" dirty="0">
                <a:solidFill>
                  <a:srgbClr val="FF0000"/>
                </a:solidFill>
              </a:rPr>
              <a:t>HTML</a:t>
            </a:r>
            <a:r>
              <a:rPr lang="zh-CN" altLang="en-US" sz="2000" b="1" dirty="0">
                <a:solidFill>
                  <a:srgbClr val="FF0000"/>
                </a:solidFill>
              </a:rPr>
              <a:t>或</a:t>
            </a:r>
            <a:r>
              <a:rPr lang="en-US" altLang="zh-CN" sz="2000" b="1" dirty="0">
                <a:solidFill>
                  <a:srgbClr val="FF0000"/>
                </a:solidFill>
              </a:rPr>
              <a:t>XML</a:t>
            </a:r>
            <a:r>
              <a:rPr lang="zh-CN" altLang="en-US" sz="2000" b="1" dirty="0">
                <a:solidFill>
                  <a:srgbClr val="FF0000"/>
                </a:solidFill>
              </a:rPr>
              <a:t>文件中提取数据）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LXML  </a:t>
            </a:r>
            <a:r>
              <a:rPr lang="zh-CN" altLang="en-US" sz="2000" b="1" dirty="0">
                <a:solidFill>
                  <a:srgbClr val="FF0000"/>
                </a:solidFill>
              </a:rPr>
              <a:t>（一个</a:t>
            </a:r>
            <a:r>
              <a:rPr lang="en-US" altLang="zh-CN" sz="2000" b="1" dirty="0">
                <a:solidFill>
                  <a:srgbClr val="FF0000"/>
                </a:solidFill>
              </a:rPr>
              <a:t>HTML</a:t>
            </a:r>
            <a:r>
              <a:rPr lang="zh-CN" altLang="en-US" sz="2000" b="1" dirty="0">
                <a:solidFill>
                  <a:srgbClr val="FF0000"/>
                </a:solidFill>
              </a:rPr>
              <a:t>解析包 用于辅助</a:t>
            </a:r>
            <a:r>
              <a:rPr lang="en-US" altLang="zh-CN" sz="2000" b="1" dirty="0" err="1">
                <a:solidFill>
                  <a:srgbClr val="FF0000"/>
                </a:solidFill>
              </a:rPr>
              <a:t>beautifulsoup</a:t>
            </a:r>
            <a:r>
              <a:rPr lang="zh-CN" altLang="en-US" sz="2000" b="1" dirty="0">
                <a:solidFill>
                  <a:srgbClr val="FF0000"/>
                </a:solidFill>
              </a:rPr>
              <a:t>解析网页）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Python</a:t>
            </a:r>
            <a:r>
              <a:rPr lang="zh-CN" altLang="en-US" sz="2000" b="1" dirty="0">
                <a:solidFill>
                  <a:srgbClr val="FF0000"/>
                </a:solidFill>
              </a:rPr>
              <a:t>库安装方式：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Anaconda </a:t>
            </a:r>
            <a:r>
              <a:rPr lang="zh-CN" altLang="en-US" sz="2000" b="1" dirty="0">
                <a:solidFill>
                  <a:srgbClr val="FF0000"/>
                </a:solidFill>
              </a:rPr>
              <a:t>（功能更多的</a:t>
            </a:r>
            <a:r>
              <a:rPr lang="en-US" altLang="zh-CN" sz="2000" b="1" dirty="0">
                <a:solidFill>
                  <a:srgbClr val="FF0000"/>
                </a:solidFill>
              </a:rPr>
              <a:t>python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</a:rPr>
              <a:t>命令行 </a:t>
            </a:r>
            <a:r>
              <a:rPr lang="en-US" altLang="zh-CN" sz="2000" b="1" dirty="0">
                <a:solidFill>
                  <a:srgbClr val="FF0000"/>
                </a:solidFill>
              </a:rPr>
              <a:t>pip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 err="1">
                <a:solidFill>
                  <a:srgbClr val="FF0000"/>
                </a:solidFill>
              </a:rPr>
              <a:t>conda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FF0000"/>
                </a:solidFill>
              </a:rPr>
              <a:t>Pycharm</a:t>
            </a:r>
            <a:r>
              <a:rPr lang="zh-CN" altLang="en-US" sz="2000" b="1" dirty="0">
                <a:solidFill>
                  <a:srgbClr val="FF0000"/>
                </a:solidFill>
              </a:rPr>
              <a:t>虚拟环境安装（推荐）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96949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38"/>
            <a:ext cx="8229600" cy="7858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A4C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简单爬虫实现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1CF30B-5E92-492F-934E-2B6F21EE1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00" y="1100184"/>
            <a:ext cx="7397800" cy="49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57138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38"/>
            <a:ext cx="8229600" cy="7858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A4C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简单爬虫实现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5456BF-92BF-4A30-8C20-473A5832E12C}"/>
              </a:ext>
            </a:extLst>
          </p:cNvPr>
          <p:cNvSpPr txBox="1"/>
          <p:nvPr/>
        </p:nvSpPr>
        <p:spPr>
          <a:xfrm>
            <a:off x="800208" y="1193864"/>
            <a:ext cx="6502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https://www.anaconda.com/products/individual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39FA04-145D-41D9-9CA0-8FAA76A7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736"/>
            <a:ext cx="9144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78751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38"/>
            <a:ext cx="8229600" cy="7858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A4C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简单爬虫实现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20A5A-E903-41FC-9F45-F8B77D5CBD83}"/>
              </a:ext>
            </a:extLst>
          </p:cNvPr>
          <p:cNvSpPr txBox="1"/>
          <p:nvPr/>
        </p:nvSpPr>
        <p:spPr>
          <a:xfrm>
            <a:off x="730360" y="1351342"/>
            <a:ext cx="572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Requests</a:t>
            </a:r>
            <a:r>
              <a:rPr lang="zh-CN" altLang="en-US" sz="2800" dirty="0"/>
              <a:t>库使用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69165B-8058-46B2-8716-F8824187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8" y="2390323"/>
            <a:ext cx="9144000" cy="11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5775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15467</TotalTime>
  <Pages>0</Pages>
  <Words>316</Words>
  <Characters>0</Characters>
  <Application>Microsoft Office PowerPoint</Application>
  <DocSecurity>0</DocSecurity>
  <PresentationFormat>全屏显示(4:3)</PresentationFormat>
  <Lines>0</Lines>
  <Paragraphs>65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微软雅黑</vt:lpstr>
      <vt:lpstr>Arial</vt:lpstr>
      <vt:lpstr>Calibri</vt:lpstr>
      <vt:lpstr>1_Office 主题</vt:lpstr>
      <vt:lpstr>2_Office 主题</vt:lpstr>
      <vt:lpstr>Python爬虫入门</vt:lpstr>
      <vt:lpstr>分享内容</vt:lpstr>
      <vt:lpstr>爬虫是什么</vt:lpstr>
      <vt:lpstr>爬虫有什么用</vt:lpstr>
      <vt:lpstr>简单爬虫实现</vt:lpstr>
      <vt:lpstr>简单爬虫实现</vt:lpstr>
      <vt:lpstr>简单爬虫实现</vt:lpstr>
      <vt:lpstr>简单爬虫实现</vt:lpstr>
      <vt:lpstr>简单爬虫实现</vt:lpstr>
      <vt:lpstr>简单爬虫实现</vt:lpstr>
      <vt:lpstr>简单爬虫实现</vt:lpstr>
      <vt:lpstr>简单爬虫实现</vt:lpstr>
      <vt:lpstr>简单爬虫实现</vt:lpstr>
      <vt:lpstr>反爬虫</vt:lpstr>
      <vt:lpstr>爬虫进阶</vt:lpstr>
      <vt:lpstr>相关资料</vt:lpstr>
      <vt:lpstr>Thanks！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GQI2015年中总结</dc:title>
  <dc:creator>zhengyj</dc:creator>
  <cp:lastModifiedBy>小霸王</cp:lastModifiedBy>
  <cp:revision>738</cp:revision>
  <dcterms:created xsi:type="dcterms:W3CDTF">2006-12-24T18:22:00Z</dcterms:created>
  <dcterms:modified xsi:type="dcterms:W3CDTF">2020-09-16T15:09:32Z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2052-9.1.0.4249</vt:lpwstr>
  </property>
</Properties>
</file>