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3" r:id="rId3"/>
    <p:sldId id="285" r:id="rId4"/>
    <p:sldId id="258" r:id="rId5"/>
    <p:sldId id="286" r:id="rId6"/>
    <p:sldId id="260" r:id="rId7"/>
    <p:sldId id="257" r:id="rId8"/>
    <p:sldId id="259" r:id="rId9"/>
    <p:sldId id="263" r:id="rId10"/>
    <p:sldId id="264" r:id="rId11"/>
    <p:sldId id="265" r:id="rId12"/>
    <p:sldId id="261" r:id="rId13"/>
    <p:sldId id="268" r:id="rId14"/>
    <p:sldId id="272" r:id="rId15"/>
    <p:sldId id="282" r:id="rId16"/>
    <p:sldId id="283" r:id="rId17"/>
    <p:sldId id="284" r:id="rId18"/>
    <p:sldId id="276" r:id="rId19"/>
    <p:sldId id="280" r:id="rId20"/>
    <p:sldId id="270" r:id="rId21"/>
    <p:sldId id="274" r:id="rId22"/>
    <p:sldId id="275" r:id="rId23"/>
    <p:sldId id="277" r:id="rId24"/>
    <p:sldId id="278" r:id="rId25"/>
    <p:sldId id="269" r:id="rId26"/>
    <p:sldId id="267" r:id="rId27"/>
    <p:sldId id="279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6A5"/>
    <a:srgbClr val="F15813"/>
    <a:srgbClr val="07B8C1"/>
    <a:srgbClr val="E6E6E6"/>
    <a:srgbClr val="07F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60281-4E60-43C6-97ED-85A72AB1906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266BDCD3-FAF5-43E9-965E-88FCD3220B8D}">
      <dgm:prSet phldrT="[文字]"/>
      <dgm:spPr>
        <a:ln w="28575">
          <a:solidFill>
            <a:srgbClr val="92D050"/>
          </a:solidFill>
        </a:ln>
      </dgm:spPr>
      <dgm:t>
        <a:bodyPr/>
        <a:lstStyle/>
        <a:p>
          <a:r>
            <a:rPr lang="en-US" altLang="zh-TW" b="1" dirty="0" smtClean="0">
              <a:latin typeface="Arial" panose="020B0604020202020204" pitchFamily="34" charset="0"/>
              <a:cs typeface="Arial" panose="020B0604020202020204" pitchFamily="34" charset="0"/>
            </a:rPr>
            <a:t>Select Columns</a:t>
          </a:r>
          <a:endParaRPr lang="zh-TW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17CC4-9824-47BD-BE93-130F90E62AB4}" type="parTrans" cxnId="{553D8DFF-A641-4579-AF50-C7B0E3366004}">
      <dgm:prSet/>
      <dgm:spPr/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9BE07F-6254-49EA-BC35-4046D0BE389E}" type="sibTrans" cxnId="{553D8DFF-A641-4579-AF50-C7B0E3366004}">
      <dgm:prSet/>
      <dgm:spPr>
        <a:solidFill>
          <a:srgbClr val="00B050"/>
        </a:solidFill>
      </dgm:spPr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BAC211-BAAF-4F0B-9365-8E993A1AB4A3}">
      <dgm:prSet phldrT="[文字]"/>
      <dgm:spPr>
        <a:ln w="28575">
          <a:solidFill>
            <a:srgbClr val="92D050"/>
          </a:solidFill>
        </a:ln>
      </dgm:spPr>
      <dgm:t>
        <a:bodyPr/>
        <a:lstStyle/>
        <a:p>
          <a:r>
            <a:rPr lang="en-US" altLang="zh-TW" b="1" dirty="0" smtClean="0">
              <a:latin typeface="Arial" panose="020B0604020202020204" pitchFamily="34" charset="0"/>
              <a:cs typeface="Arial" panose="020B0604020202020204" pitchFamily="34" charset="0"/>
            </a:rPr>
            <a:t>Split Data</a:t>
          </a:r>
          <a:endParaRPr lang="zh-TW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D7530-CDEF-40BB-AA18-187950293BFB}" type="parTrans" cxnId="{9CFB0E82-5642-48A5-9732-040C8977B100}">
      <dgm:prSet/>
      <dgm:spPr/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604B6C-B81F-4285-BD86-3BA1932B0BB2}" type="sibTrans" cxnId="{9CFB0E82-5642-48A5-9732-040C8977B100}">
      <dgm:prSet/>
      <dgm:spPr>
        <a:solidFill>
          <a:srgbClr val="00B050"/>
        </a:solidFill>
      </dgm:spPr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25A61-9205-4A7F-AE68-0884B4BFBF79}">
      <dgm:prSet phldrT="[文字]"/>
      <dgm:spPr>
        <a:ln w="28575">
          <a:solidFill>
            <a:srgbClr val="92D050"/>
          </a:solidFill>
        </a:ln>
      </dgm:spPr>
      <dgm:t>
        <a:bodyPr/>
        <a:lstStyle/>
        <a:p>
          <a:r>
            <a:rPr lang="en-US" altLang="zh-TW" b="1" dirty="0" smtClean="0">
              <a:latin typeface="Arial" panose="020B0604020202020204" pitchFamily="34" charset="0"/>
              <a:cs typeface="Arial" panose="020B0604020202020204" pitchFamily="34" charset="0"/>
            </a:rPr>
            <a:t>Normalization</a:t>
          </a:r>
          <a:endParaRPr lang="zh-TW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8B0FF-F7F4-4D45-96D3-3BCB6544534A}" type="parTrans" cxnId="{D40DC973-2B8C-4572-A6C5-05B6FFC3AD07}">
      <dgm:prSet/>
      <dgm:spPr/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E2A493-1EDD-4122-B928-CA782C08979F}" type="sibTrans" cxnId="{D40DC973-2B8C-4572-A6C5-05B6FFC3AD07}">
      <dgm:prSet/>
      <dgm:spPr/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AC801-DD59-4F6A-AECE-7BB7531FD4D2}">
      <dgm:prSet phldrT="[文字]"/>
      <dgm:spPr>
        <a:ln w="28575">
          <a:solidFill>
            <a:srgbClr val="92D050"/>
          </a:solidFill>
        </a:ln>
      </dgm:spPr>
      <dgm:t>
        <a:bodyPr/>
        <a:lstStyle/>
        <a:p>
          <a:r>
            <a:rPr lang="en-US" altLang="zh-TW" b="1" dirty="0" smtClean="0">
              <a:latin typeface="Arial" panose="020B0604020202020204" pitchFamily="34" charset="0"/>
              <a:cs typeface="Arial" panose="020B0604020202020204" pitchFamily="34" charset="0"/>
            </a:rPr>
            <a:t>Transfer Data Type</a:t>
          </a:r>
          <a:endParaRPr lang="zh-TW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9B992-8122-4539-A920-894A96B06C7B}" type="parTrans" cxnId="{1C2DA82E-AFC1-4642-8B42-8B91BBC2C57C}">
      <dgm:prSet/>
      <dgm:spPr/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59A3E1-B99A-491D-B331-4FDB731A1425}" type="sibTrans" cxnId="{1C2DA82E-AFC1-4642-8B42-8B91BBC2C57C}">
      <dgm:prSet/>
      <dgm:spPr>
        <a:solidFill>
          <a:srgbClr val="00B050"/>
        </a:solidFill>
      </dgm:spPr>
      <dgm:t>
        <a:bodyPr/>
        <a:lstStyle/>
        <a:p>
          <a:endParaRPr lang="zh-TW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AD4D6-6C2E-4A3C-989F-2419BD1E1B4F}" type="pres">
      <dgm:prSet presAssocID="{E1960281-4E60-43C6-97ED-85A72AB19062}" presName="Name0" presStyleCnt="0">
        <dgm:presLayoutVars>
          <dgm:dir/>
          <dgm:resizeHandles val="exact"/>
        </dgm:presLayoutVars>
      </dgm:prSet>
      <dgm:spPr/>
    </dgm:pt>
    <dgm:pt modelId="{AE3166D6-5668-4299-BA41-4FE3E6A4BAA5}" type="pres">
      <dgm:prSet presAssocID="{266BDCD3-FAF5-43E9-965E-88FCD3220B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F86FCB-5D6C-4FD8-87C5-3D618599AB71}" type="pres">
      <dgm:prSet presAssocID="{9A9BE07F-6254-49EA-BC35-4046D0BE389E}" presName="sibTrans" presStyleLbl="sibTrans2D1" presStyleIdx="0" presStyleCnt="3" custScaleY="71644"/>
      <dgm:spPr/>
      <dgm:t>
        <a:bodyPr/>
        <a:lstStyle/>
        <a:p>
          <a:endParaRPr lang="zh-TW" altLang="en-US"/>
        </a:p>
      </dgm:t>
    </dgm:pt>
    <dgm:pt modelId="{1806BD52-B149-41E1-8DFB-203C70B09E13}" type="pres">
      <dgm:prSet presAssocID="{9A9BE07F-6254-49EA-BC35-4046D0BE389E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68B51491-A41D-4C5D-BEAD-D169ABDE81FE}" type="pres">
      <dgm:prSet presAssocID="{F84AC801-DD59-4F6A-AECE-7BB7531FD4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144AB-31BF-43BD-8A6F-5357304205CA}" type="pres">
      <dgm:prSet presAssocID="{E459A3E1-B99A-491D-B331-4FDB731A1425}" presName="sibTrans" presStyleLbl="sibTrans2D1" presStyleIdx="1" presStyleCnt="3" custScaleY="71644"/>
      <dgm:spPr/>
      <dgm:t>
        <a:bodyPr/>
        <a:lstStyle/>
        <a:p>
          <a:endParaRPr lang="zh-TW" altLang="en-US"/>
        </a:p>
      </dgm:t>
    </dgm:pt>
    <dgm:pt modelId="{605B3F99-418E-4789-A4BA-528F7F8CC202}" type="pres">
      <dgm:prSet presAssocID="{E459A3E1-B99A-491D-B331-4FDB731A1425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7F895621-69C5-4371-87C9-AE1CB9784684}" type="pres">
      <dgm:prSet presAssocID="{4ABAC211-BAAF-4F0B-9365-8E993A1AB4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17EA8F-8714-4D8C-A17E-78B89BF1D2C2}" type="pres">
      <dgm:prSet presAssocID="{82604B6C-B81F-4285-BD86-3BA1932B0BB2}" presName="sibTrans" presStyleLbl="sibTrans2D1" presStyleIdx="2" presStyleCnt="3" custScaleY="71644"/>
      <dgm:spPr/>
      <dgm:t>
        <a:bodyPr/>
        <a:lstStyle/>
        <a:p>
          <a:endParaRPr lang="zh-TW" altLang="en-US"/>
        </a:p>
      </dgm:t>
    </dgm:pt>
    <dgm:pt modelId="{78EC20AE-6B69-4949-A01A-34DB2ED06B21}" type="pres">
      <dgm:prSet presAssocID="{82604B6C-B81F-4285-BD86-3BA1932B0BB2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D04DBBB8-83C5-42F8-B8BA-1806C8ED9216}" type="pres">
      <dgm:prSet presAssocID="{B2825A61-9205-4A7F-AE68-0884B4BFBF7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CFB0E82-5642-48A5-9732-040C8977B100}" srcId="{E1960281-4E60-43C6-97ED-85A72AB19062}" destId="{4ABAC211-BAAF-4F0B-9365-8E993A1AB4A3}" srcOrd="2" destOrd="0" parTransId="{FBED7530-CDEF-40BB-AA18-187950293BFB}" sibTransId="{82604B6C-B81F-4285-BD86-3BA1932B0BB2}"/>
    <dgm:cxn modelId="{6D26879C-07C4-46A1-B1E0-30B052E3A315}" type="presOf" srcId="{82604B6C-B81F-4285-BD86-3BA1932B0BB2}" destId="{78EC20AE-6B69-4949-A01A-34DB2ED06B21}" srcOrd="1" destOrd="0" presId="urn:microsoft.com/office/officeart/2005/8/layout/process1"/>
    <dgm:cxn modelId="{D080A672-E441-4FAB-B9FB-24D45B4D40E3}" type="presOf" srcId="{4ABAC211-BAAF-4F0B-9365-8E993A1AB4A3}" destId="{7F895621-69C5-4371-87C9-AE1CB9784684}" srcOrd="0" destOrd="0" presId="urn:microsoft.com/office/officeart/2005/8/layout/process1"/>
    <dgm:cxn modelId="{37A75110-A289-4B63-B2A8-58A584C25020}" type="presOf" srcId="{9A9BE07F-6254-49EA-BC35-4046D0BE389E}" destId="{1806BD52-B149-41E1-8DFB-203C70B09E13}" srcOrd="1" destOrd="0" presId="urn:microsoft.com/office/officeart/2005/8/layout/process1"/>
    <dgm:cxn modelId="{699C3039-9317-4A7D-9DFC-6921E0315E41}" type="presOf" srcId="{82604B6C-B81F-4285-BD86-3BA1932B0BB2}" destId="{0517EA8F-8714-4D8C-A17E-78B89BF1D2C2}" srcOrd="0" destOrd="0" presId="urn:microsoft.com/office/officeart/2005/8/layout/process1"/>
    <dgm:cxn modelId="{FDF65D02-0947-463F-B242-4D43CE842EAC}" type="presOf" srcId="{E459A3E1-B99A-491D-B331-4FDB731A1425}" destId="{605B3F99-418E-4789-A4BA-528F7F8CC202}" srcOrd="1" destOrd="0" presId="urn:microsoft.com/office/officeart/2005/8/layout/process1"/>
    <dgm:cxn modelId="{F684D0CB-175C-4226-A28E-7ADF6D05FF31}" type="presOf" srcId="{F84AC801-DD59-4F6A-AECE-7BB7531FD4D2}" destId="{68B51491-A41D-4C5D-BEAD-D169ABDE81FE}" srcOrd="0" destOrd="0" presId="urn:microsoft.com/office/officeart/2005/8/layout/process1"/>
    <dgm:cxn modelId="{2AB8C005-C679-4A42-AF74-32569EF51DA7}" type="presOf" srcId="{B2825A61-9205-4A7F-AE68-0884B4BFBF79}" destId="{D04DBBB8-83C5-42F8-B8BA-1806C8ED9216}" srcOrd="0" destOrd="0" presId="urn:microsoft.com/office/officeart/2005/8/layout/process1"/>
    <dgm:cxn modelId="{66CCE32E-45EE-49F0-AEA9-CCD65BBF58D4}" type="presOf" srcId="{E459A3E1-B99A-491D-B331-4FDB731A1425}" destId="{696144AB-31BF-43BD-8A6F-5357304205CA}" srcOrd="0" destOrd="0" presId="urn:microsoft.com/office/officeart/2005/8/layout/process1"/>
    <dgm:cxn modelId="{553D8DFF-A641-4579-AF50-C7B0E3366004}" srcId="{E1960281-4E60-43C6-97ED-85A72AB19062}" destId="{266BDCD3-FAF5-43E9-965E-88FCD3220B8D}" srcOrd="0" destOrd="0" parTransId="{F4117CC4-9824-47BD-BE93-130F90E62AB4}" sibTransId="{9A9BE07F-6254-49EA-BC35-4046D0BE389E}"/>
    <dgm:cxn modelId="{D40DC973-2B8C-4572-A6C5-05B6FFC3AD07}" srcId="{E1960281-4E60-43C6-97ED-85A72AB19062}" destId="{B2825A61-9205-4A7F-AE68-0884B4BFBF79}" srcOrd="3" destOrd="0" parTransId="{33E8B0FF-F7F4-4D45-96D3-3BCB6544534A}" sibTransId="{27E2A493-1EDD-4122-B928-CA782C08979F}"/>
    <dgm:cxn modelId="{1C2DA82E-AFC1-4642-8B42-8B91BBC2C57C}" srcId="{E1960281-4E60-43C6-97ED-85A72AB19062}" destId="{F84AC801-DD59-4F6A-AECE-7BB7531FD4D2}" srcOrd="1" destOrd="0" parTransId="{B909B992-8122-4539-A920-894A96B06C7B}" sibTransId="{E459A3E1-B99A-491D-B331-4FDB731A1425}"/>
    <dgm:cxn modelId="{67CD1C38-B82D-4A37-A6CC-108C76593D33}" type="presOf" srcId="{E1960281-4E60-43C6-97ED-85A72AB19062}" destId="{FF0AD4D6-6C2E-4A3C-989F-2419BD1E1B4F}" srcOrd="0" destOrd="0" presId="urn:microsoft.com/office/officeart/2005/8/layout/process1"/>
    <dgm:cxn modelId="{B128D9FE-8102-4584-B213-F1C603517B12}" type="presOf" srcId="{9A9BE07F-6254-49EA-BC35-4046D0BE389E}" destId="{F1F86FCB-5D6C-4FD8-87C5-3D618599AB71}" srcOrd="0" destOrd="0" presId="urn:microsoft.com/office/officeart/2005/8/layout/process1"/>
    <dgm:cxn modelId="{498F47A2-327A-4A44-853B-A45E58D48E34}" type="presOf" srcId="{266BDCD3-FAF5-43E9-965E-88FCD3220B8D}" destId="{AE3166D6-5668-4299-BA41-4FE3E6A4BAA5}" srcOrd="0" destOrd="0" presId="urn:microsoft.com/office/officeart/2005/8/layout/process1"/>
    <dgm:cxn modelId="{6E4B9350-3205-41AB-B16C-0A5B79E6C769}" type="presParOf" srcId="{FF0AD4D6-6C2E-4A3C-989F-2419BD1E1B4F}" destId="{AE3166D6-5668-4299-BA41-4FE3E6A4BAA5}" srcOrd="0" destOrd="0" presId="urn:microsoft.com/office/officeart/2005/8/layout/process1"/>
    <dgm:cxn modelId="{30CC510F-FBAC-443D-B613-24C652F679B3}" type="presParOf" srcId="{FF0AD4D6-6C2E-4A3C-989F-2419BD1E1B4F}" destId="{F1F86FCB-5D6C-4FD8-87C5-3D618599AB71}" srcOrd="1" destOrd="0" presId="urn:microsoft.com/office/officeart/2005/8/layout/process1"/>
    <dgm:cxn modelId="{40C17017-B415-40CD-A3DA-4C6EF53C7AB9}" type="presParOf" srcId="{F1F86FCB-5D6C-4FD8-87C5-3D618599AB71}" destId="{1806BD52-B149-41E1-8DFB-203C70B09E13}" srcOrd="0" destOrd="0" presId="urn:microsoft.com/office/officeart/2005/8/layout/process1"/>
    <dgm:cxn modelId="{4A60F097-09BD-44F9-B3D7-D8EE84282484}" type="presParOf" srcId="{FF0AD4D6-6C2E-4A3C-989F-2419BD1E1B4F}" destId="{68B51491-A41D-4C5D-BEAD-D169ABDE81FE}" srcOrd="2" destOrd="0" presId="urn:microsoft.com/office/officeart/2005/8/layout/process1"/>
    <dgm:cxn modelId="{4B4CC403-8D7E-45DC-A085-DADB297C095B}" type="presParOf" srcId="{FF0AD4D6-6C2E-4A3C-989F-2419BD1E1B4F}" destId="{696144AB-31BF-43BD-8A6F-5357304205CA}" srcOrd="3" destOrd="0" presId="urn:microsoft.com/office/officeart/2005/8/layout/process1"/>
    <dgm:cxn modelId="{9B484680-24C1-4168-AF5A-EBDC5776B7D6}" type="presParOf" srcId="{696144AB-31BF-43BD-8A6F-5357304205CA}" destId="{605B3F99-418E-4789-A4BA-528F7F8CC202}" srcOrd="0" destOrd="0" presId="urn:microsoft.com/office/officeart/2005/8/layout/process1"/>
    <dgm:cxn modelId="{DDECD915-E6A6-45F3-A5B8-77AD692069BC}" type="presParOf" srcId="{FF0AD4D6-6C2E-4A3C-989F-2419BD1E1B4F}" destId="{7F895621-69C5-4371-87C9-AE1CB9784684}" srcOrd="4" destOrd="0" presId="urn:microsoft.com/office/officeart/2005/8/layout/process1"/>
    <dgm:cxn modelId="{60CCE4A2-25E2-40B0-A319-263EB7C85B2F}" type="presParOf" srcId="{FF0AD4D6-6C2E-4A3C-989F-2419BD1E1B4F}" destId="{0517EA8F-8714-4D8C-A17E-78B89BF1D2C2}" srcOrd="5" destOrd="0" presId="urn:microsoft.com/office/officeart/2005/8/layout/process1"/>
    <dgm:cxn modelId="{8919F788-B40D-4AFE-BE81-42F3B9397C7F}" type="presParOf" srcId="{0517EA8F-8714-4D8C-A17E-78B89BF1D2C2}" destId="{78EC20AE-6B69-4949-A01A-34DB2ED06B21}" srcOrd="0" destOrd="0" presId="urn:microsoft.com/office/officeart/2005/8/layout/process1"/>
    <dgm:cxn modelId="{AE0987B5-18B6-4EC2-AE64-9EC47D81F125}" type="presParOf" srcId="{FF0AD4D6-6C2E-4A3C-989F-2419BD1E1B4F}" destId="{D04DBBB8-83C5-42F8-B8BA-1806C8ED921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166D6-5668-4299-BA41-4FE3E6A4BAA5}">
      <dsp:nvSpPr>
        <dsp:cNvPr id="0" name=""/>
        <dsp:cNvSpPr/>
      </dsp:nvSpPr>
      <dsp:spPr>
        <a:xfrm>
          <a:off x="4255" y="1231103"/>
          <a:ext cx="1860438" cy="1116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 Columns</a:t>
          </a:r>
          <a:endParaRPr lang="zh-TW" altLang="en-US" sz="1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949" y="1263797"/>
        <a:ext cx="1795050" cy="1050875"/>
      </dsp:txXfrm>
    </dsp:sp>
    <dsp:sp modelId="{F1F86FCB-5D6C-4FD8-87C5-3D618599AB71}">
      <dsp:nvSpPr>
        <dsp:cNvPr id="0" name=""/>
        <dsp:cNvSpPr/>
      </dsp:nvSpPr>
      <dsp:spPr>
        <a:xfrm>
          <a:off x="2050737" y="1623956"/>
          <a:ext cx="394412" cy="330557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0737" y="1690067"/>
        <a:ext cx="295245" cy="198335"/>
      </dsp:txXfrm>
    </dsp:sp>
    <dsp:sp modelId="{68B51491-A41D-4C5D-BEAD-D169ABDE81FE}">
      <dsp:nvSpPr>
        <dsp:cNvPr id="0" name=""/>
        <dsp:cNvSpPr/>
      </dsp:nvSpPr>
      <dsp:spPr>
        <a:xfrm>
          <a:off x="2608868" y="1231103"/>
          <a:ext cx="1860438" cy="1116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Transfer Data Type</a:t>
          </a:r>
          <a:endParaRPr lang="zh-TW" altLang="en-US" sz="1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1562" y="1263797"/>
        <a:ext cx="1795050" cy="1050875"/>
      </dsp:txXfrm>
    </dsp:sp>
    <dsp:sp modelId="{696144AB-31BF-43BD-8A6F-5357304205CA}">
      <dsp:nvSpPr>
        <dsp:cNvPr id="0" name=""/>
        <dsp:cNvSpPr/>
      </dsp:nvSpPr>
      <dsp:spPr>
        <a:xfrm>
          <a:off x="4655351" y="1623956"/>
          <a:ext cx="394412" cy="330557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5351" y="1690067"/>
        <a:ext cx="295245" cy="198335"/>
      </dsp:txXfrm>
    </dsp:sp>
    <dsp:sp modelId="{7F895621-69C5-4371-87C9-AE1CB9784684}">
      <dsp:nvSpPr>
        <dsp:cNvPr id="0" name=""/>
        <dsp:cNvSpPr/>
      </dsp:nvSpPr>
      <dsp:spPr>
        <a:xfrm>
          <a:off x="5213482" y="1231103"/>
          <a:ext cx="1860438" cy="1116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Split Data</a:t>
          </a:r>
          <a:endParaRPr lang="zh-TW" altLang="en-US" sz="1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6176" y="1263797"/>
        <a:ext cx="1795050" cy="1050875"/>
      </dsp:txXfrm>
    </dsp:sp>
    <dsp:sp modelId="{0517EA8F-8714-4D8C-A17E-78B89BF1D2C2}">
      <dsp:nvSpPr>
        <dsp:cNvPr id="0" name=""/>
        <dsp:cNvSpPr/>
      </dsp:nvSpPr>
      <dsp:spPr>
        <a:xfrm>
          <a:off x="7259964" y="1623956"/>
          <a:ext cx="394412" cy="330557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9964" y="1690067"/>
        <a:ext cx="295245" cy="198335"/>
      </dsp:txXfrm>
    </dsp:sp>
    <dsp:sp modelId="{D04DBBB8-83C5-42F8-B8BA-1806C8ED9216}">
      <dsp:nvSpPr>
        <dsp:cNvPr id="0" name=""/>
        <dsp:cNvSpPr/>
      </dsp:nvSpPr>
      <dsp:spPr>
        <a:xfrm>
          <a:off x="7818096" y="1231103"/>
          <a:ext cx="1860438" cy="1116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Normalization</a:t>
          </a:r>
          <a:endParaRPr lang="zh-TW" altLang="en-US" sz="1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50790" y="1263797"/>
        <a:ext cx="1795050" cy="105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7313-60BC-4364-A6EB-8F70CDAE716E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0835-04F1-4C2A-ACC7-01EDDD519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7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http://pages.cs.wisc.edu/~olvi/uwmp/cancer.html#diag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35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91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標準誤是用於衡量樣本均值和總體均值的差距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2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小樣本，非線性與多維度的資料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隨機森林演算法在面對變數具有多元共線性或者不平衡資料（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Unbalanced 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）的情況時是倍受青睞的演算法。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ROC curve is a plot of the true positive rate (Sensitivity) in function of the false positive rate (100-Specificity) for different cut-off points of a parameter.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5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AIC (</a:t>
            </a:r>
            <a:r>
              <a:rPr lang="zh-TW" altLang="en-US" dirty="0" smtClean="0"/>
              <a:t>變數越少</a:t>
            </a:r>
            <a:r>
              <a:rPr lang="en-US" altLang="zh-TW" dirty="0" smtClean="0"/>
              <a:t>-</a:t>
            </a:r>
            <a:r>
              <a:rPr lang="zh-TW" altLang="en-US" dirty="0" smtClean="0"/>
              <a:t>越簡單，模型</a:t>
            </a:r>
            <a:r>
              <a:rPr lang="en-US" altLang="zh-TW" dirty="0" smtClean="0"/>
              <a:t>fit</a:t>
            </a:r>
            <a:r>
              <a:rPr lang="zh-TW" altLang="en-US" dirty="0" smtClean="0"/>
              <a:t>越好</a:t>
            </a:r>
            <a:r>
              <a:rPr lang="en-US" altLang="zh-TW" dirty="0" smtClean="0"/>
              <a:t>AIC</a:t>
            </a:r>
            <a:r>
              <a:rPr lang="zh-TW" altLang="en-US" dirty="0" smtClean="0"/>
              <a:t>越小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96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中間值為屬於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的機率 </a:t>
            </a:r>
            <a:r>
              <a:rPr lang="en-US" altLang="zh-TW" dirty="0" smtClean="0"/>
              <a:t>(&gt;0.5</a:t>
            </a:r>
            <a:r>
              <a:rPr lang="zh-TW" altLang="en-US" dirty="0" smtClean="0"/>
              <a:t>即顯示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為大宗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20835-04F1-4C2A-ACC7-01EDDD51983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6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21E3-B036-46DD-97BC-A6E7D45448F6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4DEB-E0DE-43B7-8BCD-7FD5E2D363E4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1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33C-005E-429D-B077-77444DD50612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F0E9-2E17-494A-BC65-D05E247558E3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2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851F-186F-490A-8FE8-53DBE3DDEC34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9F6E-357D-4A21-A38A-475082EAD19A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7778-5BB1-485E-8E5F-1D0EEC4DBAD3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AC57-2810-4904-B5CF-3CD9F03687CF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2BE4-7402-4F8A-A054-53C1F2BCDA30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96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63F-78AA-477A-A269-B1BA9D609A3B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A7C-75B4-4E8E-8C05-3DE20DA05A4D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2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B1B1-254D-403E-91B8-581C4CD8986D}" type="datetime1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ADDD-18A3-4DAA-8211-D39007042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0" y="1321475"/>
            <a:ext cx="11254152" cy="203425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1777" y="4059237"/>
            <a:ext cx="9144000" cy="838077"/>
          </a:xfrm>
        </p:spPr>
        <p:txBody>
          <a:bodyPr>
            <a:no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Diagnose Malignant or Benign Tumor with the Image Feature of Cell Nuclei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4502" y="6040624"/>
            <a:ext cx="8421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https://www.kaggle.com/uciml/breast-cancer-wisconsin-data/tasks?taskId=299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05723" y="-297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The Distributions of Raw Data-SE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3" y="1027906"/>
            <a:ext cx="11049000" cy="56180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35084" y="-237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The Distributions of Raw Data-Worst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42" y="1087971"/>
            <a:ext cx="10824044" cy="550363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1135" y="1822631"/>
            <a:ext cx="3778492" cy="37656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Logistic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stepAIC</a:t>
            </a:r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 to reduce the number of  </a:t>
            </a:r>
            <a:r>
              <a:rPr lang="en-US" altLang="zh-TW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LDA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US" altLang="zh-TW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KNN </a:t>
            </a:r>
            <a:endParaRPr lang="en-US" altLang="zh-TW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TW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 </a:t>
            </a:r>
            <a:endParaRPr lang="en-US" altLang="zh-TW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Random Forest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47698" y="-271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5416" y="1825254"/>
            <a:ext cx="35544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(80%), Testing (20%)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(k fold=10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970799" y="1822631"/>
            <a:ext cx="3778492" cy="376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AUC</a:t>
            </a:r>
          </a:p>
        </p:txBody>
      </p:sp>
    </p:spTree>
    <p:extLst>
      <p:ext uri="{BB962C8B-B14F-4D97-AF65-F5344CB8AC3E}">
        <p14:creationId xmlns:p14="http://schemas.microsoft.com/office/powerpoint/2010/main" val="38397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509" y="-296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99882308"/>
              </p:ext>
            </p:extLst>
          </p:nvPr>
        </p:nvGraphicFramePr>
        <p:xfrm>
          <a:off x="1162411" y="17266"/>
          <a:ext cx="9682790" cy="357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1162409" y="2534431"/>
            <a:ext cx="1861200" cy="1116000"/>
            <a:chOff x="1046403" y="3433967"/>
            <a:chExt cx="1808285" cy="1065600"/>
          </a:xfrm>
        </p:grpSpPr>
        <p:sp>
          <p:nvSpPr>
            <p:cNvPr id="6" name="文字方塊 5"/>
            <p:cNvSpPr txBox="1"/>
            <p:nvPr/>
          </p:nvSpPr>
          <p:spPr>
            <a:xfrm>
              <a:off x="1096454" y="3810670"/>
              <a:ext cx="1746738" cy="29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Remove “id”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1046403" y="3433967"/>
              <a:ext cx="1808285" cy="10656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697273" y="2534431"/>
            <a:ext cx="1996220" cy="1116000"/>
            <a:chOff x="3554283" y="3104933"/>
            <a:chExt cx="1996220" cy="1116000"/>
          </a:xfrm>
        </p:grpSpPr>
        <p:sp>
          <p:nvSpPr>
            <p:cNvPr id="7" name="文字方塊 6"/>
            <p:cNvSpPr txBox="1"/>
            <p:nvPr/>
          </p:nvSpPr>
          <p:spPr>
            <a:xfrm>
              <a:off x="3554283" y="3258822"/>
              <a:ext cx="1996220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Column “Diagnosis”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B/M </a:t>
              </a:r>
              <a:r>
                <a:rPr lang="en-US" altLang="zh-TW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chr</a:t>
              </a:r>
              <a:r>
                <a:rPr lang="en-US" altLang="zh-TW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&gt;&gt; 0/1 </a:t>
              </a:r>
              <a:r>
                <a: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rPr>
                <a:t>(factor</a:t>
              </a:r>
              <a:r>
                <a:rPr lang="en-US" altLang="zh-TW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3621793" y="3104933"/>
              <a:ext cx="1861200" cy="11160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367157" y="2534431"/>
            <a:ext cx="1861200" cy="1116000"/>
            <a:chOff x="6208622" y="3049780"/>
            <a:chExt cx="1861200" cy="1116000"/>
          </a:xfrm>
        </p:grpSpPr>
        <p:sp>
          <p:nvSpPr>
            <p:cNvPr id="8" name="文字方塊 7"/>
            <p:cNvSpPr txBox="1"/>
            <p:nvPr/>
          </p:nvSpPr>
          <p:spPr>
            <a:xfrm>
              <a:off x="6431493" y="3207334"/>
              <a:ext cx="1415457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Train: 80%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:  20% 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208622" y="3049780"/>
              <a:ext cx="1861200" cy="11160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902022" y="2534431"/>
            <a:ext cx="2073087" cy="1116000"/>
            <a:chOff x="8795451" y="3160155"/>
            <a:chExt cx="2073087" cy="1116000"/>
          </a:xfrm>
        </p:grpSpPr>
        <p:sp>
          <p:nvSpPr>
            <p:cNvPr id="9" name="文字方塊 8"/>
            <p:cNvSpPr txBox="1"/>
            <p:nvPr/>
          </p:nvSpPr>
          <p:spPr>
            <a:xfrm>
              <a:off x="8795451" y="3356462"/>
              <a:ext cx="2073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Train: 80% &gt; </a:t>
              </a:r>
              <a:r>
                <a:rPr lang="en-US" altLang="zh-TW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sd</a:t>
              </a:r>
              <a:r>
                <a:rPr lang="en-US" altLang="zh-TW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/mean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9032782" y="3715842"/>
                  <a:ext cx="1696682" cy="374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X’ </a:t>
                  </a:r>
                  <a14:m>
                    <m:oMath xmlns:m="http://schemas.openxmlformats.org/officeDocument/2006/math">
                      <m:r>
                        <a:rPr lang="en-US" altLang="zh-TW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zh-TW" alt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zh-TW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782" y="3715842"/>
                  <a:ext cx="1696682" cy="374526"/>
                </a:xfrm>
                <a:prstGeom prst="rect">
                  <a:avLst/>
                </a:prstGeom>
                <a:blipFill>
                  <a:blip r:embed="rId7"/>
                  <a:stretch>
                    <a:fillRect l="-7168" t="-327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圓角矩形 30"/>
            <p:cNvSpPr/>
            <p:nvPr/>
          </p:nvSpPr>
          <p:spPr>
            <a:xfrm>
              <a:off x="8885006" y="3160155"/>
              <a:ext cx="1861200" cy="11160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-5874327" y="3090118"/>
            <a:ext cx="17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Seed 1234</a:t>
            </a:r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347"/>
              </p:ext>
            </p:extLst>
          </p:nvPr>
        </p:nvGraphicFramePr>
        <p:xfrm>
          <a:off x="1659850" y="4343354"/>
          <a:ext cx="6568507" cy="15959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90160">
                  <a:extLst>
                    <a:ext uri="{9D8B030D-6E8A-4147-A177-3AD203B41FA5}">
                      <a16:colId xmlns:a16="http://schemas.microsoft.com/office/drawing/2014/main" val="400319072"/>
                    </a:ext>
                  </a:extLst>
                </a:gridCol>
                <a:gridCol w="1390160">
                  <a:extLst>
                    <a:ext uri="{9D8B030D-6E8A-4147-A177-3AD203B41FA5}">
                      <a16:colId xmlns:a16="http://schemas.microsoft.com/office/drawing/2014/main" val="2910878577"/>
                    </a:ext>
                  </a:extLst>
                </a:gridCol>
                <a:gridCol w="1390160">
                  <a:extLst>
                    <a:ext uri="{9D8B030D-6E8A-4147-A177-3AD203B41FA5}">
                      <a16:colId xmlns:a16="http://schemas.microsoft.com/office/drawing/2014/main" val="2465426372"/>
                    </a:ext>
                  </a:extLst>
                </a:gridCol>
                <a:gridCol w="1112129">
                  <a:extLst>
                    <a:ext uri="{9D8B030D-6E8A-4147-A177-3AD203B41FA5}">
                      <a16:colId xmlns:a16="http://schemas.microsoft.com/office/drawing/2014/main" val="1850815760"/>
                    </a:ext>
                  </a:extLst>
                </a:gridCol>
                <a:gridCol w="1285898">
                  <a:extLst>
                    <a:ext uri="{9D8B030D-6E8A-4147-A177-3AD203B41FA5}">
                      <a16:colId xmlns:a16="http://schemas.microsoft.com/office/drawing/2014/main" val="1274300455"/>
                    </a:ext>
                  </a:extLst>
                </a:gridCol>
              </a:tblGrid>
              <a:tr h="398991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81558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 / </a:t>
                      </a:r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62.2%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 / </a:t>
                      </a:r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37.8%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79.96%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7922641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 / 64.91%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/ 35.09%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225579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 / </a:t>
                      </a:r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62.74%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 /</a:t>
                      </a:r>
                      <a:r>
                        <a:rPr lang="zh-TW" alt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37.26%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909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812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The Result of Normalization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1053" b="14825"/>
          <a:stretch/>
        </p:blipFill>
        <p:spPr>
          <a:xfrm>
            <a:off x="5888916" y="1881051"/>
            <a:ext cx="6051371" cy="2579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6200000">
            <a:off x="6158938" y="469992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radius_mean</a:t>
            </a:r>
            <a:endParaRPr lang="zh-TW" altLang="en-US" sz="1100" dirty="0"/>
          </a:p>
        </p:txBody>
      </p:sp>
      <p:sp>
        <p:nvSpPr>
          <p:cNvPr id="7" name="矩形 6"/>
          <p:cNvSpPr/>
          <p:nvPr/>
        </p:nvSpPr>
        <p:spPr>
          <a:xfrm rot="16200000">
            <a:off x="6299111" y="4722362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6379172" y="4804917"/>
            <a:ext cx="12105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6678843" y="4667860"/>
            <a:ext cx="936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6621847" y="4887472"/>
            <a:ext cx="1375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16200000">
            <a:off x="6749196" y="4922738"/>
            <a:ext cx="14462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16200000">
            <a:off x="7032838" y="4801711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rot="16200000">
            <a:off x="7019123" y="4978041"/>
            <a:ext cx="1556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points_mean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 rot="16200000">
            <a:off x="7347648" y="4812130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 rot="16200000">
            <a:off x="7261797" y="5060596"/>
            <a:ext cx="1721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t="10742" b="15831"/>
          <a:stretch/>
        </p:blipFill>
        <p:spPr>
          <a:xfrm>
            <a:off x="45424" y="1872343"/>
            <a:ext cx="6051600" cy="257034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16200000">
            <a:off x="7886877" y="4598129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radius_se</a:t>
            </a:r>
            <a:endParaRPr lang="zh-TW" altLang="en-US" sz="1100" dirty="0"/>
          </a:p>
        </p:txBody>
      </p:sp>
      <p:sp>
        <p:nvSpPr>
          <p:cNvPr id="21" name="矩形 20"/>
          <p:cNvSpPr/>
          <p:nvPr/>
        </p:nvSpPr>
        <p:spPr>
          <a:xfrm rot="16200000">
            <a:off x="8027050" y="4620571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8108495" y="4703126"/>
            <a:ext cx="10070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8409552" y="4566069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 rot="16200000">
            <a:off x="8353941" y="4785681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8482675" y="4820947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 rot="16200000">
            <a:off x="8767701" y="469992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 rot="16200000">
            <a:off x="8755371" y="4876250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points_se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 rot="16200000">
            <a:off x="9085282" y="4710339"/>
            <a:ext cx="10214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6200000">
            <a:off x="9000820" y="4958804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16200000">
            <a:off x="9424346" y="4691905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radius_worst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 rot="16200000">
            <a:off x="9567487" y="4714347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worst</a:t>
            </a:r>
            <a:endParaRPr lang="zh-TW" altLang="en-US" sz="1100" dirty="0"/>
          </a:p>
        </p:txBody>
      </p:sp>
      <p:sp>
        <p:nvSpPr>
          <p:cNvPr id="32" name="矩形 31"/>
          <p:cNvSpPr/>
          <p:nvPr/>
        </p:nvSpPr>
        <p:spPr>
          <a:xfrm rot="16200000">
            <a:off x="9650516" y="4796901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perimeter_worst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 rot="16200000">
            <a:off x="9953155" y="4659845"/>
            <a:ext cx="9204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area_worst</a:t>
            </a:r>
            <a:endParaRPr lang="zh-TW" altLang="en-US" sz="1100" dirty="0"/>
          </a:p>
        </p:txBody>
      </p:sp>
      <p:sp>
        <p:nvSpPr>
          <p:cNvPr id="34" name="矩形 33"/>
          <p:cNvSpPr/>
          <p:nvPr/>
        </p:nvSpPr>
        <p:spPr>
          <a:xfrm rot="16200000">
            <a:off x="9899127" y="4879456"/>
            <a:ext cx="1359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smoothness_worst</a:t>
            </a:r>
            <a:endParaRPr lang="zh-TW" altLang="en-US" sz="1100" dirty="0"/>
          </a:p>
        </p:txBody>
      </p:sp>
      <p:sp>
        <p:nvSpPr>
          <p:cNvPr id="35" name="矩形 34"/>
          <p:cNvSpPr/>
          <p:nvPr/>
        </p:nvSpPr>
        <p:spPr>
          <a:xfrm rot="16200000">
            <a:off x="10029444" y="4914722"/>
            <a:ext cx="1430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compactness_worst</a:t>
            </a:r>
            <a:endParaRPr lang="zh-TW" altLang="en-US" sz="1100" dirty="0"/>
          </a:p>
        </p:txBody>
      </p:sp>
      <p:sp>
        <p:nvSpPr>
          <p:cNvPr id="36" name="矩形 35"/>
          <p:cNvSpPr/>
          <p:nvPr/>
        </p:nvSpPr>
        <p:spPr>
          <a:xfrm rot="16200000">
            <a:off x="10316054" y="4793696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concavity_worst</a:t>
            </a:r>
            <a:endParaRPr lang="zh-TW" altLang="en-US" sz="1100" dirty="0"/>
          </a:p>
        </p:txBody>
      </p:sp>
      <p:sp>
        <p:nvSpPr>
          <p:cNvPr id="37" name="矩形 36"/>
          <p:cNvSpPr/>
          <p:nvPr/>
        </p:nvSpPr>
        <p:spPr>
          <a:xfrm rot="16200000">
            <a:off x="10305307" y="4970025"/>
            <a:ext cx="1540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points_worst</a:t>
            </a:r>
            <a:endParaRPr lang="zh-TW" altLang="en-US" sz="1100" dirty="0"/>
          </a:p>
        </p:txBody>
      </p:sp>
      <p:sp>
        <p:nvSpPr>
          <p:cNvPr id="38" name="矩形 37"/>
          <p:cNvSpPr/>
          <p:nvPr/>
        </p:nvSpPr>
        <p:spPr>
          <a:xfrm rot="16200000">
            <a:off x="10636800" y="4804115"/>
            <a:ext cx="1208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symmetry_worst</a:t>
            </a:r>
            <a:endParaRPr lang="zh-TW" altLang="en-US" sz="1100" dirty="0"/>
          </a:p>
        </p:txBody>
      </p:sp>
      <p:sp>
        <p:nvSpPr>
          <p:cNvPr id="39" name="矩形 38"/>
          <p:cNvSpPr/>
          <p:nvPr/>
        </p:nvSpPr>
        <p:spPr>
          <a:xfrm rot="16200000">
            <a:off x="10553919" y="5052579"/>
            <a:ext cx="1705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fractal_dimension_worst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 rot="16200000">
            <a:off x="309378" y="469992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radius_mean</a:t>
            </a:r>
            <a:endParaRPr lang="zh-TW" altLang="en-US" sz="1100" dirty="0"/>
          </a:p>
        </p:txBody>
      </p:sp>
      <p:sp>
        <p:nvSpPr>
          <p:cNvPr id="41" name="矩形 40"/>
          <p:cNvSpPr/>
          <p:nvPr/>
        </p:nvSpPr>
        <p:spPr>
          <a:xfrm rot="16200000">
            <a:off x="449551" y="4722362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6200000">
            <a:off x="529612" y="4804916"/>
            <a:ext cx="12105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 rot="16200000">
            <a:off x="829283" y="4667860"/>
            <a:ext cx="936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 rot="16200000">
            <a:off x="772287" y="4887471"/>
            <a:ext cx="1375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 rot="16200000">
            <a:off x="899636" y="4922737"/>
            <a:ext cx="14462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 rot="16200000">
            <a:off x="1183278" y="4801710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 rot="16200000">
            <a:off x="1169563" y="4978040"/>
            <a:ext cx="1556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points_mean</a:t>
            </a:r>
            <a:endParaRPr lang="zh-TW" altLang="en-US" sz="1100" dirty="0"/>
          </a:p>
        </p:txBody>
      </p:sp>
      <p:sp>
        <p:nvSpPr>
          <p:cNvPr id="48" name="矩形 47"/>
          <p:cNvSpPr/>
          <p:nvPr/>
        </p:nvSpPr>
        <p:spPr>
          <a:xfrm rot="16200000">
            <a:off x="1498088" y="4812130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 rot="16200000">
            <a:off x="1412237" y="5060595"/>
            <a:ext cx="1721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fractal_dimension_mean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 rot="16200000">
            <a:off x="2037317" y="4598129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radius_se</a:t>
            </a:r>
            <a:endParaRPr lang="zh-TW" altLang="en-US" sz="1100" dirty="0"/>
          </a:p>
        </p:txBody>
      </p:sp>
      <p:sp>
        <p:nvSpPr>
          <p:cNvPr id="51" name="矩形 50"/>
          <p:cNvSpPr/>
          <p:nvPr/>
        </p:nvSpPr>
        <p:spPr>
          <a:xfrm rot="16200000">
            <a:off x="2177490" y="4620571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 rot="16200000">
            <a:off x="2258935" y="4703126"/>
            <a:ext cx="10070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 rot="16200000">
            <a:off x="2559992" y="4566069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6200000">
            <a:off x="2504381" y="4785680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 rot="16200000">
            <a:off x="2633115" y="4820946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 rot="16200000">
            <a:off x="2918141" y="469992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 rot="16200000">
            <a:off x="2905811" y="4876251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points_se</a:t>
            </a:r>
            <a:endParaRPr lang="zh-TW" altLang="en-US" sz="1100" dirty="0"/>
          </a:p>
        </p:txBody>
      </p:sp>
      <p:sp>
        <p:nvSpPr>
          <p:cNvPr id="58" name="矩形 57"/>
          <p:cNvSpPr/>
          <p:nvPr/>
        </p:nvSpPr>
        <p:spPr>
          <a:xfrm rot="16200000">
            <a:off x="3235722" y="4710339"/>
            <a:ext cx="10214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 rot="16200000">
            <a:off x="3151260" y="4958805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fractal_dimension_se</a:t>
            </a:r>
            <a:endParaRPr lang="en-US" altLang="zh-TW" sz="11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 rot="16200000">
            <a:off x="3574786" y="4691905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radius_worst</a:t>
            </a:r>
            <a:endParaRPr lang="zh-TW" altLang="en-US" sz="1100" dirty="0"/>
          </a:p>
        </p:txBody>
      </p:sp>
      <p:sp>
        <p:nvSpPr>
          <p:cNvPr id="61" name="矩形 60"/>
          <p:cNvSpPr/>
          <p:nvPr/>
        </p:nvSpPr>
        <p:spPr>
          <a:xfrm rot="16200000">
            <a:off x="3717927" y="4714347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texture_</a:t>
            </a:r>
            <a:r>
              <a:rPr lang="en-US" altLang="zh-TW" sz="1100" dirty="0" err="1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worst</a:t>
            </a:r>
            <a:endParaRPr lang="zh-TW" altLang="en-US" sz="1100" dirty="0"/>
          </a:p>
        </p:txBody>
      </p:sp>
      <p:sp>
        <p:nvSpPr>
          <p:cNvPr id="62" name="矩形 61"/>
          <p:cNvSpPr/>
          <p:nvPr/>
        </p:nvSpPr>
        <p:spPr>
          <a:xfrm rot="16200000">
            <a:off x="3800956" y="4796902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perimeter_worst</a:t>
            </a:r>
            <a:endParaRPr lang="zh-TW" altLang="en-US" sz="1100" dirty="0"/>
          </a:p>
        </p:txBody>
      </p:sp>
      <p:sp>
        <p:nvSpPr>
          <p:cNvPr id="63" name="矩形 62"/>
          <p:cNvSpPr/>
          <p:nvPr/>
        </p:nvSpPr>
        <p:spPr>
          <a:xfrm rot="16200000">
            <a:off x="4103595" y="4659845"/>
            <a:ext cx="9204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area_worst</a:t>
            </a:r>
            <a:endParaRPr lang="zh-TW" altLang="en-US" sz="1100" dirty="0"/>
          </a:p>
        </p:txBody>
      </p:sp>
      <p:sp>
        <p:nvSpPr>
          <p:cNvPr id="64" name="矩形 63"/>
          <p:cNvSpPr/>
          <p:nvPr/>
        </p:nvSpPr>
        <p:spPr>
          <a:xfrm rot="16200000">
            <a:off x="4049567" y="4879457"/>
            <a:ext cx="1359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smoothness_worst</a:t>
            </a:r>
            <a:endParaRPr lang="zh-TW" altLang="en-US" sz="1100" dirty="0"/>
          </a:p>
        </p:txBody>
      </p:sp>
      <p:sp>
        <p:nvSpPr>
          <p:cNvPr id="65" name="矩形 64"/>
          <p:cNvSpPr/>
          <p:nvPr/>
        </p:nvSpPr>
        <p:spPr>
          <a:xfrm rot="16200000">
            <a:off x="4179884" y="4914723"/>
            <a:ext cx="14302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compactness_worst</a:t>
            </a:r>
            <a:endParaRPr lang="zh-TW" altLang="en-US" sz="1100" dirty="0"/>
          </a:p>
        </p:txBody>
      </p:sp>
      <p:sp>
        <p:nvSpPr>
          <p:cNvPr id="66" name="矩形 65"/>
          <p:cNvSpPr/>
          <p:nvPr/>
        </p:nvSpPr>
        <p:spPr>
          <a:xfrm rot="16200000">
            <a:off x="4466494" y="4793696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concavity_worst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 rot="16200000">
            <a:off x="4455747" y="4970026"/>
            <a:ext cx="15408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concave </a:t>
            </a:r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points_worst</a:t>
            </a:r>
            <a:endParaRPr lang="zh-TW" altLang="en-US" sz="1100" dirty="0"/>
          </a:p>
        </p:txBody>
      </p:sp>
      <p:sp>
        <p:nvSpPr>
          <p:cNvPr id="68" name="矩形 67"/>
          <p:cNvSpPr/>
          <p:nvPr/>
        </p:nvSpPr>
        <p:spPr>
          <a:xfrm rot="16200000">
            <a:off x="4787240" y="4804115"/>
            <a:ext cx="1208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symmetry_worst</a:t>
            </a:r>
            <a:endParaRPr lang="zh-TW" altLang="en-US" sz="1100" dirty="0"/>
          </a:p>
        </p:txBody>
      </p:sp>
      <p:sp>
        <p:nvSpPr>
          <p:cNvPr id="69" name="矩形 68"/>
          <p:cNvSpPr/>
          <p:nvPr/>
        </p:nvSpPr>
        <p:spPr>
          <a:xfrm rot="16200000">
            <a:off x="4704359" y="5052581"/>
            <a:ext cx="1705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fractal_dimension_worst</a:t>
            </a:r>
            <a:endParaRPr lang="zh-TW" altLang="en-US" sz="11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466376" y="1557392"/>
            <a:ext cx="34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Train_Normalized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357329" y="1557392"/>
            <a:ext cx="34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Train_Raw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41" y="974117"/>
            <a:ext cx="10633364" cy="554374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201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TW" dirty="0" smtClean="0"/>
              <a:t>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en-US" altLang="zh-TW" dirty="0" smtClean="0"/>
              <a:t>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TW" dirty="0" smtClean="0"/>
              <a:t>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altLang="zh-TW" dirty="0" smtClean="0"/>
              <a:t>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Data-Mean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" y="1027906"/>
            <a:ext cx="10826679" cy="564453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201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Distributions of Train Data-SE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" y="957329"/>
            <a:ext cx="10705321" cy="558126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201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Distributions of Train Data-Worst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391"/>
            <a:ext cx="10125075" cy="259080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43630" y="-2267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of Train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41609" b="16433"/>
          <a:stretch/>
        </p:blipFill>
        <p:spPr>
          <a:xfrm>
            <a:off x="838200" y="1565031"/>
            <a:ext cx="3324225" cy="1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1214" y="-33099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of Train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058"/>
          <a:stretch/>
        </p:blipFill>
        <p:spPr>
          <a:xfrm>
            <a:off x="663181" y="1690688"/>
            <a:ext cx="5155833" cy="37486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66" y="1027906"/>
            <a:ext cx="6732734" cy="50495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2066074"/>
            <a:ext cx="1671782" cy="5847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142107"/>
            <a:ext cx="1671782" cy="252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3620238"/>
            <a:ext cx="1671782" cy="9609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38" y="1452617"/>
            <a:ext cx="5600171" cy="4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62" y="-118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4683" y="1606061"/>
            <a:ext cx="6028594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The aim of the study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The feature of the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Results of six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Conclusion and discussion</a:t>
            </a:r>
          </a:p>
          <a:p>
            <a:pPr>
              <a:lnSpc>
                <a:spcPct val="150000"/>
              </a:lnSpc>
            </a:pPr>
            <a:endParaRPr lang="en-US" altLang="zh-TW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420" y="-238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1576252" y="2046912"/>
            <a:ext cx="8525936" cy="2873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3600"/>
          <a:stretch/>
        </p:blipFill>
        <p:spPr>
          <a:xfrm>
            <a:off x="1576253" y="5037233"/>
            <a:ext cx="2485794" cy="1124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b="12855"/>
          <a:stretch/>
        </p:blipFill>
        <p:spPr>
          <a:xfrm>
            <a:off x="1576252" y="1487080"/>
            <a:ext cx="5800725" cy="44823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576252" y="2020785"/>
            <a:ext cx="8334103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576252" y="5037233"/>
            <a:ext cx="8334103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159931" y="5463246"/>
            <a:ext cx="19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AUC=0.960473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7858" y="-3160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Regression-with </a:t>
            </a:r>
            <a:r>
              <a:rPr lang="en-US" altLang="zh-TW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stepAIC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46" y="1772437"/>
            <a:ext cx="5168674" cy="48584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814063" y="5891856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AUC=0.9402027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33106"/>
          <a:stretch/>
        </p:blipFill>
        <p:spPr>
          <a:xfrm>
            <a:off x="959846" y="1009519"/>
            <a:ext cx="4267200" cy="4396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73870" y="1194506"/>
            <a:ext cx="1158240" cy="219824"/>
          </a:xfrm>
          <a:prstGeom prst="rect">
            <a:avLst/>
          </a:prstGeom>
          <a:noFill/>
          <a:ln w="28575">
            <a:solidFill>
              <a:srgbClr val="02C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279" y="624900"/>
            <a:ext cx="5835139" cy="4376354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rot="16200000">
            <a:off x="13093056" y="3552477"/>
            <a:ext cx="2880000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16200000">
            <a:off x="14381134" y="3408477"/>
            <a:ext cx="3168000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b="5304"/>
          <a:stretch/>
        </p:blipFill>
        <p:spPr>
          <a:xfrm>
            <a:off x="6197569" y="3749557"/>
            <a:ext cx="2616494" cy="12030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/>
          <a:srcRect t="1" b="10293"/>
          <a:stretch/>
        </p:blipFill>
        <p:spPr>
          <a:xfrm>
            <a:off x="6128520" y="2892835"/>
            <a:ext cx="5886612" cy="4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0663" y="-333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995" t="1" r="1" b="8539"/>
          <a:stretch/>
        </p:blipFill>
        <p:spPr>
          <a:xfrm>
            <a:off x="1632812" y="1404360"/>
            <a:ext cx="5865624" cy="453003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632812" y="1939074"/>
            <a:ext cx="8334103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32811" y="4664994"/>
            <a:ext cx="8334103" cy="0"/>
          </a:xfrm>
          <a:prstGeom prst="line">
            <a:avLst/>
          </a:prstGeom>
          <a:ln w="28575">
            <a:solidFill>
              <a:srgbClr val="02C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50429"/>
          <a:stretch/>
        </p:blipFill>
        <p:spPr>
          <a:xfrm>
            <a:off x="1632812" y="2237429"/>
            <a:ext cx="2789104" cy="22358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50035"/>
          <a:stretch/>
        </p:blipFill>
        <p:spPr>
          <a:xfrm>
            <a:off x="4543911" y="2237429"/>
            <a:ext cx="2789104" cy="22536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5416" t="-510" b="31999"/>
          <a:stretch/>
        </p:blipFill>
        <p:spPr>
          <a:xfrm>
            <a:off x="1632812" y="2113441"/>
            <a:ext cx="891905" cy="1239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11" y="4838930"/>
            <a:ext cx="3118510" cy="115964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562841" y="5629245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AUC=0.9557432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682" y="-2171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(SVM)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82" y="1690688"/>
            <a:ext cx="5845174" cy="394814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94988" y="5459304"/>
            <a:ext cx="2306192" cy="191543"/>
          </a:xfrm>
          <a:prstGeom prst="rect">
            <a:avLst/>
          </a:prstGeom>
          <a:noFill/>
          <a:ln w="28575">
            <a:solidFill>
              <a:srgbClr val="02C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513" y="1439535"/>
            <a:ext cx="4424218" cy="32703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8730"/>
          <a:stretch/>
        </p:blipFill>
        <p:spPr>
          <a:xfrm>
            <a:off x="6278856" y="4730270"/>
            <a:ext cx="2790859" cy="96381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673677" y="5484712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AUC=0.9807432</a:t>
            </a:r>
          </a:p>
        </p:txBody>
      </p:sp>
    </p:spTree>
    <p:extLst>
      <p:ext uri="{BB962C8B-B14F-4D97-AF65-F5344CB8AC3E}">
        <p14:creationId xmlns:p14="http://schemas.microsoft.com/office/powerpoint/2010/main" val="1828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438" b="6179"/>
          <a:stretch/>
        </p:blipFill>
        <p:spPr>
          <a:xfrm>
            <a:off x="584921" y="4843047"/>
            <a:ext cx="2893461" cy="11215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4921" y="-178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813" y="1459777"/>
            <a:ext cx="5219684" cy="34797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424"/>
          <a:stretch/>
        </p:blipFill>
        <p:spPr>
          <a:xfrm>
            <a:off x="584921" y="1355542"/>
            <a:ext cx="5004521" cy="3305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10702" y="4486758"/>
            <a:ext cx="921594" cy="191543"/>
          </a:xfrm>
          <a:prstGeom prst="rect">
            <a:avLst/>
          </a:prstGeom>
          <a:noFill/>
          <a:ln w="28575">
            <a:solidFill>
              <a:srgbClr val="02C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488220" y="5786785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AUC=0.9422297</a:t>
            </a:r>
          </a:p>
        </p:txBody>
      </p:sp>
    </p:spTree>
    <p:extLst>
      <p:ext uri="{BB962C8B-B14F-4D97-AF65-F5344CB8AC3E}">
        <p14:creationId xmlns:p14="http://schemas.microsoft.com/office/powerpoint/2010/main" val="41496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014" y="-2662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7910"/>
          <a:stretch/>
        </p:blipFill>
        <p:spPr>
          <a:xfrm>
            <a:off x="838200" y="1459344"/>
            <a:ext cx="5524500" cy="4210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764" y="4415988"/>
            <a:ext cx="2228333" cy="101667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88220" y="5786785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AUC=0.9277027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87" y="1880379"/>
            <a:ext cx="6975724" cy="4650483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92707"/>
              </p:ext>
            </p:extLst>
          </p:nvPr>
        </p:nvGraphicFramePr>
        <p:xfrm>
          <a:off x="7183320" y="2134195"/>
          <a:ext cx="4170480" cy="79798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90160">
                  <a:extLst>
                    <a:ext uri="{9D8B030D-6E8A-4147-A177-3AD203B41FA5}">
                      <a16:colId xmlns:a16="http://schemas.microsoft.com/office/drawing/2014/main" val="1690883462"/>
                    </a:ext>
                  </a:extLst>
                </a:gridCol>
                <a:gridCol w="1390160">
                  <a:extLst>
                    <a:ext uri="{9D8B030D-6E8A-4147-A177-3AD203B41FA5}">
                      <a16:colId xmlns:a16="http://schemas.microsoft.com/office/drawing/2014/main" val="798652482"/>
                    </a:ext>
                  </a:extLst>
                </a:gridCol>
                <a:gridCol w="1390160">
                  <a:extLst>
                    <a:ext uri="{9D8B030D-6E8A-4147-A177-3AD203B41FA5}">
                      <a16:colId xmlns:a16="http://schemas.microsoft.com/office/drawing/2014/main" val="4178684448"/>
                    </a:ext>
                  </a:extLst>
                </a:gridCol>
              </a:tblGrid>
              <a:tr h="398991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(0)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(1)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6315258"/>
                  </a:ext>
                </a:extLst>
              </a:tr>
              <a:tr h="398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 / 62.2%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 / 37.8%</a:t>
                      </a:r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9407538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163102"/>
            <a:ext cx="39052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884" y="-344429"/>
            <a:ext cx="10515600" cy="1325563"/>
          </a:xfrm>
        </p:spPr>
        <p:txBody>
          <a:bodyPr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altLang="zh-TW" dirty="0" smtClean="0"/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31348"/>
            <a:ext cx="5162550" cy="3714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1" y="1500680"/>
            <a:ext cx="5353050" cy="3568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b="2801"/>
          <a:stretch/>
        </p:blipFill>
        <p:spPr>
          <a:xfrm>
            <a:off x="838201" y="4846098"/>
            <a:ext cx="2262299" cy="103627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88220" y="5882375"/>
            <a:ext cx="222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AUC=0.9614865</a:t>
            </a:r>
          </a:p>
        </p:txBody>
      </p:sp>
      <p:sp>
        <p:nvSpPr>
          <p:cNvPr id="9" name="矩形 8"/>
          <p:cNvSpPr/>
          <p:nvPr/>
        </p:nvSpPr>
        <p:spPr>
          <a:xfrm>
            <a:off x="3509640" y="4670425"/>
            <a:ext cx="1071151" cy="175674"/>
          </a:xfrm>
          <a:prstGeom prst="rect">
            <a:avLst/>
          </a:prstGeom>
          <a:noFill/>
          <a:ln w="28575">
            <a:solidFill>
              <a:srgbClr val="02C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2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6089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Variants of CART and Random Forest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" y="1677733"/>
            <a:ext cx="6221820" cy="414788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23548" y="1257756"/>
            <a:ext cx="13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endParaRPr lang="zh-TW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352056" y="1344822"/>
            <a:ext cx="3475614" cy="4610100"/>
            <a:chOff x="7167418" y="1828399"/>
            <a:chExt cx="3475614" cy="46101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2168"/>
            <a:stretch/>
          </p:blipFill>
          <p:spPr>
            <a:xfrm>
              <a:off x="7185890" y="1828399"/>
              <a:ext cx="3457142" cy="46101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67418" y="5427499"/>
              <a:ext cx="3168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67418" y="5996146"/>
              <a:ext cx="3168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7418" y="2260037"/>
              <a:ext cx="3168000" cy="18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67418" y="5262489"/>
              <a:ext cx="3168000" cy="18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67418" y="4989906"/>
              <a:ext cx="3168000" cy="18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167418" y="3122822"/>
              <a:ext cx="3168000" cy="18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3206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Discussion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57815"/>
              </p:ext>
            </p:extLst>
          </p:nvPr>
        </p:nvGraphicFramePr>
        <p:xfrm>
          <a:off x="467041" y="1634673"/>
          <a:ext cx="11368580" cy="20093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92726">
                  <a:extLst>
                    <a:ext uri="{9D8B030D-6E8A-4147-A177-3AD203B41FA5}">
                      <a16:colId xmlns:a16="http://schemas.microsoft.com/office/drawing/2014/main" val="3388066109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40126943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1880076226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3433780326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1229626370"/>
                    </a:ext>
                  </a:extLst>
                </a:gridCol>
                <a:gridCol w="1089326">
                  <a:extLst>
                    <a:ext uri="{9D8B030D-6E8A-4147-A177-3AD203B41FA5}">
                      <a16:colId xmlns:a16="http://schemas.microsoft.com/office/drawing/2014/main" val="902692179"/>
                    </a:ext>
                  </a:extLst>
                </a:gridCol>
                <a:gridCol w="1089326">
                  <a:extLst>
                    <a:ext uri="{9D8B030D-6E8A-4147-A177-3AD203B41FA5}">
                      <a16:colId xmlns:a16="http://schemas.microsoft.com/office/drawing/2014/main" val="1351241753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3905664402"/>
                    </a:ext>
                  </a:extLst>
                </a:gridCol>
                <a:gridCol w="911757">
                  <a:extLst>
                    <a:ext uri="{9D8B030D-6E8A-4147-A177-3AD203B41FA5}">
                      <a16:colId xmlns:a16="http://schemas.microsoft.com/office/drawing/2014/main" val="193773387"/>
                    </a:ext>
                  </a:extLst>
                </a:gridCol>
                <a:gridCol w="826660">
                  <a:extLst>
                    <a:ext uri="{9D8B030D-6E8A-4147-A177-3AD203B41FA5}">
                      <a16:colId xmlns:a16="http://schemas.microsoft.com/office/drawing/2014/main" val="3049957279"/>
                    </a:ext>
                  </a:extLst>
                </a:gridCol>
              </a:tblGrid>
              <a:tr h="196940"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1297421010"/>
                  </a:ext>
                </a:extLst>
              </a:tr>
              <a:tr h="196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94.59%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5.41%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96.05%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232036770"/>
                  </a:ext>
                </a:extLst>
              </a:tr>
              <a:tr h="987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</a:t>
                      </a:r>
                      <a:r>
                        <a:rPr lang="en-US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Regression_stepAIC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90.54%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9.46%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94.02%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1488827890"/>
                  </a:ext>
                </a:extLst>
              </a:tr>
              <a:tr h="19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98.65%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7.50%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95.57%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73710783"/>
                  </a:ext>
                </a:extLst>
              </a:tr>
              <a:tr h="196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98.65%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98.07%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93557"/>
                  </a:ext>
                </a:extLst>
              </a:tr>
              <a:tr h="189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94.22%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525495"/>
                  </a:ext>
                </a:extLst>
              </a:tr>
              <a:tr h="196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90.54%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9.46%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5.00%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92.77%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3558887477"/>
                  </a:ext>
                </a:extLst>
              </a:tr>
              <a:tr h="196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97.30%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5.00%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96.15%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7294" marR="7294" marT="7294" marB="0" anchor="ctr"/>
                </a:tc>
                <a:extLst>
                  <a:ext uri="{0D108BD9-81ED-4DB2-BD59-A6C34878D82A}">
                    <a16:rowId xmlns:a16="http://schemas.microsoft.com/office/drawing/2014/main" val="23807861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24241" y="4467308"/>
            <a:ext cx="101149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Radius related (area, perimeter) and concavity points contribute most of the result</a:t>
            </a:r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result was consistent with the following reference.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Significance of nuclear morphometry in benign and malignant breast aspirates |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Basic Med Resv.3(1); Jan-Jun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2013PMC3678677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variants of standard error may be removed.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the number of variants may be a possible way.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24241" y="1265341"/>
            <a:ext cx="16236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24241" y="4097976"/>
            <a:ext cx="16236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06316" y="-1824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Aim of the Study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6" y="1506050"/>
            <a:ext cx="5138737" cy="50061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6316" y="3851888"/>
            <a:ext cx="5138737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31170" y="3504496"/>
            <a:ext cx="509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 images, we can speed up the diagnosis and reduce the cost.  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316" y="-965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Changes From Normal to Cancerous Tissue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 descr="https://upload.wikimedia.org/wikipedia/commons/1/1b/Ch_cancer_pro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7" y="1506050"/>
            <a:ext cx="832485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5296" y="6363801"/>
            <a:ext cx="3985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https://zh.wikipedia.org/wiki/%E7%99%8C%E7%97%87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97523" y="-140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Differences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Between Benign and </a:t>
            </a:r>
            <a:r>
              <a:rPr lang="en-US" altLang="zh-TW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Malignant Samples</a:t>
            </a:r>
            <a:endParaRPr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4" y="1768016"/>
            <a:ext cx="4472354" cy="441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18" y="1767166"/>
            <a:ext cx="4576666" cy="44172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91711" y="1291820"/>
            <a:ext cx="4297973" cy="369332"/>
          </a:xfrm>
          <a:prstGeom prst="rect">
            <a:avLst/>
          </a:prstGeom>
          <a:solidFill>
            <a:srgbClr val="02C6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51964" y="1291820"/>
            <a:ext cx="4297973" cy="369332"/>
          </a:xfrm>
          <a:prstGeom prst="rect">
            <a:avLst/>
          </a:prstGeom>
          <a:solidFill>
            <a:srgbClr val="02C6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627" y="6463214"/>
            <a:ext cx="116651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and Diagnostic Prediction of Breast Cancers via </a:t>
            </a:r>
            <a:r>
              <a:rPr lang="en-US" altLang="zh-TW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zh-TW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Classifiers | International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Scientific and Vocational Studies </a:t>
            </a:r>
            <a:r>
              <a:rPr lang="en-US" altLang="zh-TW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zh-TW" alt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ArşivCilt</a:t>
            </a:r>
            <a:r>
              <a:rPr lang="en-US" altLang="zh-TW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altLang="zh-TW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Sayı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TW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485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 of Raw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2" y="1192802"/>
            <a:ext cx="6191250" cy="44386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7355"/>
              </p:ext>
            </p:extLst>
          </p:nvPr>
        </p:nvGraphicFramePr>
        <p:xfrm>
          <a:off x="6440172" y="1692494"/>
          <a:ext cx="5641973" cy="3017520"/>
        </p:xfrm>
        <a:graphic>
          <a:graphicData uri="http://schemas.openxmlformats.org/drawingml/2006/table">
            <a:tbl>
              <a:tblPr/>
              <a:tblGrid>
                <a:gridCol w="2424986">
                  <a:extLst>
                    <a:ext uri="{9D8B030D-6E8A-4147-A177-3AD203B41FA5}">
                      <a16:colId xmlns:a16="http://schemas.microsoft.com/office/drawing/2014/main" val="318236587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41400651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樣本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1008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diagnosis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 (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惡性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 (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良性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0423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radius_mean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半徑（從中心到周邊點的平均距離）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502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texture_mean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紋理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8592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perimeter_mean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周長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380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area_mean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面積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78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smoothness_mean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平滑度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717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compactness_mean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緊湊性（周長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^2/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面積 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- 1.0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901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concavity_mean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凹度（輪廓凹入部分的嚴重程度）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2978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concave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points_mean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凹點（輪廓凹入部分的數量）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4532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symmetry_mean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對稱性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7201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fractal_dimension_mean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碎形維數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5408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57176" y="6430879"/>
            <a:ext cx="339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http://pages.cs.wisc.edu/~street/saves/xcyt1.gif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14"/>
          <a:stretch/>
        </p:blipFill>
        <p:spPr>
          <a:xfrm>
            <a:off x="1130544" y="1477108"/>
            <a:ext cx="9086850" cy="4865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22131" y="2022232"/>
            <a:ext cx="8897815" cy="1435344"/>
          </a:xfrm>
          <a:prstGeom prst="rect">
            <a:avLst/>
          </a:prstGeom>
          <a:solidFill>
            <a:srgbClr val="FFFF00">
              <a:alpha val="14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706316" y="-164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 of Raw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2131" y="3456111"/>
            <a:ext cx="8897815" cy="1435344"/>
          </a:xfrm>
          <a:prstGeom prst="rect">
            <a:avLst/>
          </a:prstGeom>
          <a:solidFill>
            <a:srgbClr val="92D050">
              <a:alpha val="14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22131" y="4888525"/>
            <a:ext cx="8897815" cy="1435344"/>
          </a:xfrm>
          <a:prstGeom prst="rect">
            <a:avLst/>
          </a:prstGeom>
          <a:solidFill>
            <a:srgbClr val="FFFF00">
              <a:alpha val="14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17394" y="2637692"/>
            <a:ext cx="1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17394" y="4029612"/>
            <a:ext cx="1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標準誤差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217394" y="5421531"/>
            <a:ext cx="185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9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15108" y="-129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 of Raw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882" b="713"/>
          <a:stretch/>
        </p:blipFill>
        <p:spPr>
          <a:xfrm>
            <a:off x="618758" y="1222131"/>
            <a:ext cx="11077575" cy="510833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603" y="-262900"/>
            <a:ext cx="10515600" cy="1325563"/>
          </a:xfrm>
        </p:spPr>
        <p:txBody>
          <a:bodyPr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TW" dirty="0" smtClean="0"/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en-US" altLang="zh-TW" dirty="0" smtClean="0"/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TW" dirty="0" smtClean="0"/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altLang="zh-TW" dirty="0" smtClean="0"/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Data-Mean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ADDD-18A3-4DAA-8211-D39007042E0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2" y="1062663"/>
            <a:ext cx="10923591" cy="55542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88685" y="3679767"/>
            <a:ext cx="806102" cy="320040"/>
          </a:xfrm>
          <a:prstGeom prst="rect">
            <a:avLst/>
          </a:prstGeom>
          <a:solidFill>
            <a:srgbClr val="07B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Malignant-1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8023" y="3142272"/>
            <a:ext cx="807248" cy="320040"/>
          </a:xfrm>
          <a:prstGeom prst="rect">
            <a:avLst/>
          </a:prstGeom>
          <a:solidFill>
            <a:srgbClr val="F15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tx1"/>
                </a:solidFill>
              </a:rPr>
              <a:t>Benign-0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5901</TotalTime>
  <Words>876</Words>
  <Application>Microsoft Office PowerPoint</Application>
  <PresentationFormat>寬螢幕</PresentationFormat>
  <Paragraphs>327</Paragraphs>
  <Slides>28</Slides>
  <Notes>7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PowerPoint 簡報</vt:lpstr>
      <vt:lpstr>Outline</vt:lpstr>
      <vt:lpstr>The Aim of the Study</vt:lpstr>
      <vt:lpstr>The Changes From Normal to Cancerous Tissue</vt:lpstr>
      <vt:lpstr>The Differences Between Benign and Malignant Samples</vt:lpstr>
      <vt:lpstr>The Feature of Raw Data</vt:lpstr>
      <vt:lpstr>PowerPoint 簡報</vt:lpstr>
      <vt:lpstr>PowerPoint 簡報</vt:lpstr>
      <vt:lpstr>The Distributions of Raw Data-Mean</vt:lpstr>
      <vt:lpstr>The Distributions of Raw Data-SE</vt:lpstr>
      <vt:lpstr>The Distributions of Raw Data-Worst</vt:lpstr>
      <vt:lpstr>PowerPoint 簡報</vt:lpstr>
      <vt:lpstr>Data Preprocess</vt:lpstr>
      <vt:lpstr>The Result of Normalization</vt:lpstr>
      <vt:lpstr>PowerPoint 簡報</vt:lpstr>
      <vt:lpstr>PowerPoint 簡報</vt:lpstr>
      <vt:lpstr>PowerPoint 簡報</vt:lpstr>
      <vt:lpstr>PCA of Train Data</vt:lpstr>
      <vt:lpstr>PCA of Train Data</vt:lpstr>
      <vt:lpstr>Logistic Regression</vt:lpstr>
      <vt:lpstr>PowerPoint 簡報</vt:lpstr>
      <vt:lpstr>PowerPoint 簡報</vt:lpstr>
      <vt:lpstr>Support vector machine (SVM)</vt:lpstr>
      <vt:lpstr>KNN</vt:lpstr>
      <vt:lpstr>CART</vt:lpstr>
      <vt:lpstr>Random Forest</vt:lpstr>
      <vt:lpstr>The Important Variants of CART and Random Forest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152</cp:revision>
  <dcterms:created xsi:type="dcterms:W3CDTF">2021-07-21T08:09:17Z</dcterms:created>
  <dcterms:modified xsi:type="dcterms:W3CDTF">2021-11-05T14:48:49Z</dcterms:modified>
</cp:coreProperties>
</file>