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Advent Pro SemiBold"/>
      <p:regular r:id="rId65"/>
      <p:bold r:id="rId66"/>
    </p:embeddedFont>
    <p:embeddedFont>
      <p:font typeface="Fira Sans Extra Condensed Medium"/>
      <p:regular r:id="rId67"/>
      <p:bold r:id="rId68"/>
      <p:italic r:id="rId69"/>
      <p:boldItalic r:id="rId70"/>
    </p:embeddedFont>
    <p:embeddedFont>
      <p:font typeface="Fira Sans Condensed Medium"/>
      <p:regular r:id="rId71"/>
      <p:bold r:id="rId72"/>
      <p:italic r:id="rId73"/>
      <p:boldItalic r:id="rId74"/>
    </p:embeddedFont>
    <p:embeddedFont>
      <p:font typeface="Maven Pro"/>
      <p:regular r:id="rId75"/>
      <p:bold r:id="rId76"/>
    </p:embeddedFont>
    <p:embeddedFont>
      <p:font typeface="Share Tech"/>
      <p:regular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Amir Basi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B551E2-8203-43F0-925D-C13DB66A90DF}">
  <a:tblStyle styleId="{C7B551E2-8203-43F0-925D-C13DB66A90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FiraSansCondensedMedium-italic.fntdata"/><Relationship Id="rId72" Type="http://schemas.openxmlformats.org/officeDocument/2006/relationships/font" Target="fonts/FiraSansCondensedMedium-bold.fntdata"/><Relationship Id="rId31" Type="http://schemas.openxmlformats.org/officeDocument/2006/relationships/slide" Target="slides/slide25.xml"/><Relationship Id="rId75" Type="http://schemas.openxmlformats.org/officeDocument/2006/relationships/font" Target="fonts/MavenPro-regular.fntdata"/><Relationship Id="rId30" Type="http://schemas.openxmlformats.org/officeDocument/2006/relationships/slide" Target="slides/slide24.xml"/><Relationship Id="rId74" Type="http://schemas.openxmlformats.org/officeDocument/2006/relationships/font" Target="fonts/FiraSansCondensedMedium-boldItalic.fntdata"/><Relationship Id="rId33" Type="http://schemas.openxmlformats.org/officeDocument/2006/relationships/slide" Target="slides/slide27.xml"/><Relationship Id="rId77" Type="http://schemas.openxmlformats.org/officeDocument/2006/relationships/font" Target="fonts/ShareTech-regular.fntdata"/><Relationship Id="rId32" Type="http://schemas.openxmlformats.org/officeDocument/2006/relationships/slide" Target="slides/slide26.xml"/><Relationship Id="rId76" Type="http://schemas.openxmlformats.org/officeDocument/2006/relationships/font" Target="fonts/MavenPro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FiraSansCondensedMedium-regular.fntdata"/><Relationship Id="rId70" Type="http://schemas.openxmlformats.org/officeDocument/2006/relationships/font" Target="fonts/FiraSansExtraCondensedMedium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AdventProSemiBold-bold.fntdata"/><Relationship Id="rId21" Type="http://schemas.openxmlformats.org/officeDocument/2006/relationships/slide" Target="slides/slide15.xml"/><Relationship Id="rId65" Type="http://schemas.openxmlformats.org/officeDocument/2006/relationships/font" Target="fonts/AdventProSemiBold-regular.fntdata"/><Relationship Id="rId24" Type="http://schemas.openxmlformats.org/officeDocument/2006/relationships/slide" Target="slides/slide18.xml"/><Relationship Id="rId68" Type="http://schemas.openxmlformats.org/officeDocument/2006/relationships/font" Target="fonts/FiraSansExtraCondensedMedium-bold.fntdata"/><Relationship Id="rId23" Type="http://schemas.openxmlformats.org/officeDocument/2006/relationships/slide" Target="slides/slide17.xml"/><Relationship Id="rId67" Type="http://schemas.openxmlformats.org/officeDocument/2006/relationships/font" Target="fonts/FiraSansExtraCondensedMedium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ExtraCondensedMedium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09T17:58:19.931">
    <p:pos x="6000" y="0"/>
    <p:text>Cornelius: Task 1
Amir: task 2 correlation + Task 3 minus TCEP hypotesetest.
Espen: Task 4 minus fairness
Torstein: Task 2 minus correlation + Hypotesetest TCEP task 3 + Fairness task 4.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09T16:37:42.468">
    <p:pos x="6000" y="0"/>
    <p:text>Potensielt slette?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0-09T16:52:41.840">
    <p:pos x="6000" y="0"/>
    <p:text>Husk: Nevn hvorfor vi sletter rader med 2 eller flere NaN's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0-09T17:09:03.378">
    <p:pos x="6000" y="0"/>
    <p:text>Slette eller flette inn et annet sted?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0-09T17:06:09.717">
    <p:pos x="6000" y="0"/>
    <p:text>Slette?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09T17:10:44.541">
    <p:pos x="6000" y="0"/>
    <p:text>Husk: Nevn at dette kun gjelder for de radene som har 1 missing value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0-09T17:30:29.387">
    <p:pos x="6000" y="0"/>
    <p:text>HUSK: Si at vi har også sett på chi-square verdier og ikke bare p-verdier. Viktig for poenget om Polydipsia vs Urination_high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2-10-09T17:34:42.158">
    <p:pos x="6000" y="0"/>
    <p:text>Legg til: At bare å fjerne variabler ikke er nødvendigvis nok.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63c98894c4_1_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63c98894c4_1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c98894c4_1_3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c98894c4_1_3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63c98894c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63c98894c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63c98894c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63c98894c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651112c67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651112c67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63c98894c4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63c98894c4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c98894c4_1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c98894c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63c98894c4_1_4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63c98894c4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63c98894c4_1_5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63c98894c4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63c98894c4_1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63c98894c4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63c98894c4_1_3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63c98894c4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63c98894c4_1_7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63c98894c4_1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63c98894c4_1_8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63c98894c4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63c98894c4_1_1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63c98894c4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63c98894c4_1_8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63c98894c4_1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63c98894c4_1_9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63c98894c4_1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63c98894c4_1_1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63c98894c4_1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63c98894c4_1_1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63c98894c4_1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643dab1cf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643dab1c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63c98894c4_1_15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63c98894c4_1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63c98894c4_1_3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63c98894c4_1_3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63f8f442e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63f8f442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f8f442e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f8f442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63c98894c4_1_3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63c98894c4_1_3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3c98894c4_1_2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3c98894c4_1_2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63c98894c4_1_16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63c98894c4_1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3c98894c4_1_26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3c98894c4_1_2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3c98894c4_1_27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3c98894c4_1_2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63c98894c4_1_27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63c98894c4_1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63c98894c4_1_27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63c98894c4_1_2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c98894c4_1_27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c98894c4_1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63c98894c4_1_27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63c98894c4_1_2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63c98894c4_1_3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63c98894c4_1_3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63f8f442e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63f8f442e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4196579b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4196579b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63f8f442e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63f8f442e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196579b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196579b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4196579b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4196579b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4196579b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4196579b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4196579b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4196579b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651112c6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651112c6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63c98894c4_1_2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63c98894c4_1_2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651112c6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651112c6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63f8f442e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63f8f442e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63f8f442e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63f8f442e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4196579b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4196579b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4196579ba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4196579b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4196579ba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4196579b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4196579b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4196579b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4196579b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4196579b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651112c67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651112c67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63c98894c4_1_2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63c98894c4_1_2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c98894c4_1_3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c98894c4_1_3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3c98894c4_1_3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3c98894c4_1_3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63c98894c4_1_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63c98894c4_1_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6188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passet utforming 1">
  <p:cSld name="CUSTOM_6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816102" y="817684"/>
            <a:ext cx="7442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816102" y="1835834"/>
            <a:ext cx="74421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31" name="Google Shape;431;p24"/>
          <p:cNvSpPr txBox="1"/>
          <p:nvPr>
            <p:ph idx="10" type="dt"/>
          </p:nvPr>
        </p:nvSpPr>
        <p:spPr>
          <a:xfrm>
            <a:off x="5486400" y="4792266"/>
            <a:ext cx="27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32" name="Google Shape;432;p24"/>
          <p:cNvSpPr txBox="1"/>
          <p:nvPr>
            <p:ph idx="11" type="ftr"/>
          </p:nvPr>
        </p:nvSpPr>
        <p:spPr>
          <a:xfrm>
            <a:off x="818205" y="4792266"/>
            <a:ext cx="332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33" name="Google Shape;433;p24"/>
          <p:cNvSpPr txBox="1"/>
          <p:nvPr>
            <p:ph idx="12" type="sldNum"/>
          </p:nvPr>
        </p:nvSpPr>
        <p:spPr>
          <a:xfrm>
            <a:off x="8237393" y="4792266"/>
            <a:ext cx="70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4.xml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5.xml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comments" Target="../comments/comment7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comments" Target="../comments/comment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Relationship Id="rId4" Type="http://schemas.openxmlformats.org/officeDocument/2006/relationships/hyperlink" Target="https://scikit-learn.org/stable/tutorial/machine_learning_map/index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idx="1" type="subTitle"/>
          </p:nvPr>
        </p:nvSpPr>
        <p:spPr>
          <a:xfrm>
            <a:off x="2911900" y="31066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Amir, Cornelius, Espen &amp; Torstein</a:t>
            </a:r>
            <a:endParaRPr sz="1600"/>
          </a:p>
        </p:txBody>
      </p:sp>
      <p:sp>
        <p:nvSpPr>
          <p:cNvPr id="439" name="Google Shape;439;p25"/>
          <p:cNvSpPr txBox="1"/>
          <p:nvPr>
            <p:ph type="ctrTitle"/>
          </p:nvPr>
        </p:nvSpPr>
        <p:spPr>
          <a:xfrm>
            <a:off x="1561650" y="93291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IN-STK5000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PROJECT 1</a:t>
            </a:r>
            <a:r>
              <a:rPr lang="en"/>
              <a:t> </a:t>
            </a:r>
            <a:r>
              <a:rPr lang="en" sz="3000"/>
              <a:t>Diabetes classification for automatic decision-making</a:t>
            </a:r>
            <a:endParaRPr sz="3000"/>
          </a:p>
        </p:txBody>
      </p:sp>
      <p:sp>
        <p:nvSpPr>
          <p:cNvPr id="440" name="Google Shape;440;p2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7" name="Google Shape;447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50" name="Google Shape;450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3" name="Google Shape;453;p2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9" name="Google Shape;459;p2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62" name="Google Shape;462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 txBox="1"/>
          <p:nvPr>
            <p:ph idx="1" type="subTitle"/>
          </p:nvPr>
        </p:nvSpPr>
        <p:spPr>
          <a:xfrm>
            <a:off x="874425" y="1380922"/>
            <a:ext cx="64833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Should not be able to identify people from dataset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Remove sensitive information/features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Doctor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Occupation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Race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More data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Important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Better prediction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Anonymize data further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8" name="Google Shape;678;p34"/>
          <p:cNvSpPr txBox="1"/>
          <p:nvPr>
            <p:ph idx="4" type="ctrTitle"/>
          </p:nvPr>
        </p:nvSpPr>
        <p:spPr>
          <a:xfrm>
            <a:off x="758100" y="755800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Mitigate c</a:t>
            </a:r>
            <a:r>
              <a:rPr b="1" lang="en"/>
              <a:t>oncerns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"/>
          <p:cNvSpPr txBox="1"/>
          <p:nvPr>
            <p:ph idx="4" type="ctrTitle"/>
          </p:nvPr>
        </p:nvSpPr>
        <p:spPr>
          <a:xfrm>
            <a:off x="3814183" y="3136506"/>
            <a:ext cx="13866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Data analysis &amp; processing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4" name="Google Shape;684;p35"/>
          <p:cNvSpPr txBox="1"/>
          <p:nvPr>
            <p:ph idx="6" type="title"/>
          </p:nvPr>
        </p:nvSpPr>
        <p:spPr>
          <a:xfrm>
            <a:off x="3814163" y="24349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3814163" y="135179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6" name="Google Shape;686;p35"/>
          <p:cNvCxnSpPr>
            <a:stCxn id="685" idx="1"/>
            <a:endCxn id="684" idx="1"/>
          </p:cNvCxnSpPr>
          <p:nvPr/>
        </p:nvCxnSpPr>
        <p:spPr>
          <a:xfrm>
            <a:off x="3814163" y="1763844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5"/>
          <p:cNvSpPr/>
          <p:nvPr/>
        </p:nvSpPr>
        <p:spPr>
          <a:xfrm>
            <a:off x="1511440" y="1033066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604472" y="205042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35"/>
          <p:cNvGrpSpPr/>
          <p:nvPr/>
        </p:nvGrpSpPr>
        <p:grpSpPr>
          <a:xfrm>
            <a:off x="3946893" y="1473704"/>
            <a:ext cx="577210" cy="580282"/>
            <a:chOff x="3095745" y="3805393"/>
            <a:chExt cx="352840" cy="354717"/>
          </a:xfrm>
        </p:grpSpPr>
        <p:sp>
          <p:nvSpPr>
            <p:cNvPr id="690" name="Google Shape;690;p3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4935131" y="1545417"/>
            <a:ext cx="577210" cy="580282"/>
            <a:chOff x="3095745" y="3805393"/>
            <a:chExt cx="352840" cy="354717"/>
          </a:xfrm>
        </p:grpSpPr>
        <p:sp>
          <p:nvSpPr>
            <p:cNvPr id="697" name="Google Shape;697;p3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00" y="3808025"/>
            <a:ext cx="24003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6"/>
          <p:cNvSpPr txBox="1"/>
          <p:nvPr>
            <p:ph idx="1" type="body"/>
          </p:nvPr>
        </p:nvSpPr>
        <p:spPr>
          <a:xfrm>
            <a:off x="618875" y="750100"/>
            <a:ext cx="51534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Initial data analysis</a:t>
            </a:r>
            <a:endParaRPr b="1"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520 entries (patients)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24 variables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Multi-valued categorical variables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Binary categorical variables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Continuous variables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Target value: Diabetes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binary: “yes”/”no”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0.87% of data is missing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0 to 7 missing values for each variable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95 individuals have missing values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1 to 3 per individual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13 individuals with 2 or more missing values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09" name="Google Shape;709;p36"/>
          <p:cNvSpPr txBox="1"/>
          <p:nvPr>
            <p:ph type="ctrTitle"/>
          </p:nvPr>
        </p:nvSpPr>
        <p:spPr>
          <a:xfrm>
            <a:off x="618825" y="315925"/>
            <a:ext cx="515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 analysis &amp; processing</a:t>
            </a:r>
            <a:endParaRPr sz="3600"/>
          </a:p>
        </p:txBody>
      </p:sp>
      <p:grpSp>
        <p:nvGrpSpPr>
          <p:cNvPr id="710" name="Google Shape;710;p36"/>
          <p:cNvGrpSpPr/>
          <p:nvPr/>
        </p:nvGrpSpPr>
        <p:grpSpPr>
          <a:xfrm>
            <a:off x="5552786" y="973532"/>
            <a:ext cx="2851442" cy="3213988"/>
            <a:chOff x="2501950" y="1507050"/>
            <a:chExt cx="2392350" cy="2696525"/>
          </a:xfrm>
        </p:grpSpPr>
        <p:sp>
          <p:nvSpPr>
            <p:cNvPr id="711" name="Google Shape;711;p3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6"/>
          <p:cNvGrpSpPr/>
          <p:nvPr/>
        </p:nvGrpSpPr>
        <p:grpSpPr>
          <a:xfrm>
            <a:off x="8404229" y="-492200"/>
            <a:ext cx="2291257" cy="2922300"/>
            <a:chOff x="4882900" y="-64350"/>
            <a:chExt cx="2493750" cy="2922300"/>
          </a:xfrm>
        </p:grpSpPr>
        <p:sp>
          <p:nvSpPr>
            <p:cNvPr id="731" name="Google Shape;731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6317367" y="1353021"/>
            <a:ext cx="1541751" cy="2455003"/>
            <a:chOff x="2160750" y="237575"/>
            <a:chExt cx="3253325" cy="5180425"/>
          </a:xfrm>
        </p:grpSpPr>
        <p:sp>
          <p:nvSpPr>
            <p:cNvPr id="737" name="Google Shape;737;p3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225" y="3734075"/>
            <a:ext cx="26289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7"/>
          <p:cNvSpPr txBox="1"/>
          <p:nvPr>
            <p:ph idx="1" type="body"/>
          </p:nvPr>
        </p:nvSpPr>
        <p:spPr>
          <a:xfrm>
            <a:off x="588750" y="686275"/>
            <a:ext cx="79665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●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Interesting findings: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○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Differences in the data for each variable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■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Reasoning: data from different hospitals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■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Examples: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●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“Yes”/”No” or “yes”/”no”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●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Height measured in cm or m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○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TCep - whether the individual has had tattoos or cosmetic enhancing procedures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■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Initially seems like an irrelevant variable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○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Close to homogenous in terms of race (99% white)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75" name="Google Shape;775;p37"/>
          <p:cNvSpPr txBox="1"/>
          <p:nvPr>
            <p:ph type="ctrTitle"/>
          </p:nvPr>
        </p:nvSpPr>
        <p:spPr>
          <a:xfrm>
            <a:off x="618825" y="331900"/>
            <a:ext cx="80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Interesting findings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25" y="3734075"/>
            <a:ext cx="26289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8"/>
          <p:cNvSpPr txBox="1"/>
          <p:nvPr>
            <p:ph idx="1" type="body"/>
          </p:nvPr>
        </p:nvSpPr>
        <p:spPr>
          <a:xfrm>
            <a:off x="588750" y="686275"/>
            <a:ext cx="79665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●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Initial data cleanup: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○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Convert all reported string entries to lower case letters: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■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“Yes”/”No” → “yes”/”no”: Only lowercase letters entries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○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Remove individuals with 2 or more missing values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■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13 rows/individuals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hare Tech"/>
              <a:buChar char="■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Dataset: 520 entries → 507 entries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82" name="Google Shape;782;p38"/>
          <p:cNvSpPr txBox="1"/>
          <p:nvPr>
            <p:ph type="ctrTitle"/>
          </p:nvPr>
        </p:nvSpPr>
        <p:spPr>
          <a:xfrm>
            <a:off x="618825" y="331900"/>
            <a:ext cx="80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data cleanup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9"/>
          <p:cNvSpPr txBox="1"/>
          <p:nvPr>
            <p:ph idx="1" type="body"/>
          </p:nvPr>
        </p:nvSpPr>
        <p:spPr>
          <a:xfrm>
            <a:off x="618825" y="989475"/>
            <a:ext cx="83178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Categorical variables - hard to find outliers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Numerical variables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Temperature low variance: mean, max, min, 50% all close to each other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88" name="Google Shape;788;p3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Outliers</a:t>
            </a:r>
            <a:endParaRPr/>
          </a:p>
        </p:txBody>
      </p:sp>
      <p:pic>
        <p:nvPicPr>
          <p:cNvPr id="789" name="Google Shape;7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075" y="2457475"/>
            <a:ext cx="6563851" cy="23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/>
          <p:nvPr>
            <p:ph idx="1" type="body"/>
          </p:nvPr>
        </p:nvSpPr>
        <p:spPr>
          <a:xfrm>
            <a:off x="618300" y="1564975"/>
            <a:ext cx="72885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Share Tech"/>
              <a:buChar char="●"/>
            </a:pPr>
            <a:r>
              <a:rPr b="1" lang="en" sz="2300">
                <a:latin typeface="Share Tech"/>
                <a:ea typeface="Share Tech"/>
                <a:cs typeface="Share Tech"/>
                <a:sym typeface="Share Tech"/>
              </a:rPr>
              <a:t>Age:</a:t>
            </a:r>
            <a:endParaRPr b="1" sz="23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min value = - 22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max value = 377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3 Outliers: - 22, 155, 377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No reliable explanation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Remove outliers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2" marL="10287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dataset: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3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507 entries → 504 entries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	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795" name="Google Shape;795;p40"/>
          <p:cNvPicPr preferRelativeResize="0"/>
          <p:nvPr/>
        </p:nvPicPr>
        <p:blipFill rotWithShape="1">
          <a:blip r:embed="rId3">
            <a:alphaModFix/>
          </a:blip>
          <a:srcRect b="68957" l="0" r="0" t="0"/>
          <a:stretch/>
        </p:blipFill>
        <p:spPr>
          <a:xfrm>
            <a:off x="701550" y="494869"/>
            <a:ext cx="7740901" cy="87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125" y="1659275"/>
            <a:ext cx="4712100" cy="3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1"/>
          <p:cNvSpPr txBox="1"/>
          <p:nvPr>
            <p:ph idx="4294967295" type="body"/>
          </p:nvPr>
        </p:nvSpPr>
        <p:spPr>
          <a:xfrm>
            <a:off x="546150" y="1329869"/>
            <a:ext cx="7442100" cy="3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Share Tech"/>
              <a:buChar char="●"/>
            </a:pPr>
            <a:r>
              <a:rPr b="1" lang="en" sz="2200">
                <a:latin typeface="Share Tech"/>
                <a:ea typeface="Share Tech"/>
                <a:cs typeface="Share Tech"/>
                <a:sym typeface="Share Tech"/>
              </a:rPr>
              <a:t>Urination: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max value 15.0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15 L seems like a lot per day 	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4 outliers: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3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7.0, 10.0, 12.0, 15.0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See no clear reason → remove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Dataset: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3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504 entries → 500 entries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02" name="Google Shape;8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281388"/>
            <a:ext cx="7743825" cy="9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41"/>
          <p:cNvSpPr txBox="1"/>
          <p:nvPr>
            <p:ph idx="4294967295" type="body"/>
          </p:nvPr>
        </p:nvSpPr>
        <p:spPr>
          <a:xfrm>
            <a:off x="6428695" y="1641255"/>
            <a:ext cx="1748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Urination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04" name="Google Shape;8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7829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2"/>
          <p:cNvSpPr txBox="1"/>
          <p:nvPr>
            <p:ph idx="4294967295" type="title"/>
          </p:nvPr>
        </p:nvSpPr>
        <p:spPr>
          <a:xfrm>
            <a:off x="816102" y="279315"/>
            <a:ext cx="7442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Urination</a:t>
            </a:r>
            <a:endParaRPr sz="2900"/>
          </a:p>
        </p:txBody>
      </p:sp>
      <p:sp>
        <p:nvSpPr>
          <p:cNvPr id="810" name="Google Shape;810;p42"/>
          <p:cNvSpPr txBox="1"/>
          <p:nvPr>
            <p:ph idx="4294967295" type="body"/>
          </p:nvPr>
        </p:nvSpPr>
        <p:spPr>
          <a:xfrm>
            <a:off x="816100" y="1073350"/>
            <a:ext cx="74421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After removing outliers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Bi distribution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No values between 2.37 &amp; 2.55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clear cut off between distributions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Diabetes ratio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low - urination = 25.8% diabetes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high - urination = 80.9% diabetes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Clear difference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Manipulation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b="1" lang="en" sz="1600">
                <a:latin typeface="Share Tech"/>
                <a:ea typeface="Share Tech"/>
                <a:cs typeface="Share Tech"/>
                <a:sym typeface="Share Tech"/>
              </a:rPr>
              <a:t>Urination → Urination_high</a:t>
            </a:r>
            <a:endParaRPr b="1"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b="1" lang="en" sz="1600">
                <a:latin typeface="Share Tech"/>
                <a:ea typeface="Share Tech"/>
                <a:cs typeface="Share Tech"/>
                <a:sym typeface="Share Tech"/>
              </a:rPr>
              <a:t>Cutoff at urination = 2.4</a:t>
            </a:r>
            <a:endParaRPr b="1"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11" name="Google Shape;811;p42"/>
          <p:cNvSpPr txBox="1"/>
          <p:nvPr>
            <p:ph idx="4294967295" type="body"/>
          </p:nvPr>
        </p:nvSpPr>
        <p:spPr>
          <a:xfrm>
            <a:off x="5705250" y="1212675"/>
            <a:ext cx="2947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Urination Bi distribution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12" name="Google Shape;8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75" y="14879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3"/>
          <p:cNvSpPr txBox="1"/>
          <p:nvPr>
            <p:ph idx="4294967295" type="body"/>
          </p:nvPr>
        </p:nvSpPr>
        <p:spPr>
          <a:xfrm>
            <a:off x="319550" y="1631675"/>
            <a:ext cx="79386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 sz="2100">
                <a:latin typeface="Share Tech"/>
                <a:ea typeface="Share Tech"/>
                <a:cs typeface="Share Tech"/>
                <a:sym typeface="Share Tech"/>
              </a:rPr>
              <a:t>Height</a:t>
            </a: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min value = 1.5239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max value = 195.82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Different scales - cm &amp; m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No values between 2.00 and 130.00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Below 2.00 = meters	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Above 130.00 = cm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b="1" lang="en" sz="1800">
                <a:latin typeface="Share Tech"/>
                <a:ea typeface="Share Tech"/>
                <a:cs typeface="Share Tech"/>
                <a:sym typeface="Share Tech"/>
              </a:rPr>
              <a:t>Converting m to cm</a:t>
            </a:r>
            <a:endParaRPr b="1"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Multiply all values below 2.00 by 100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18" name="Google Shape;818;p43"/>
          <p:cNvPicPr preferRelativeResize="0"/>
          <p:nvPr/>
        </p:nvPicPr>
        <p:blipFill rotWithShape="1">
          <a:blip r:embed="rId3">
            <a:alphaModFix/>
          </a:blip>
          <a:srcRect b="29128" l="0" r="0" t="0"/>
          <a:stretch/>
        </p:blipFill>
        <p:spPr>
          <a:xfrm>
            <a:off x="650081" y="420338"/>
            <a:ext cx="7843838" cy="1012557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3"/>
          <p:cNvSpPr txBox="1"/>
          <p:nvPr>
            <p:ph idx="4294967295" type="body"/>
          </p:nvPr>
        </p:nvSpPr>
        <p:spPr>
          <a:xfrm>
            <a:off x="7038250" y="1844702"/>
            <a:ext cx="30468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Height</a:t>
            </a:r>
            <a:endParaRPr b="1"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20" name="Google Shape;8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000" y="2028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idx="13" type="ctrTitle"/>
          </p:nvPr>
        </p:nvSpPr>
        <p:spPr>
          <a:xfrm>
            <a:off x="6892910" y="310515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Classification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&amp; evaluation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0" name="Google Shape;470;p26"/>
          <p:cNvSpPr txBox="1"/>
          <p:nvPr>
            <p:ph idx="4" type="ctrTitle"/>
          </p:nvPr>
        </p:nvSpPr>
        <p:spPr>
          <a:xfrm>
            <a:off x="2711900" y="3055813"/>
            <a:ext cx="13866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Data analysis &amp; processing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1" name="Google Shape;471;p26"/>
          <p:cNvSpPr txBox="1"/>
          <p:nvPr>
            <p:ph type="ctrTitle"/>
          </p:nvPr>
        </p:nvSpPr>
        <p:spPr>
          <a:xfrm>
            <a:off x="458740" y="2865517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Building a scenario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2" name="Google Shape;472;p26"/>
          <p:cNvSpPr txBox="1"/>
          <p:nvPr>
            <p:ph idx="3" type="title"/>
          </p:nvPr>
        </p:nvSpPr>
        <p:spPr>
          <a:xfrm>
            <a:off x="458740" y="235424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>
            <a:off x="2711879" y="23542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475" name="Google Shape;475;p26"/>
          <p:cNvSpPr txBox="1"/>
          <p:nvPr>
            <p:ph idx="9" type="title"/>
          </p:nvPr>
        </p:nvSpPr>
        <p:spPr>
          <a:xfrm>
            <a:off x="6892319" y="23542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458740" y="1271104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2711879" y="12711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6892319" y="127110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26"/>
          <p:cNvCxnSpPr>
            <a:stCxn id="476" idx="1"/>
            <a:endCxn id="472" idx="1"/>
          </p:cNvCxnSpPr>
          <p:nvPr/>
        </p:nvCxnSpPr>
        <p:spPr>
          <a:xfrm>
            <a:off x="458740" y="1683154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6"/>
          <p:cNvCxnSpPr>
            <a:stCxn id="477" idx="1"/>
            <a:endCxn id="473" idx="1"/>
          </p:cNvCxnSpPr>
          <p:nvPr/>
        </p:nvCxnSpPr>
        <p:spPr>
          <a:xfrm>
            <a:off x="2711879" y="168315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6"/>
          <p:cNvCxnSpPr>
            <a:stCxn id="478" idx="1"/>
            <a:endCxn id="475" idx="1"/>
          </p:cNvCxnSpPr>
          <p:nvPr/>
        </p:nvCxnSpPr>
        <p:spPr>
          <a:xfrm>
            <a:off x="6892319" y="168315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6"/>
          <p:cNvSpPr/>
          <p:nvPr/>
        </p:nvSpPr>
        <p:spPr>
          <a:xfrm>
            <a:off x="1511440" y="1033066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7604472" y="205042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"/>
          <p:cNvSpPr/>
          <p:nvPr/>
        </p:nvSpPr>
        <p:spPr>
          <a:xfrm>
            <a:off x="582189" y="1377621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26"/>
          <p:cNvGrpSpPr/>
          <p:nvPr/>
        </p:nvGrpSpPr>
        <p:grpSpPr>
          <a:xfrm>
            <a:off x="2844610" y="1393010"/>
            <a:ext cx="577210" cy="580282"/>
            <a:chOff x="3095745" y="3805393"/>
            <a:chExt cx="352840" cy="354717"/>
          </a:xfrm>
        </p:grpSpPr>
        <p:sp>
          <p:nvSpPr>
            <p:cNvPr id="486" name="Google Shape;486;p2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6"/>
          <p:cNvGrpSpPr/>
          <p:nvPr/>
        </p:nvGrpSpPr>
        <p:grpSpPr>
          <a:xfrm>
            <a:off x="7015782" y="1392997"/>
            <a:ext cx="583817" cy="580314"/>
            <a:chOff x="3541011" y="3367320"/>
            <a:chExt cx="348257" cy="346188"/>
          </a:xfrm>
        </p:grpSpPr>
        <p:sp>
          <p:nvSpPr>
            <p:cNvPr id="493" name="Google Shape;493;p2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6"/>
          <p:cNvSpPr txBox="1"/>
          <p:nvPr>
            <p:ph idx="4" type="ctrTitle"/>
          </p:nvPr>
        </p:nvSpPr>
        <p:spPr>
          <a:xfrm>
            <a:off x="4802411" y="3087888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Feature selection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8" name="Google Shape;498;p26"/>
          <p:cNvSpPr txBox="1"/>
          <p:nvPr>
            <p:ph idx="6" type="title"/>
          </p:nvPr>
        </p:nvSpPr>
        <p:spPr>
          <a:xfrm>
            <a:off x="4802404" y="23542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4802404" y="12711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26"/>
          <p:cNvCxnSpPr>
            <a:stCxn id="499" idx="1"/>
            <a:endCxn id="498" idx="1"/>
          </p:cNvCxnSpPr>
          <p:nvPr/>
        </p:nvCxnSpPr>
        <p:spPr>
          <a:xfrm>
            <a:off x="4802404" y="168315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1" name="Google Shape;501;p26"/>
          <p:cNvGrpSpPr/>
          <p:nvPr/>
        </p:nvGrpSpPr>
        <p:grpSpPr>
          <a:xfrm>
            <a:off x="4935135" y="1393010"/>
            <a:ext cx="577210" cy="580282"/>
            <a:chOff x="3095745" y="3805393"/>
            <a:chExt cx="352840" cy="354717"/>
          </a:xfrm>
        </p:grpSpPr>
        <p:sp>
          <p:nvSpPr>
            <p:cNvPr id="502" name="Google Shape;502;p2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5" name="Google Shape;825;p44"/>
          <p:cNvCxnSpPr/>
          <p:nvPr/>
        </p:nvCxnSpPr>
        <p:spPr>
          <a:xfrm>
            <a:off x="4083337" y="2704587"/>
            <a:ext cx="122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44"/>
          <p:cNvCxnSpPr/>
          <p:nvPr/>
        </p:nvCxnSpPr>
        <p:spPr>
          <a:xfrm>
            <a:off x="3965675" y="2861100"/>
            <a:ext cx="1098000" cy="8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44"/>
          <p:cNvSpPr txBox="1"/>
          <p:nvPr>
            <p:ph idx="4294967295" type="body"/>
          </p:nvPr>
        </p:nvSpPr>
        <p:spPr>
          <a:xfrm>
            <a:off x="887375" y="1260900"/>
            <a:ext cx="2584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Height before transformation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28" name="Google Shape;828;p44"/>
          <p:cNvSpPr txBox="1"/>
          <p:nvPr>
            <p:ph idx="4294967295" type="body"/>
          </p:nvPr>
        </p:nvSpPr>
        <p:spPr>
          <a:xfrm>
            <a:off x="5792825" y="1211750"/>
            <a:ext cx="2654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Height after transformation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29" name="Google Shape;8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5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975" y="14935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5"/>
          <p:cNvSpPr txBox="1"/>
          <p:nvPr>
            <p:ph idx="4294967295" type="body"/>
          </p:nvPr>
        </p:nvSpPr>
        <p:spPr>
          <a:xfrm>
            <a:off x="414594" y="1794088"/>
            <a:ext cx="74421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Weight</a:t>
            </a:r>
            <a:r>
              <a:rPr b="1" lang="en" sz="16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b="1"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Complicated case: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min value = 21.88 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Unrealistic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Possible reasons: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4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Children: no individuals below the age of 16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4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Amputations: consequence of diabetes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4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Incorrect reporting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4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Different scales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36" name="Google Shape;8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7" y="465582"/>
            <a:ext cx="7610886" cy="9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475" y="1436225"/>
            <a:ext cx="4080377" cy="20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6"/>
          <p:cNvSpPr txBox="1"/>
          <p:nvPr>
            <p:ph idx="1" type="body"/>
          </p:nvPr>
        </p:nvSpPr>
        <p:spPr>
          <a:xfrm>
            <a:off x="816150" y="82500"/>
            <a:ext cx="79521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Convert to BMI: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b="1" lang="en" sz="1600">
                <a:latin typeface="Share Tech"/>
                <a:ea typeface="Share Tech"/>
                <a:cs typeface="Share Tech"/>
                <a:sym typeface="Share Tech"/>
              </a:rPr>
              <a:t>BMI = kg/m</a:t>
            </a:r>
            <a:endParaRPr b="1"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Create a cut off for underweight people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BMI does not take gender into account, or age above 18 years old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NHI lists BMI &lt;= 16 as underweight degree 3 (most extreme case)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Our cut off = BMI &lt; 15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Eliminate 24 individuals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Dataset: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4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500 entries → 476 entries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What about overweight people?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More likely to weight 120kg than 20kg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Heavy people can have a lot of muscles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Did not use Z-score or other outlier detection methods because that would cut off more heavy than underweight people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3" name="Google Shape;843;p46"/>
          <p:cNvSpPr txBox="1"/>
          <p:nvPr>
            <p:ph idx="1" type="body"/>
          </p:nvPr>
        </p:nvSpPr>
        <p:spPr>
          <a:xfrm>
            <a:off x="2435172" y="904570"/>
            <a:ext cx="326100" cy="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latin typeface="Share Tech"/>
                <a:ea typeface="Share Tech"/>
                <a:cs typeface="Share Tech"/>
                <a:sym typeface="Share Tech"/>
              </a:rPr>
              <a:t>2</a:t>
            </a:r>
            <a:endParaRPr b="1" sz="11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7"/>
          <p:cNvSpPr txBox="1"/>
          <p:nvPr>
            <p:ph idx="1" type="body"/>
          </p:nvPr>
        </p:nvSpPr>
        <p:spPr>
          <a:xfrm>
            <a:off x="299275" y="245300"/>
            <a:ext cx="6468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Obesity: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1 missing value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BMI have a clear relationship with Obesity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Easy to fill using a BMI/Obesity cut off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BMI &gt;= 30 → Obese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For individual with missing Obesity value: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Obesity = “yes” if BMI &gt;= 30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Obesity = “no” if BMI &lt; 30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10287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9" name="Google Shape;849;p47"/>
          <p:cNvSpPr txBox="1"/>
          <p:nvPr>
            <p:ph idx="1" type="body"/>
          </p:nvPr>
        </p:nvSpPr>
        <p:spPr>
          <a:xfrm>
            <a:off x="6158225" y="155150"/>
            <a:ext cx="255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Height vs weight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      Red = Diabetes positive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50" name="Google Shape;8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925" y="425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4750" y="2947650"/>
            <a:ext cx="4555624" cy="22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7"/>
          <p:cNvSpPr/>
          <p:nvPr/>
        </p:nvSpPr>
        <p:spPr>
          <a:xfrm>
            <a:off x="4465475" y="4616750"/>
            <a:ext cx="499800" cy="467100"/>
          </a:xfrm>
          <a:prstGeom prst="donut">
            <a:avLst>
              <a:gd fmla="val 52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7"/>
          <p:cNvSpPr/>
          <p:nvPr/>
        </p:nvSpPr>
        <p:spPr>
          <a:xfrm>
            <a:off x="5030850" y="3941075"/>
            <a:ext cx="549000" cy="516300"/>
          </a:xfrm>
          <a:prstGeom prst="donut">
            <a:avLst>
              <a:gd fmla="val 5584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7"/>
          <p:cNvSpPr txBox="1"/>
          <p:nvPr>
            <p:ph idx="1" type="body"/>
          </p:nvPr>
        </p:nvSpPr>
        <p:spPr>
          <a:xfrm>
            <a:off x="3121750" y="3321288"/>
            <a:ext cx="26055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Fraction of obese people in BMI class</a:t>
            </a:r>
            <a:endParaRPr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55" name="Google Shape;855;p47"/>
          <p:cNvSpPr txBox="1"/>
          <p:nvPr>
            <p:ph idx="1" type="body"/>
          </p:nvPr>
        </p:nvSpPr>
        <p:spPr>
          <a:xfrm>
            <a:off x="2610475" y="4048521"/>
            <a:ext cx="21171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BMI = 30 →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Share Tech"/>
                <a:ea typeface="Share Tech"/>
                <a:cs typeface="Share Tech"/>
                <a:sym typeface="Share Tech"/>
              </a:rPr>
              <a:t>~ 100% obese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56" name="Google Shape;856;p47"/>
          <p:cNvCxnSpPr/>
          <p:nvPr/>
        </p:nvCxnSpPr>
        <p:spPr>
          <a:xfrm>
            <a:off x="4399925" y="4178700"/>
            <a:ext cx="5079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type="ctrTitle"/>
          </p:nvPr>
        </p:nvSpPr>
        <p:spPr>
          <a:xfrm>
            <a:off x="1160850" y="68000"/>
            <a:ext cx="68223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 overview after outlier removal</a:t>
            </a:r>
            <a:endParaRPr sz="3200"/>
          </a:p>
        </p:txBody>
      </p:sp>
      <p:sp>
        <p:nvSpPr>
          <p:cNvPr id="862" name="Google Shape;862;p48"/>
          <p:cNvSpPr txBox="1"/>
          <p:nvPr>
            <p:ph idx="1" type="subTitle"/>
          </p:nvPr>
        </p:nvSpPr>
        <p:spPr>
          <a:xfrm>
            <a:off x="1072500" y="3416699"/>
            <a:ext cx="32955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Continuous data look good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476 individuals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Still some missing values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63" name="Google Shape;8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56" y="791306"/>
            <a:ext cx="7558088" cy="27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8"/>
          <p:cNvSpPr/>
          <p:nvPr/>
        </p:nvSpPr>
        <p:spPr>
          <a:xfrm>
            <a:off x="4969700" y="703375"/>
            <a:ext cx="3549900" cy="306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9"/>
          <p:cNvSpPr txBox="1"/>
          <p:nvPr>
            <p:ph idx="4294967295" type="title"/>
          </p:nvPr>
        </p:nvSpPr>
        <p:spPr>
          <a:xfrm>
            <a:off x="612076" y="613263"/>
            <a:ext cx="55815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Missing values</a:t>
            </a:r>
            <a:endParaRPr b="1"/>
          </a:p>
        </p:txBody>
      </p:sp>
      <p:sp>
        <p:nvSpPr>
          <p:cNvPr id="870" name="Google Shape;870;p49"/>
          <p:cNvSpPr txBox="1"/>
          <p:nvPr>
            <p:ph idx="4294967295" type="body"/>
          </p:nvPr>
        </p:nvSpPr>
        <p:spPr>
          <a:xfrm>
            <a:off x="816094" y="1239075"/>
            <a:ext cx="74421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Race: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99% white individuals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Assumption: t</a:t>
            </a: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he last 1% has no significant impact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Too few entries: consider non-white people outliers and remove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Dataset: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■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476 entries → 468 entries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idx="4294967295" type="title"/>
          </p:nvPr>
        </p:nvSpPr>
        <p:spPr>
          <a:xfrm>
            <a:off x="850944" y="373186"/>
            <a:ext cx="74421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Deleting rows with missing values:</a:t>
            </a:r>
            <a:endParaRPr b="1"/>
          </a:p>
        </p:txBody>
      </p:sp>
      <p:sp>
        <p:nvSpPr>
          <p:cNvPr id="876" name="Google Shape;876;p50"/>
          <p:cNvSpPr txBox="1"/>
          <p:nvPr>
            <p:ph idx="4294967295" type="body"/>
          </p:nvPr>
        </p:nvSpPr>
        <p:spPr>
          <a:xfrm>
            <a:off x="850944" y="905219"/>
            <a:ext cx="74421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Delete rows with missing value</a:t>
            </a: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s</a:t>
            </a: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 in the following variables (numerical and multi-categorical):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Age (3 missing values)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Gender (2 missing values)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Height (6 missing values)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Weight (4 missing values)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GP (7 missing values)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Occupation (2 missing values)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Exists method to fill: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prediction on age, gender, weight → predict height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4" marL="171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combinations of these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occupation based on age (retired)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Cost greater than reward to implement such methods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Entries still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affected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by missing data : 24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Dataset: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468 entries → 444 entries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1"/>
          <p:cNvSpPr txBox="1"/>
          <p:nvPr>
            <p:ph idx="4294967295" type="title"/>
          </p:nvPr>
        </p:nvSpPr>
        <p:spPr>
          <a:xfrm>
            <a:off x="612076" y="613263"/>
            <a:ext cx="55815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- Methods</a:t>
            </a:r>
            <a:endParaRPr b="1"/>
          </a:p>
        </p:txBody>
      </p:sp>
      <p:sp>
        <p:nvSpPr>
          <p:cNvPr id="882" name="Google Shape;882;p51"/>
          <p:cNvSpPr txBox="1"/>
          <p:nvPr>
            <p:ph idx="1" type="body"/>
          </p:nvPr>
        </p:nvSpPr>
        <p:spPr>
          <a:xfrm>
            <a:off x="612050" y="1207625"/>
            <a:ext cx="80895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Three primary correlation measurements used as a guideline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Chi-square test - Nominal variables vs Nominal variables 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ANOVA f-test - Numeric variables vs Nominal variables 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(without rank)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Pearson’s correlation - Numeric variables vs Numeric variables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Chi-square hypothesis test: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</a:t>
            </a:r>
            <a:r>
              <a:rPr baseline="-25000" lang="en" sz="1600"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 — that the nominal variable is independent of the nominal variable  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</a:t>
            </a:r>
            <a:r>
              <a:rPr baseline="-25000" lang="en" sz="1600">
                <a:latin typeface="Share Tech"/>
                <a:ea typeface="Share Tech"/>
                <a:cs typeface="Share Tech"/>
                <a:sym typeface="Share Tech"/>
              </a:rPr>
              <a:t>A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 — that the nominal variable is dependent on the nominal variable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ANOVA hypothesis test: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</a:t>
            </a:r>
            <a:r>
              <a:rPr baseline="-25000" lang="en" sz="1600">
                <a:latin typeface="Share Tech"/>
                <a:ea typeface="Share Tech"/>
                <a:cs typeface="Share Tech"/>
                <a:sym typeface="Share Tech"/>
              </a:rPr>
              <a:t>0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— that the numeric variable is independent of the nominal variable  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</a:t>
            </a:r>
            <a:r>
              <a:rPr baseline="-25000" lang="en" sz="1600">
                <a:latin typeface="Share Tech"/>
                <a:ea typeface="Share Tech"/>
                <a:cs typeface="Share Tech"/>
                <a:sym typeface="Share Tech"/>
              </a:rPr>
              <a:t>A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— that the numeric variable is dependent on the nominal variable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Pearson correlation coefficient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Coefficient ranging from -1 to 1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2"/>
          <p:cNvSpPr txBox="1"/>
          <p:nvPr>
            <p:ph idx="4294967295" type="title"/>
          </p:nvPr>
        </p:nvSpPr>
        <p:spPr>
          <a:xfrm>
            <a:off x="816102" y="244334"/>
            <a:ext cx="7442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Correlation - Features vs target</a:t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b="1"/>
          </a:p>
        </p:txBody>
      </p:sp>
      <p:sp>
        <p:nvSpPr>
          <p:cNvPr id="888" name="Google Shape;888;p52"/>
          <p:cNvSpPr txBox="1"/>
          <p:nvPr>
            <p:ph idx="4294967295" type="body"/>
          </p:nvPr>
        </p:nvSpPr>
        <p:spPr>
          <a:xfrm>
            <a:off x="628450" y="1010625"/>
            <a:ext cx="61113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Variables that c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annot be excluded from being independent from the target variable with - Significance level: 0.05: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The chi-square test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: </a:t>
            </a: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four nominal variables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The ANOVA f-test: Temperature and BMI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89" name="Google Shape;8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50" y="3093825"/>
            <a:ext cx="4533225" cy="1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325" y="3093822"/>
            <a:ext cx="4146526" cy="140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3"/>
          <p:cNvSpPr txBox="1"/>
          <p:nvPr>
            <p:ph idx="4294967295" type="title"/>
          </p:nvPr>
        </p:nvSpPr>
        <p:spPr>
          <a:xfrm>
            <a:off x="816102" y="244334"/>
            <a:ext cx="7442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rPr b="1" lang="en"/>
              <a:t>Correlation - Features vs features</a:t>
            </a:r>
            <a:endParaRPr b="1"/>
          </a:p>
        </p:txBody>
      </p:sp>
      <p:sp>
        <p:nvSpPr>
          <p:cNvPr id="896" name="Google Shape;896;p53"/>
          <p:cNvSpPr txBox="1"/>
          <p:nvPr>
            <p:ph idx="4294967295" type="body"/>
          </p:nvPr>
        </p:nvSpPr>
        <p:spPr>
          <a:xfrm>
            <a:off x="628451" y="934425"/>
            <a:ext cx="55815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use Pearson’s correlation to check between numeric features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Matrix shows high correlation between: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Weight and BMI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Height and Weight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97" name="Google Shape;8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300" y="2187475"/>
            <a:ext cx="4251100" cy="26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/>
          <p:nvPr>
            <p:ph type="ctrTitle"/>
          </p:nvPr>
        </p:nvSpPr>
        <p:spPr>
          <a:xfrm>
            <a:off x="3843402" y="2927654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Building a scenario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13" name="Google Shape;513;p27"/>
          <p:cNvSpPr txBox="1"/>
          <p:nvPr>
            <p:ph idx="3" type="title"/>
          </p:nvPr>
        </p:nvSpPr>
        <p:spPr>
          <a:xfrm>
            <a:off x="3843402" y="2416379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3843402" y="133324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27"/>
          <p:cNvCxnSpPr>
            <a:stCxn id="514" idx="1"/>
            <a:endCxn id="513" idx="1"/>
          </p:cNvCxnSpPr>
          <p:nvPr/>
        </p:nvCxnSpPr>
        <p:spPr>
          <a:xfrm>
            <a:off x="3843402" y="1745292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27"/>
          <p:cNvSpPr/>
          <p:nvPr/>
        </p:nvSpPr>
        <p:spPr>
          <a:xfrm>
            <a:off x="1511440" y="1033066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3966851" y="1439759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4"/>
          <p:cNvSpPr txBox="1"/>
          <p:nvPr>
            <p:ph idx="4294967295" type="title"/>
          </p:nvPr>
        </p:nvSpPr>
        <p:spPr>
          <a:xfrm>
            <a:off x="816102" y="244334"/>
            <a:ext cx="7442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rPr b="1" lang="en"/>
              <a:t>Correlation - Features vs features</a:t>
            </a:r>
            <a:endParaRPr b="1"/>
          </a:p>
        </p:txBody>
      </p:sp>
      <p:sp>
        <p:nvSpPr>
          <p:cNvPr id="903" name="Google Shape;903;p54"/>
          <p:cNvSpPr txBox="1"/>
          <p:nvPr>
            <p:ph idx="4294967295" type="body"/>
          </p:nvPr>
        </p:nvSpPr>
        <p:spPr>
          <a:xfrm>
            <a:off x="628451" y="934425"/>
            <a:ext cx="55815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ANOVA f-test to check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significant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correlation between numeric and nominal features: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Displaying p-values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Black squares indicate possible dependence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04" name="Google Shape;9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25" y="2188775"/>
            <a:ext cx="7324675" cy="25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5"/>
          <p:cNvSpPr txBox="1"/>
          <p:nvPr>
            <p:ph idx="4294967295" type="title"/>
          </p:nvPr>
        </p:nvSpPr>
        <p:spPr>
          <a:xfrm>
            <a:off x="816102" y="244334"/>
            <a:ext cx="7442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rPr b="1" lang="en"/>
              <a:t>Correlation - Features vs features</a:t>
            </a:r>
            <a:endParaRPr b="1"/>
          </a:p>
        </p:txBody>
      </p:sp>
      <p:sp>
        <p:nvSpPr>
          <p:cNvPr id="910" name="Google Shape;910;p55"/>
          <p:cNvSpPr txBox="1"/>
          <p:nvPr>
            <p:ph idx="4294967295" type="body"/>
          </p:nvPr>
        </p:nvSpPr>
        <p:spPr>
          <a:xfrm>
            <a:off x="628451" y="934425"/>
            <a:ext cx="55815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Chi-square test to check significant correlation between nominal features: Displaying p-values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Black squares indicate possible dependence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11" name="Google Shape;9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" y="2043625"/>
            <a:ext cx="7330724" cy="29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1511440" y="1033066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6"/>
          <p:cNvSpPr txBox="1"/>
          <p:nvPr>
            <p:ph idx="4" type="ctrTitle"/>
          </p:nvPr>
        </p:nvSpPr>
        <p:spPr>
          <a:xfrm>
            <a:off x="3814170" y="3191244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Feature selection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18" name="Google Shape;918;p56"/>
          <p:cNvSpPr txBox="1"/>
          <p:nvPr>
            <p:ph idx="6" type="title"/>
          </p:nvPr>
        </p:nvSpPr>
        <p:spPr>
          <a:xfrm>
            <a:off x="3814163" y="2457593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9" name="Google Shape;919;p56"/>
          <p:cNvSpPr/>
          <p:nvPr/>
        </p:nvSpPr>
        <p:spPr>
          <a:xfrm>
            <a:off x="3814163" y="137445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0" name="Google Shape;920;p56"/>
          <p:cNvCxnSpPr>
            <a:stCxn id="919" idx="1"/>
            <a:endCxn id="918" idx="1"/>
          </p:cNvCxnSpPr>
          <p:nvPr/>
        </p:nvCxnSpPr>
        <p:spPr>
          <a:xfrm>
            <a:off x="3814163" y="1786506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1" name="Google Shape;921;p56"/>
          <p:cNvGrpSpPr/>
          <p:nvPr/>
        </p:nvGrpSpPr>
        <p:grpSpPr>
          <a:xfrm>
            <a:off x="3946893" y="1496367"/>
            <a:ext cx="577210" cy="580282"/>
            <a:chOff x="3095745" y="3805393"/>
            <a:chExt cx="352840" cy="354717"/>
          </a:xfrm>
        </p:grpSpPr>
        <p:sp>
          <p:nvSpPr>
            <p:cNvPr id="922" name="Google Shape;922;p5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7"/>
          <p:cNvSpPr txBox="1"/>
          <p:nvPr>
            <p:ph idx="1" type="body"/>
          </p:nvPr>
        </p:nvSpPr>
        <p:spPr>
          <a:xfrm>
            <a:off x="618875" y="750100"/>
            <a:ext cx="51534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Selecting features - procedure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Initial dataset - 23 predictive features for Diabetes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Removed race due to homogeneous dataset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Add BMI as alternative indicator for Obesity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23 potential predictive features for Diabetes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5 steps to remove features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33" name="Google Shape;933;p57"/>
          <p:cNvSpPr txBox="1"/>
          <p:nvPr>
            <p:ph type="ctrTitle"/>
          </p:nvPr>
        </p:nvSpPr>
        <p:spPr>
          <a:xfrm>
            <a:off x="618825" y="315925"/>
            <a:ext cx="515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Feature selection</a:t>
            </a:r>
            <a:endParaRPr sz="3600"/>
          </a:p>
        </p:txBody>
      </p:sp>
      <p:grpSp>
        <p:nvGrpSpPr>
          <p:cNvPr id="934" name="Google Shape;934;p57"/>
          <p:cNvGrpSpPr/>
          <p:nvPr/>
        </p:nvGrpSpPr>
        <p:grpSpPr>
          <a:xfrm>
            <a:off x="5552786" y="973532"/>
            <a:ext cx="2851442" cy="3213988"/>
            <a:chOff x="2501950" y="1507050"/>
            <a:chExt cx="2392350" cy="2696525"/>
          </a:xfrm>
        </p:grpSpPr>
        <p:sp>
          <p:nvSpPr>
            <p:cNvPr id="935" name="Google Shape;935;p57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57"/>
          <p:cNvGrpSpPr/>
          <p:nvPr/>
        </p:nvGrpSpPr>
        <p:grpSpPr>
          <a:xfrm>
            <a:off x="8404229" y="-492200"/>
            <a:ext cx="2291257" cy="2922300"/>
            <a:chOff x="4882900" y="-64350"/>
            <a:chExt cx="2493750" cy="2922300"/>
          </a:xfrm>
        </p:grpSpPr>
        <p:sp>
          <p:nvSpPr>
            <p:cNvPr id="955" name="Google Shape;955;p5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57"/>
          <p:cNvGrpSpPr/>
          <p:nvPr/>
        </p:nvGrpSpPr>
        <p:grpSpPr>
          <a:xfrm>
            <a:off x="6317367" y="1353021"/>
            <a:ext cx="1541751" cy="2455003"/>
            <a:chOff x="2160750" y="237575"/>
            <a:chExt cx="3253325" cy="5180425"/>
          </a:xfrm>
        </p:grpSpPr>
        <p:sp>
          <p:nvSpPr>
            <p:cNvPr id="961" name="Google Shape;961;p57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8"/>
          <p:cNvSpPr txBox="1"/>
          <p:nvPr>
            <p:ph idx="4294967295" type="ctrTitle"/>
          </p:nvPr>
        </p:nvSpPr>
        <p:spPr>
          <a:xfrm>
            <a:off x="697000" y="479925"/>
            <a:ext cx="43512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/>
              <a:t>5 step feature removal procedure</a:t>
            </a:r>
            <a:endParaRPr b="1" sz="24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cxnSp>
        <p:nvCxnSpPr>
          <p:cNvPr id="998" name="Google Shape;998;p58"/>
          <p:cNvCxnSpPr/>
          <p:nvPr/>
        </p:nvCxnSpPr>
        <p:spPr>
          <a:xfrm>
            <a:off x="1198108" y="2270752"/>
            <a:ext cx="0" cy="42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8"/>
          <p:cNvCxnSpPr/>
          <p:nvPr/>
        </p:nvCxnSpPr>
        <p:spPr>
          <a:xfrm>
            <a:off x="2644288" y="2805507"/>
            <a:ext cx="0" cy="42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8"/>
          <p:cNvCxnSpPr/>
          <p:nvPr/>
        </p:nvCxnSpPr>
        <p:spPr>
          <a:xfrm>
            <a:off x="4245285" y="2339749"/>
            <a:ext cx="0" cy="42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58"/>
          <p:cNvCxnSpPr/>
          <p:nvPr/>
        </p:nvCxnSpPr>
        <p:spPr>
          <a:xfrm>
            <a:off x="5846764" y="2749741"/>
            <a:ext cx="0" cy="42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8"/>
          <p:cNvCxnSpPr/>
          <p:nvPr/>
        </p:nvCxnSpPr>
        <p:spPr>
          <a:xfrm>
            <a:off x="697012" y="2761250"/>
            <a:ext cx="7347000" cy="3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3" name="Google Shape;1003;p58"/>
          <p:cNvGrpSpPr/>
          <p:nvPr/>
        </p:nvGrpSpPr>
        <p:grpSpPr>
          <a:xfrm>
            <a:off x="1014992" y="2582889"/>
            <a:ext cx="366067" cy="349185"/>
            <a:chOff x="1372725" y="1912500"/>
            <a:chExt cx="373500" cy="373500"/>
          </a:xfrm>
        </p:grpSpPr>
        <p:sp>
          <p:nvSpPr>
            <p:cNvPr id="1004" name="Google Shape;1004;p5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58"/>
          <p:cNvGrpSpPr/>
          <p:nvPr/>
        </p:nvGrpSpPr>
        <p:grpSpPr>
          <a:xfrm>
            <a:off x="2461131" y="2588610"/>
            <a:ext cx="366067" cy="349185"/>
            <a:chOff x="3212675" y="1912500"/>
            <a:chExt cx="373500" cy="373500"/>
          </a:xfrm>
        </p:grpSpPr>
        <p:sp>
          <p:nvSpPr>
            <p:cNvPr id="1007" name="Google Shape;1007;p5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58"/>
          <p:cNvGrpSpPr/>
          <p:nvPr/>
        </p:nvGrpSpPr>
        <p:grpSpPr>
          <a:xfrm>
            <a:off x="4062256" y="2588605"/>
            <a:ext cx="366067" cy="349185"/>
            <a:chOff x="5557850" y="1912500"/>
            <a:chExt cx="373500" cy="373500"/>
          </a:xfrm>
        </p:grpSpPr>
        <p:sp>
          <p:nvSpPr>
            <p:cNvPr id="1010" name="Google Shape;1010;p5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58"/>
          <p:cNvGrpSpPr/>
          <p:nvPr/>
        </p:nvGrpSpPr>
        <p:grpSpPr>
          <a:xfrm>
            <a:off x="5663375" y="2576274"/>
            <a:ext cx="366067" cy="349185"/>
            <a:chOff x="7457825" y="1912500"/>
            <a:chExt cx="373500" cy="373500"/>
          </a:xfrm>
        </p:grpSpPr>
        <p:sp>
          <p:nvSpPr>
            <p:cNvPr id="1013" name="Google Shape;1013;p5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58"/>
          <p:cNvSpPr txBox="1"/>
          <p:nvPr>
            <p:ph idx="4294967295" type="ctrTitle"/>
          </p:nvPr>
        </p:nvSpPr>
        <p:spPr>
          <a:xfrm>
            <a:off x="357511" y="1622350"/>
            <a:ext cx="18438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correlated with Diabetes</a:t>
            </a:r>
            <a:endParaRPr sz="1800"/>
          </a:p>
        </p:txBody>
      </p:sp>
      <p:sp>
        <p:nvSpPr>
          <p:cNvPr id="1016" name="Google Shape;1016;p58"/>
          <p:cNvSpPr txBox="1"/>
          <p:nvPr>
            <p:ph idx="4294967295" type="ctrTitle"/>
          </p:nvPr>
        </p:nvSpPr>
        <p:spPr>
          <a:xfrm>
            <a:off x="4935673" y="3230972"/>
            <a:ext cx="18438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Low variance</a:t>
            </a:r>
            <a:endParaRPr sz="1800"/>
          </a:p>
        </p:txBody>
      </p:sp>
      <p:sp>
        <p:nvSpPr>
          <p:cNvPr id="1017" name="Google Shape;1017;p58"/>
          <p:cNvSpPr txBox="1"/>
          <p:nvPr>
            <p:ph idx="4294967295" type="ctrTitle"/>
          </p:nvPr>
        </p:nvSpPr>
        <p:spPr>
          <a:xfrm>
            <a:off x="1685890" y="3713630"/>
            <a:ext cx="18438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 correlated with each other</a:t>
            </a:r>
            <a:endParaRPr sz="1800"/>
          </a:p>
        </p:txBody>
      </p:sp>
      <p:sp>
        <p:nvSpPr>
          <p:cNvPr id="1018" name="Google Shape;1018;p58"/>
          <p:cNvSpPr txBox="1"/>
          <p:nvPr>
            <p:ph idx="4294967295" type="ctrTitle"/>
          </p:nvPr>
        </p:nvSpPr>
        <p:spPr>
          <a:xfrm>
            <a:off x="3351549" y="1694780"/>
            <a:ext cx="18438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Spurious correlation</a:t>
            </a:r>
            <a:endParaRPr sz="1800"/>
          </a:p>
        </p:txBody>
      </p:sp>
      <p:sp>
        <p:nvSpPr>
          <p:cNvPr id="1019" name="Google Shape;1019;p58"/>
          <p:cNvSpPr txBox="1"/>
          <p:nvPr>
            <p:ph idx="4294967295" type="ctrTitle"/>
          </p:nvPr>
        </p:nvSpPr>
        <p:spPr>
          <a:xfrm>
            <a:off x="567649" y="3091511"/>
            <a:ext cx="1260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STEP 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020" name="Google Shape;1020;p58"/>
          <p:cNvSpPr txBox="1"/>
          <p:nvPr>
            <p:ph idx="4294967295" type="ctrTitle"/>
          </p:nvPr>
        </p:nvSpPr>
        <p:spPr>
          <a:xfrm>
            <a:off x="2013686" y="2022251"/>
            <a:ext cx="1260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 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021" name="Google Shape;1021;p58"/>
          <p:cNvSpPr txBox="1"/>
          <p:nvPr>
            <p:ph idx="4294967295" type="ctrTitle"/>
          </p:nvPr>
        </p:nvSpPr>
        <p:spPr>
          <a:xfrm>
            <a:off x="3675293" y="3091511"/>
            <a:ext cx="1260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STEP 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022" name="Google Shape;1022;p58"/>
          <p:cNvSpPr txBox="1"/>
          <p:nvPr>
            <p:ph idx="4294967295" type="ctrTitle"/>
          </p:nvPr>
        </p:nvSpPr>
        <p:spPr>
          <a:xfrm>
            <a:off x="5215959" y="2022256"/>
            <a:ext cx="1260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STEP 4</a:t>
            </a:r>
            <a:endParaRPr sz="2400">
              <a:solidFill>
                <a:schemeClr val="accent4"/>
              </a:solidFill>
            </a:endParaRPr>
          </a:p>
        </p:txBody>
      </p:sp>
      <p:grpSp>
        <p:nvGrpSpPr>
          <p:cNvPr id="1023" name="Google Shape;1023;p58"/>
          <p:cNvGrpSpPr/>
          <p:nvPr/>
        </p:nvGrpSpPr>
        <p:grpSpPr>
          <a:xfrm>
            <a:off x="7419296" y="2588605"/>
            <a:ext cx="366067" cy="349185"/>
            <a:chOff x="1372725" y="1912500"/>
            <a:chExt cx="373500" cy="373500"/>
          </a:xfrm>
        </p:grpSpPr>
        <p:sp>
          <p:nvSpPr>
            <p:cNvPr id="1024" name="Google Shape;1024;p5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58"/>
          <p:cNvSpPr txBox="1"/>
          <p:nvPr>
            <p:ph idx="4294967295" type="ctrTitle"/>
          </p:nvPr>
        </p:nvSpPr>
        <p:spPr>
          <a:xfrm>
            <a:off x="6972512" y="3091511"/>
            <a:ext cx="1260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STEP 5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027" name="Google Shape;1027;p58"/>
          <p:cNvSpPr txBox="1"/>
          <p:nvPr>
            <p:ph idx="4294967295" type="ctrTitle"/>
          </p:nvPr>
        </p:nvSpPr>
        <p:spPr>
          <a:xfrm>
            <a:off x="6504637" y="1658750"/>
            <a:ext cx="2195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rivacy &amp; fairness concerns</a:t>
            </a:r>
            <a:endParaRPr sz="1800"/>
          </a:p>
        </p:txBody>
      </p:sp>
      <p:cxnSp>
        <p:nvCxnSpPr>
          <p:cNvPr id="1028" name="Google Shape;1028;p58"/>
          <p:cNvCxnSpPr/>
          <p:nvPr/>
        </p:nvCxnSpPr>
        <p:spPr>
          <a:xfrm>
            <a:off x="7603037" y="2324274"/>
            <a:ext cx="0" cy="42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9"/>
          <p:cNvSpPr txBox="1"/>
          <p:nvPr>
            <p:ph idx="4294967295" type="title"/>
          </p:nvPr>
        </p:nvSpPr>
        <p:spPr>
          <a:xfrm>
            <a:off x="596849" y="285525"/>
            <a:ext cx="7950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Selecting features - Variables removed</a:t>
            </a:r>
            <a:endParaRPr b="1"/>
          </a:p>
        </p:txBody>
      </p:sp>
      <p:sp>
        <p:nvSpPr>
          <p:cNvPr id="1034" name="Google Shape;1034;p59"/>
          <p:cNvSpPr txBox="1"/>
          <p:nvPr>
            <p:ph idx="1" type="body"/>
          </p:nvPr>
        </p:nvSpPr>
        <p:spPr>
          <a:xfrm>
            <a:off x="864650" y="1013625"/>
            <a:ext cx="79107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following variables were removed in each step: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Step 1 - No correlation between feature and target: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Muscle Stiffness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Genital Thrush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Delayed Healing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Obesity, Itching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Temperature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BMI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0"/>
          <p:cNvSpPr txBox="1"/>
          <p:nvPr>
            <p:ph idx="4294967295" type="title"/>
          </p:nvPr>
        </p:nvSpPr>
        <p:spPr>
          <a:xfrm>
            <a:off x="596849" y="285525"/>
            <a:ext cx="7950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Selecting features - Variables removed</a:t>
            </a:r>
            <a:endParaRPr b="1"/>
          </a:p>
        </p:txBody>
      </p:sp>
      <p:sp>
        <p:nvSpPr>
          <p:cNvPr id="1040" name="Google Shape;1040;p60"/>
          <p:cNvSpPr txBox="1"/>
          <p:nvPr>
            <p:ph idx="1" type="body"/>
          </p:nvPr>
        </p:nvSpPr>
        <p:spPr>
          <a:xfrm>
            <a:off x="864650" y="1013625"/>
            <a:ext cx="79107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following variables were removed in each step: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Step 2 - Correlation between features: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Polydipsia - High correlation with Urination_high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Backed by high chi-square value relative to other features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Age - Correlation with multiple other features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Additionally, age is not productive for our use case, since we are targeting our product at school children, that is a homogenous group age wise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Height - Correlation with multiple other features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Especially weight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1"/>
          <p:cNvSpPr txBox="1"/>
          <p:nvPr>
            <p:ph idx="4294967295" type="title"/>
          </p:nvPr>
        </p:nvSpPr>
        <p:spPr>
          <a:xfrm>
            <a:off x="596849" y="285525"/>
            <a:ext cx="7950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Selecting features - Variables removed</a:t>
            </a:r>
            <a:endParaRPr b="1"/>
          </a:p>
        </p:txBody>
      </p:sp>
      <p:sp>
        <p:nvSpPr>
          <p:cNvPr id="1046" name="Google Shape;1046;p61"/>
          <p:cNvSpPr txBox="1"/>
          <p:nvPr>
            <p:ph idx="1" type="body"/>
          </p:nvPr>
        </p:nvSpPr>
        <p:spPr>
          <a:xfrm>
            <a:off x="864650" y="1013625"/>
            <a:ext cx="7910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following variables were removed in each step: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Step 3 - Spurious correlation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TCEP - Has high correlation with diabetes, we can look for causation by doing a hypothesis test. 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The hypothesis test yielded a p-value of 4.8e-27 indicating causality.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Reverse causality: having diabetes would lead to less likelihood of having a tattoo/cosmetic procedure 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3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●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Patients with diabetes have a higher risk of NOT healing properly after having a tattoo or cosmetic surgery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2" marL="10287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■"/>
            </a:pPr>
            <a:r>
              <a:rPr lang="en" sz="1600">
                <a:latin typeface="Share Tech"/>
                <a:ea typeface="Share Tech"/>
                <a:cs typeface="Share Tech"/>
                <a:sym typeface="Share Tech"/>
              </a:rPr>
              <a:t>Simply spurious correlation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2"/>
          <p:cNvSpPr txBox="1"/>
          <p:nvPr>
            <p:ph idx="4294967295" type="title"/>
          </p:nvPr>
        </p:nvSpPr>
        <p:spPr>
          <a:xfrm>
            <a:off x="596849" y="285525"/>
            <a:ext cx="7950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Selecting features - Variables removed</a:t>
            </a:r>
            <a:endParaRPr b="1"/>
          </a:p>
        </p:txBody>
      </p:sp>
      <p:sp>
        <p:nvSpPr>
          <p:cNvPr id="1052" name="Google Shape;1052;p62"/>
          <p:cNvSpPr txBox="1"/>
          <p:nvPr>
            <p:ph idx="1" type="body"/>
          </p:nvPr>
        </p:nvSpPr>
        <p:spPr>
          <a:xfrm>
            <a:off x="864650" y="1013625"/>
            <a:ext cx="7910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following variables were removed in each step: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Step 4 - Low variance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SzPts val="1600"/>
              <a:buFont typeface="Share Tech"/>
              <a:buChar char="○"/>
            </a:pPr>
            <a:r>
              <a:rPr lang="en" sz="1500">
                <a:latin typeface="Share Tech"/>
                <a:ea typeface="Share Tech"/>
                <a:cs typeface="Share Tech"/>
                <a:sym typeface="Share Tech"/>
              </a:rPr>
              <a:t>Temperature (Already removed in step 1)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3"/>
          <p:cNvSpPr txBox="1"/>
          <p:nvPr>
            <p:ph idx="4294967295" type="title"/>
          </p:nvPr>
        </p:nvSpPr>
        <p:spPr>
          <a:xfrm>
            <a:off x="596849" y="285525"/>
            <a:ext cx="7950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Selecting features - Variables removed</a:t>
            </a:r>
            <a:endParaRPr b="1"/>
          </a:p>
        </p:txBody>
      </p:sp>
      <p:sp>
        <p:nvSpPr>
          <p:cNvPr id="1058" name="Google Shape;1058;p63"/>
          <p:cNvSpPr txBox="1"/>
          <p:nvPr>
            <p:ph idx="1" type="body"/>
          </p:nvPr>
        </p:nvSpPr>
        <p:spPr>
          <a:xfrm>
            <a:off x="864650" y="1013625"/>
            <a:ext cx="7910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following variables were removed in each step: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Step 5 - Privacy &amp; fairness concerns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GP - Privacy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No strong reason why your GP (Doctor) should have an impact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Supported by findings that most GP's have similar diabetes/patient rate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Wouldn’t be relevant for our business case anyway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Occupation - Privacy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25400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Target demographic for the product is children in school ages - no occupation</a:t>
            </a:r>
            <a:endParaRPr sz="15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25" y="2763475"/>
            <a:ext cx="2571750" cy="21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8"/>
          <p:cNvSpPr txBox="1"/>
          <p:nvPr>
            <p:ph idx="1" type="body"/>
          </p:nvPr>
        </p:nvSpPr>
        <p:spPr>
          <a:xfrm>
            <a:off x="491150" y="638325"/>
            <a:ext cx="51534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Overview dataset: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Small dataset (520 rows)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Each row represents an individual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Medical record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Collected by hospitals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Variables are information regarding the individual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General information: Age, Gender, Height, Weight, etc.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Medical information: Medical diagnoses, etc.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Target variable: Diabetes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24" name="Google Shape;524;p28"/>
          <p:cNvSpPr txBox="1"/>
          <p:nvPr>
            <p:ph type="ctrTitle"/>
          </p:nvPr>
        </p:nvSpPr>
        <p:spPr>
          <a:xfrm>
            <a:off x="491150" y="315925"/>
            <a:ext cx="397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Building a scenario</a:t>
            </a:r>
            <a:endParaRPr b="1" sz="3600"/>
          </a:p>
        </p:txBody>
      </p:sp>
      <p:grpSp>
        <p:nvGrpSpPr>
          <p:cNvPr id="525" name="Google Shape;525;p28"/>
          <p:cNvGrpSpPr/>
          <p:nvPr/>
        </p:nvGrpSpPr>
        <p:grpSpPr>
          <a:xfrm>
            <a:off x="5552786" y="973532"/>
            <a:ext cx="2851442" cy="3213988"/>
            <a:chOff x="2501950" y="1507050"/>
            <a:chExt cx="2392350" cy="2696525"/>
          </a:xfrm>
        </p:grpSpPr>
        <p:sp>
          <p:nvSpPr>
            <p:cNvPr id="526" name="Google Shape;526;p28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8"/>
          <p:cNvGrpSpPr/>
          <p:nvPr/>
        </p:nvGrpSpPr>
        <p:grpSpPr>
          <a:xfrm>
            <a:off x="8404229" y="-492200"/>
            <a:ext cx="2291257" cy="2922300"/>
            <a:chOff x="4882900" y="-64350"/>
            <a:chExt cx="2493750" cy="2922300"/>
          </a:xfrm>
        </p:grpSpPr>
        <p:sp>
          <p:nvSpPr>
            <p:cNvPr id="546" name="Google Shape;546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8"/>
          <p:cNvGrpSpPr/>
          <p:nvPr/>
        </p:nvGrpSpPr>
        <p:grpSpPr>
          <a:xfrm>
            <a:off x="6317367" y="1353021"/>
            <a:ext cx="1541751" cy="2455003"/>
            <a:chOff x="2160750" y="237575"/>
            <a:chExt cx="3253325" cy="5180425"/>
          </a:xfrm>
        </p:grpSpPr>
        <p:sp>
          <p:nvSpPr>
            <p:cNvPr id="552" name="Google Shape;552;p28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4"/>
          <p:cNvSpPr txBox="1"/>
          <p:nvPr>
            <p:ph idx="4294967295" type="title"/>
          </p:nvPr>
        </p:nvSpPr>
        <p:spPr>
          <a:xfrm>
            <a:off x="596849" y="285525"/>
            <a:ext cx="79503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Selecting features - Variables selected</a:t>
            </a:r>
            <a:endParaRPr b="1"/>
          </a:p>
        </p:txBody>
      </p:sp>
      <p:sp>
        <p:nvSpPr>
          <p:cNvPr id="1064" name="Google Shape;1064;p64"/>
          <p:cNvSpPr txBox="1"/>
          <p:nvPr>
            <p:ph idx="1" type="body"/>
          </p:nvPr>
        </p:nvSpPr>
        <p:spPr>
          <a:xfrm>
            <a:off x="872825" y="874500"/>
            <a:ext cx="7910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After applying our 5 step procedure we end up with the  following subset of features: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Alopecia_yes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Gender_male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Irritability_yes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Partial Paresis_yes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Polyphagia_yes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Sudden Weight Loss_yes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Urination_high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Visual Blurring_yes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Weakness_yes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○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Weight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t/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65" name="Google Shape;1065;p64"/>
          <p:cNvSpPr txBox="1"/>
          <p:nvPr>
            <p:ph idx="4294967295" type="subTitle"/>
          </p:nvPr>
        </p:nvSpPr>
        <p:spPr>
          <a:xfrm>
            <a:off x="5206150" y="1627050"/>
            <a:ext cx="38067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features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9 categorical - binary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1 numeric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5"/>
          <p:cNvSpPr/>
          <p:nvPr/>
        </p:nvSpPr>
        <p:spPr>
          <a:xfrm>
            <a:off x="1511440" y="1033066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65"/>
          <p:cNvSpPr/>
          <p:nvPr/>
        </p:nvSpPr>
        <p:spPr>
          <a:xfrm>
            <a:off x="582189" y="1377621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65"/>
          <p:cNvSpPr txBox="1"/>
          <p:nvPr>
            <p:ph idx="13" type="ctrTitle"/>
          </p:nvPr>
        </p:nvSpPr>
        <p:spPr>
          <a:xfrm>
            <a:off x="3794058" y="31998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Classification &amp; evaluation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73" name="Google Shape;1073;p65"/>
          <p:cNvSpPr txBox="1"/>
          <p:nvPr>
            <p:ph idx="9" type="title"/>
          </p:nvPr>
        </p:nvSpPr>
        <p:spPr>
          <a:xfrm>
            <a:off x="3793467" y="24489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4" name="Google Shape;1074;p65"/>
          <p:cNvSpPr/>
          <p:nvPr/>
        </p:nvSpPr>
        <p:spPr>
          <a:xfrm>
            <a:off x="3793467" y="13658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65"/>
          <p:cNvCxnSpPr>
            <a:stCxn id="1074" idx="1"/>
            <a:endCxn id="1073" idx="1"/>
          </p:cNvCxnSpPr>
          <p:nvPr/>
        </p:nvCxnSpPr>
        <p:spPr>
          <a:xfrm>
            <a:off x="3793467" y="17778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6" name="Google Shape;1076;p65"/>
          <p:cNvGrpSpPr/>
          <p:nvPr/>
        </p:nvGrpSpPr>
        <p:grpSpPr>
          <a:xfrm>
            <a:off x="3916930" y="1487722"/>
            <a:ext cx="583817" cy="580314"/>
            <a:chOff x="3541011" y="3367320"/>
            <a:chExt cx="348257" cy="346188"/>
          </a:xfrm>
        </p:grpSpPr>
        <p:sp>
          <p:nvSpPr>
            <p:cNvPr id="1077" name="Google Shape;1077;p6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6"/>
          <p:cNvSpPr txBox="1"/>
          <p:nvPr>
            <p:ph type="ctrTitle"/>
          </p:nvPr>
        </p:nvSpPr>
        <p:spPr>
          <a:xfrm>
            <a:off x="618825" y="411675"/>
            <a:ext cx="297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classifier</a:t>
            </a:r>
            <a:endParaRPr/>
          </a:p>
        </p:txBody>
      </p:sp>
      <p:sp>
        <p:nvSpPr>
          <p:cNvPr id="1086" name="Google Shape;1086;p66"/>
          <p:cNvSpPr txBox="1"/>
          <p:nvPr>
            <p:ph idx="1" type="body"/>
          </p:nvPr>
        </p:nvSpPr>
        <p:spPr>
          <a:xfrm>
            <a:off x="277000" y="989475"/>
            <a:ext cx="8074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Few features and limited data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Performance and explainability are two factors that contribute to the decision.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Suitable classifiers: support-vector-machine, a classification tree or k-nearest-neighbors.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 neural network might give higher performance, but is difficult to interpret, and needs a lot of data / many features.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087" name="Google Shape;1087;p66"/>
          <p:cNvGrpSpPr/>
          <p:nvPr/>
        </p:nvGrpSpPr>
        <p:grpSpPr>
          <a:xfrm>
            <a:off x="3255455" y="2389182"/>
            <a:ext cx="5855487" cy="2723709"/>
            <a:chOff x="3453249" y="2586450"/>
            <a:chExt cx="5338701" cy="2511025"/>
          </a:xfrm>
        </p:grpSpPr>
        <p:pic>
          <p:nvPicPr>
            <p:cNvPr id="1088" name="Google Shape;1088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3249" y="2586450"/>
              <a:ext cx="5338701" cy="2511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Google Shape;1089;p66"/>
            <p:cNvSpPr/>
            <p:nvPr/>
          </p:nvSpPr>
          <p:spPr>
            <a:xfrm>
              <a:off x="5383850" y="4075675"/>
              <a:ext cx="466800" cy="453600"/>
            </a:xfrm>
            <a:prstGeom prst="ellipse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6"/>
            <p:cNvSpPr/>
            <p:nvPr/>
          </p:nvSpPr>
          <p:spPr>
            <a:xfrm>
              <a:off x="4792225" y="3386625"/>
              <a:ext cx="650700" cy="453600"/>
            </a:xfrm>
            <a:prstGeom prst="ellipse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66"/>
          <p:cNvSpPr txBox="1"/>
          <p:nvPr/>
        </p:nvSpPr>
        <p:spPr>
          <a:xfrm>
            <a:off x="0" y="4764625"/>
            <a:ext cx="328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Share Tech"/>
                <a:ea typeface="Share Tech"/>
                <a:cs typeface="Share Tech"/>
                <a:sym typeface="Share Tech"/>
                <a:hlinkClick r:id="rId4"/>
              </a:rPr>
              <a:t>https://scikit-learn.org/stable/tutorial/machine_learning_map/index.html</a:t>
            </a:r>
            <a:r>
              <a:rPr lang="en" sz="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7"/>
          <p:cNvSpPr txBox="1"/>
          <p:nvPr>
            <p:ph idx="1" type="body"/>
          </p:nvPr>
        </p:nvSpPr>
        <p:spPr>
          <a:xfrm>
            <a:off x="618825" y="1063225"/>
            <a:ext cx="5140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chose the following 5 classifiers: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Linear Support Vector Machine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Multi-Layer Perceptron (2 layers, small)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Multi-Layer Perceptron (4 layers, large)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k-Nearest Neighbors, k=30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AutoNum type="arabicPeriod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Decision Tree Classifier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97" name="Google Shape;1097;p67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classifier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8"/>
          <p:cNvSpPr txBox="1"/>
          <p:nvPr>
            <p:ph idx="1" type="body"/>
          </p:nvPr>
        </p:nvSpPr>
        <p:spPr>
          <a:xfrm>
            <a:off x="618825" y="1120375"/>
            <a:ext cx="62574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Performance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Metric for performance: F</a:t>
            </a:r>
            <a:r>
              <a:rPr baseline="-25000" lang="en">
                <a:latin typeface="Share Tech"/>
                <a:ea typeface="Share Tech"/>
                <a:cs typeface="Share Tech"/>
                <a:sym typeface="Share Tech"/>
              </a:rPr>
              <a:t>β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-score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Weighting precision &amp; recall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F</a:t>
            </a:r>
            <a:r>
              <a:rPr baseline="-25000" lang="en">
                <a:latin typeface="Share Tech"/>
                <a:ea typeface="Share Tech"/>
                <a:cs typeface="Share Tech"/>
                <a:sym typeface="Share Tech"/>
              </a:rPr>
              <a:t>2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-score suitable as recall is more important than precision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Specifically, 2x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Punish False Negatives harder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prefer sending to many people to the doctor, to not detecting real cases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Train-test split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use 80% of data for training, and reserve 20% for testing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Baseline: predict randomly based on target: 63% accurate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68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Performance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9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</a:t>
            </a:r>
            <a:endParaRPr/>
          </a:p>
        </p:txBody>
      </p:sp>
      <p:graphicFrame>
        <p:nvGraphicFramePr>
          <p:cNvPr id="1109" name="Google Shape;1109;p69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145650"/>
                <a:gridCol w="871800"/>
                <a:gridCol w="927575"/>
                <a:gridCol w="813275"/>
                <a:gridCol w="1105375"/>
                <a:gridCol w="114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F2-score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0.876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0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</a:t>
            </a:r>
            <a:endParaRPr/>
          </a:p>
        </p:txBody>
      </p:sp>
      <p:graphicFrame>
        <p:nvGraphicFramePr>
          <p:cNvPr id="1115" name="Google Shape;1115;p70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145650"/>
                <a:gridCol w="871800"/>
                <a:gridCol w="927575"/>
                <a:gridCol w="813275"/>
                <a:gridCol w="1105375"/>
                <a:gridCol w="114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F2-score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0.876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0.922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0.989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1.000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0.992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0.876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0.894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1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</a:t>
            </a:r>
            <a:endParaRPr/>
          </a:p>
        </p:txBody>
      </p:sp>
      <p:graphicFrame>
        <p:nvGraphicFramePr>
          <p:cNvPr id="1121" name="Google Shape;1121;p71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145650"/>
                <a:gridCol w="871800"/>
                <a:gridCol w="927575"/>
                <a:gridCol w="813275"/>
                <a:gridCol w="1105375"/>
                <a:gridCol w="114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F2-score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0.876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0.922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0.989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1.000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0.992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 b="1">
                        <a:solidFill>
                          <a:srgbClr val="FF0000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0.876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0.877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0.950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 b="1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0.894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 b="1">
                        <a:solidFill>
                          <a:srgbClr val="FF9900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2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 - features chosen</a:t>
            </a:r>
            <a:endParaRPr/>
          </a:p>
        </p:txBody>
      </p:sp>
      <p:graphicFrame>
        <p:nvGraphicFramePr>
          <p:cNvPr id="1127" name="Google Shape;1127;p72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026850"/>
                <a:gridCol w="872250"/>
                <a:gridCol w="596675"/>
                <a:gridCol w="5308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# feat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Features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 Urination_high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 Partial Paresis, Sudden Weight Loss, Urination_high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Alopecia, Gender_male, Irritability, Partial Paresis, Polyphagia, Sudden Weight Loss, Visual Blurring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 Urination_high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10*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Alopecia, Gender_male, Irritability, Partial Paresis, Polyphagia, Sudden Weight Loss, Visual Blurring, Weakness, Weight, Urination_high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8" name="Google Shape;1128;p72"/>
          <p:cNvSpPr txBox="1"/>
          <p:nvPr/>
        </p:nvSpPr>
        <p:spPr>
          <a:xfrm>
            <a:off x="6686550" y="4236550"/>
            <a:ext cx="1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*) all features were used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3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 - features chosen</a:t>
            </a:r>
            <a:endParaRPr/>
          </a:p>
        </p:txBody>
      </p:sp>
      <p:graphicFrame>
        <p:nvGraphicFramePr>
          <p:cNvPr id="1134" name="Google Shape;1134;p73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026850"/>
                <a:gridCol w="872250"/>
                <a:gridCol w="596675"/>
                <a:gridCol w="5308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# feat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Features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 Urination_high</a:t>
                      </a:r>
                      <a:endParaRPr>
                        <a:solidFill>
                          <a:srgbClr val="6AA84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Partial Paresis, Sudden Weight Loss,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Urination_high</a:t>
                      </a:r>
                      <a:endParaRPr>
                        <a:solidFill>
                          <a:srgbClr val="6AA84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Alopecia,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Partial Paresis, Polyphagia, Sudden Weight Loss, Visual Blurring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 Urination_high</a:t>
                      </a:r>
                      <a:endParaRPr>
                        <a:solidFill>
                          <a:srgbClr val="6AA84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10*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Alopecia,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Gender_male, Irritability,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Partial Paresis, Polyphagia, Sudden Weight Loss, Visual Blurring, Weakness, Weight, </a:t>
                      </a:r>
                      <a:r>
                        <a:rPr lang="en">
                          <a:solidFill>
                            <a:srgbClr val="6AA84F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Urination_high</a:t>
                      </a:r>
                      <a:endParaRPr>
                        <a:solidFill>
                          <a:srgbClr val="6AA84F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5" name="Google Shape;1135;p73"/>
          <p:cNvSpPr txBox="1"/>
          <p:nvPr/>
        </p:nvSpPr>
        <p:spPr>
          <a:xfrm>
            <a:off x="6686550" y="4236550"/>
            <a:ext cx="19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*) all features were used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/>
          <p:nvPr>
            <p:ph type="ctrTitle"/>
          </p:nvPr>
        </p:nvSpPr>
        <p:spPr>
          <a:xfrm>
            <a:off x="957913" y="1529750"/>
            <a:ext cx="5097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Data-driven decision making</a:t>
            </a:r>
            <a:endParaRPr b="1" sz="3000"/>
          </a:p>
        </p:txBody>
      </p:sp>
      <p:sp>
        <p:nvSpPr>
          <p:cNvPr id="589" name="Google Shape;589;p29"/>
          <p:cNvSpPr txBox="1"/>
          <p:nvPr>
            <p:ph idx="1" type="subTitle"/>
          </p:nvPr>
        </p:nvSpPr>
        <p:spPr>
          <a:xfrm>
            <a:off x="1349112" y="2409250"/>
            <a:ext cx="63363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More complex relationship to a disease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Analyze multiple features at once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Find best models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4"/>
          <p:cNvSpPr txBox="1"/>
          <p:nvPr>
            <p:ph idx="1" type="body"/>
          </p:nvPr>
        </p:nvSpPr>
        <p:spPr>
          <a:xfrm>
            <a:off x="618825" y="1958575"/>
            <a:ext cx="64719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This means: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Women: if you are either irritable or have high urination levels: see a doctor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Men: if you have high urination: see a doctor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Else, no need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4"/>
          <p:cNvSpPr txBox="1"/>
          <p:nvPr>
            <p:ph type="ctrTitle"/>
          </p:nvPr>
        </p:nvSpPr>
        <p:spPr>
          <a:xfrm>
            <a:off x="595325" y="425775"/>
            <a:ext cx="734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 - coefficients (SVM)</a:t>
            </a:r>
            <a:endParaRPr/>
          </a:p>
        </p:txBody>
      </p:sp>
      <p:pic>
        <p:nvPicPr>
          <p:cNvPr id="1142" name="Google Shape;11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000" y="1003575"/>
            <a:ext cx="5839988" cy="7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5"/>
          <p:cNvSpPr txBox="1"/>
          <p:nvPr>
            <p:ph idx="1" type="body"/>
          </p:nvPr>
        </p:nvSpPr>
        <p:spPr>
          <a:xfrm>
            <a:off x="618825" y="1145775"/>
            <a:ext cx="72891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have four variables that can give fairness issues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Race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GP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Occupation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will only look at gender fairness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Rate of FN and FP should be similar for both genders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In our case we’re more sensitive to FN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This is evaluated on the test set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48" name="Google Shape;1148;p75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Fairness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Google Shape;1153;p7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FN Female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FN Male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Rate of FN (female)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0%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0%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66.6%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66.6%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0%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4" name="Google Shape;1154;p76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Fairness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7"/>
          <p:cNvSpPr txBox="1"/>
          <p:nvPr>
            <p:ph idx="1" type="body"/>
          </p:nvPr>
        </p:nvSpPr>
        <p:spPr>
          <a:xfrm>
            <a:off x="618825" y="1056875"/>
            <a:ext cx="72891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previously removed some features for privacy purposes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now further anonymize the dataset using differential privacy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Benefits: robust to linkage attacks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Toss a coin, 50-50: keep response or generate random entry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This gives ln(3)-differentially private data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Centralized model of differential privacy: we handle the anonymization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In a future study, you could do it decentralized (data is anonymized on reporting)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This is more sensitive to the amount of data, however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We use the best feature set from each model, and re-run the experiment after anonymizing the data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60" name="Google Shape;1160;p77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Anonymization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78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Anonymization</a:t>
            </a:r>
            <a:endParaRPr/>
          </a:p>
        </p:txBody>
      </p:sp>
      <p:graphicFrame>
        <p:nvGraphicFramePr>
          <p:cNvPr id="1166" name="Google Shape;1166;p78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190775"/>
                <a:gridCol w="1600700"/>
                <a:gridCol w="2254000"/>
                <a:gridCol w="249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Original 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New 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New recall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0.788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0.724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0.702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0.707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9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Anonymization</a:t>
            </a:r>
            <a:endParaRPr/>
          </a:p>
        </p:txBody>
      </p:sp>
      <p:graphicFrame>
        <p:nvGraphicFramePr>
          <p:cNvPr id="1172" name="Google Shape;1172;p79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190775"/>
                <a:gridCol w="1600700"/>
                <a:gridCol w="2254000"/>
                <a:gridCol w="249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Original 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New 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New recall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rgbClr val="00FF00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0.788</a:t>
                      </a:r>
                      <a:endParaRPr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0.724</a:t>
                      </a:r>
                      <a:endParaRPr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0.702</a:t>
                      </a:r>
                      <a:endParaRPr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0.707</a:t>
                      </a:r>
                      <a:endParaRPr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0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Anonymization</a:t>
            </a:r>
            <a:endParaRPr/>
          </a:p>
        </p:txBody>
      </p:sp>
      <p:graphicFrame>
        <p:nvGraphicFramePr>
          <p:cNvPr id="1178" name="Google Shape;1178;p80"/>
          <p:cNvGraphicFramePr/>
          <p:nvPr/>
        </p:nvGraphicFramePr>
        <p:xfrm>
          <a:off x="75565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{C7B551E2-8203-43F0-925D-C13DB66A90DF}</a:tableStyleId>
              </a:tblPr>
              <a:tblGrid>
                <a:gridCol w="1190775"/>
                <a:gridCol w="1600700"/>
                <a:gridCol w="2254000"/>
                <a:gridCol w="249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Classifier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Original 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New F2-score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New recall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Linear SVM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0.912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1.000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small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0.970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0.788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0.767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MLP, large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0.987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0.724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kNN, k=30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0.934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0.702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0.883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Tree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0.964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0.707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0.633</a:t>
                      </a:r>
                      <a:endParaRPr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1"/>
          <p:cNvSpPr txBox="1"/>
          <p:nvPr>
            <p:ph idx="1" type="body"/>
          </p:nvPr>
        </p:nvSpPr>
        <p:spPr>
          <a:xfrm>
            <a:off x="618825" y="989475"/>
            <a:ext cx="72891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Considering anonymization, the best classifier seems to be the Linear SVM, which was durable to losing data via the anonymization process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Linear SVM does predict all diabetes cases, however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features set it uses is just 3: Gender_male, Irritability, Urination_high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This does seem low, but we did see in data analysis that urination had a massive impact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The others are known to perform well with more data, so future data collection should still consider a few alternatives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Our recommendation for future data collection is to collect the 10 features we had before the start of classification (slide 41)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Even after anonymization our best classifier is ~0.9 F2-score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○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Again, note the recall issues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84" name="Google Shape;1184;p81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classifier - Conclusion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82"/>
          <p:cNvSpPr txBox="1"/>
          <p:nvPr>
            <p:ph type="ctrTitle"/>
          </p:nvPr>
        </p:nvSpPr>
        <p:spPr>
          <a:xfrm>
            <a:off x="618825" y="411675"/>
            <a:ext cx="688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use - web form</a:t>
            </a:r>
            <a:endParaRPr/>
          </a:p>
        </p:txBody>
      </p:sp>
      <p:pic>
        <p:nvPicPr>
          <p:cNvPr id="1190" name="Google Shape;1190;p82"/>
          <p:cNvPicPr preferRelativeResize="0"/>
          <p:nvPr/>
        </p:nvPicPr>
        <p:blipFill rotWithShape="1">
          <a:blip r:embed="rId3">
            <a:alphaModFix/>
          </a:blip>
          <a:srcRect b="0" l="0" r="9115" t="0"/>
          <a:stretch/>
        </p:blipFill>
        <p:spPr>
          <a:xfrm>
            <a:off x="2869825" y="989475"/>
            <a:ext cx="3093949" cy="38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/>
          <p:nvPr>
            <p:ph idx="1" type="body"/>
          </p:nvPr>
        </p:nvSpPr>
        <p:spPr>
          <a:xfrm>
            <a:off x="618875" y="750100"/>
            <a:ext cx="51534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Self screening for school children on diabetes related features to detect risk of diabetes, and encourage </a:t>
            </a: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individuals</a:t>
            </a: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 with a high risk to engage in a clinical check with their doctor</a:t>
            </a:r>
            <a:endParaRPr b="1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     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Recommend at risk students to see a doctor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X features you can self report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Score &gt; y → go check in with your doctor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95" name="Google Shape;595;p30"/>
          <p:cNvSpPr txBox="1"/>
          <p:nvPr>
            <p:ph type="ctrTitle"/>
          </p:nvPr>
        </p:nvSpPr>
        <p:spPr>
          <a:xfrm>
            <a:off x="618825" y="315925"/>
            <a:ext cx="515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Scenario</a:t>
            </a:r>
            <a:endParaRPr sz="3600"/>
          </a:p>
        </p:txBody>
      </p:sp>
      <p:grpSp>
        <p:nvGrpSpPr>
          <p:cNvPr id="596" name="Google Shape;596;p30"/>
          <p:cNvGrpSpPr/>
          <p:nvPr/>
        </p:nvGrpSpPr>
        <p:grpSpPr>
          <a:xfrm>
            <a:off x="5552786" y="973532"/>
            <a:ext cx="2851442" cy="3213988"/>
            <a:chOff x="2501950" y="1507050"/>
            <a:chExt cx="2392350" cy="2696525"/>
          </a:xfrm>
        </p:grpSpPr>
        <p:sp>
          <p:nvSpPr>
            <p:cNvPr id="597" name="Google Shape;597;p30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0"/>
          <p:cNvGrpSpPr/>
          <p:nvPr/>
        </p:nvGrpSpPr>
        <p:grpSpPr>
          <a:xfrm>
            <a:off x="8404229" y="-492200"/>
            <a:ext cx="2291257" cy="2922300"/>
            <a:chOff x="4882900" y="-64350"/>
            <a:chExt cx="2493750" cy="2922300"/>
          </a:xfrm>
        </p:grpSpPr>
        <p:sp>
          <p:nvSpPr>
            <p:cNvPr id="617" name="Google Shape;617;p30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6317367" y="1353021"/>
            <a:ext cx="1541751" cy="2455003"/>
            <a:chOff x="2160750" y="237575"/>
            <a:chExt cx="3253325" cy="5180425"/>
          </a:xfrm>
        </p:grpSpPr>
        <p:sp>
          <p:nvSpPr>
            <p:cNvPr id="623" name="Google Shape;623;p30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idx="4294967295" type="ctrTitle"/>
          </p:nvPr>
        </p:nvSpPr>
        <p:spPr>
          <a:xfrm>
            <a:off x="811200" y="1106125"/>
            <a:ext cx="7521600" cy="4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●"/>
            </a:pPr>
            <a:r>
              <a:rPr lang="en" sz="1800"/>
              <a:t>Target: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○"/>
            </a:pPr>
            <a:r>
              <a:rPr lang="en" sz="1600"/>
              <a:t>Self screening → Efficient &amp; easy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○"/>
            </a:pPr>
            <a:r>
              <a:rPr lang="en" sz="1600"/>
              <a:t>Detect diabetes &amp; risk of diabetes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Target group:</a:t>
            </a:r>
            <a:endParaRPr sz="18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hare Tech"/>
              <a:buChar char="○"/>
            </a:pPr>
            <a:r>
              <a:rPr lang="en" sz="1600"/>
              <a:t>School children → detect diabetes early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Benefit: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en" sz="1800"/>
              <a:t>Diabetes is costly for society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en" sz="1800"/>
              <a:t>Our scenario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■"/>
            </a:pPr>
            <a:r>
              <a:rPr lang="en" sz="1800"/>
              <a:t>School system</a:t>
            </a:r>
            <a:endParaRPr sz="1800"/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Detect Diabetes early</a:t>
            </a:r>
            <a:endParaRPr sz="1800"/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Prevention and awareness</a:t>
            </a:r>
            <a:endParaRPr sz="1800"/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Less cost of collection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 scenario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"/>
          <p:cNvSpPr txBox="1"/>
          <p:nvPr>
            <p:ph idx="4294967295" type="ctrTitle"/>
          </p:nvPr>
        </p:nvSpPr>
        <p:spPr>
          <a:xfrm>
            <a:off x="811200" y="1106125"/>
            <a:ext cx="7521600" cy="4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Goal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en" sz="1800"/>
              <a:t>Send as many of the at risk people to a clinical check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lang="en" sz="1800"/>
              <a:t>High recall: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Char char="■"/>
            </a:pPr>
            <a:r>
              <a:rPr lang="en" sz="1400"/>
              <a:t>W</a:t>
            </a:r>
            <a:r>
              <a:rPr lang="en" sz="1600"/>
              <a:t>ant small proportion of false negative</a:t>
            </a:r>
            <a:endParaRPr sz="16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/>
              <a:t>Rather alert more people with low risk of diabetes than not alerting people with high risk of diabetes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 scenario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/>
          <p:nvPr>
            <p:ph idx="1" type="subTitle"/>
          </p:nvPr>
        </p:nvSpPr>
        <p:spPr>
          <a:xfrm>
            <a:off x="874425" y="1380922"/>
            <a:ext cx="64833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Privacy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Sensitive information - medical records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Identity - Gender, Doctor, Occupation, etc.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●"/>
            </a:pPr>
            <a:r>
              <a:rPr lang="en" sz="1800">
                <a:latin typeface="Share Tech"/>
                <a:ea typeface="Share Tech"/>
                <a:cs typeface="Share Tech"/>
                <a:sym typeface="Share Tech"/>
              </a:rPr>
              <a:t>Biases</a:t>
            </a:r>
            <a:endParaRPr sz="1800"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○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Skewed dataset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Adults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White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With a complex medical record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"/>
              <a:buChar char="■"/>
            </a:pPr>
            <a:r>
              <a:rPr lang="en" sz="1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Large proportion with diabetes</a:t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72" name="Google Shape;672;p33"/>
          <p:cNvSpPr txBox="1"/>
          <p:nvPr>
            <p:ph idx="4" type="ctrTitle"/>
          </p:nvPr>
        </p:nvSpPr>
        <p:spPr>
          <a:xfrm>
            <a:off x="758100" y="755800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Concerns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