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60" r:id="rId5"/>
    <p:sldId id="257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cover dir="u"/>
  </p:transition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Code La Vista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Team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406640"/>
            <a:ext cx="9487882" cy="1752599"/>
          </a:xfrm>
        </p:spPr>
        <p:txBody>
          <a:bodyPr>
            <a:normAutofit/>
          </a:bodyPr>
          <a:lstStyle/>
          <a:p>
            <a:r>
              <a:rPr lang="en-US" dirty="0"/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180" y="1782679"/>
            <a:ext cx="9371903" cy="64619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Berlin Sans FB" panose="020E0602020502020306" pitchFamily="34" charset="0"/>
              </a:rPr>
              <a:t>Our team consists of: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2D893-BE97-411D-ADC7-9F3893DC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7" y="2475832"/>
            <a:ext cx="1991523" cy="19218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3BA776-C70F-4B38-92FD-7384513525C3}"/>
              </a:ext>
            </a:extLst>
          </p:cNvPr>
          <p:cNvSpPr txBox="1"/>
          <p:nvPr/>
        </p:nvSpPr>
        <p:spPr>
          <a:xfrm>
            <a:off x="858280" y="4443088"/>
            <a:ext cx="2062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erlin Sans FB" panose="020E0602020502020306" pitchFamily="34" charset="0"/>
              </a:rPr>
              <a:t>Yordan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Stoyanov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Scrum Trainer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5CFC63-E8F2-4928-844A-0AF589E4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387" y="2461770"/>
            <a:ext cx="2062210" cy="19344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E8E13-17C0-425F-AC2A-750F7D298F5E}"/>
              </a:ext>
            </a:extLst>
          </p:cNvPr>
          <p:cNvSpPr txBox="1"/>
          <p:nvPr/>
        </p:nvSpPr>
        <p:spPr>
          <a:xfrm>
            <a:off x="3178603" y="4432877"/>
            <a:ext cx="2281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erlin Sans FB" panose="020E0602020502020306" pitchFamily="34" charset="0"/>
              </a:rPr>
              <a:t>Plamen</a:t>
            </a:r>
            <a:r>
              <a:rPr lang="en-US" sz="2000" dirty="0">
                <a:latin typeface="Berlin Sans FB" panose="020E0602020502020306" pitchFamily="34" charset="0"/>
              </a:rPr>
              <a:t> </a:t>
            </a:r>
            <a:r>
              <a:rPr lang="en-US" sz="2000" dirty="0" err="1">
                <a:latin typeface="Berlin Sans FB" panose="020E0602020502020306" pitchFamily="34" charset="0"/>
              </a:rPr>
              <a:t>Dailyanov</a:t>
            </a:r>
            <a:endParaRPr lang="en-US" sz="2000" dirty="0">
              <a:latin typeface="Berlin Sans FB" panose="020E0602020502020306" pitchFamily="34" charset="0"/>
            </a:endParaRPr>
          </a:p>
          <a:p>
            <a:pPr algn="ctr"/>
            <a:r>
              <a:rPr lang="en-US" sz="2000" dirty="0">
                <a:latin typeface="Berlin Sans FB" panose="020E0602020502020306" pitchFamily="34" charset="0"/>
              </a:rPr>
              <a:t>Full Stack Developer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6EE90-38DD-46DF-8D3B-69EBF532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891" y="2475832"/>
            <a:ext cx="2155822" cy="18616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D47E85-2718-48ED-BBA8-CCE3294B1DDB}"/>
              </a:ext>
            </a:extLst>
          </p:cNvPr>
          <p:cNvSpPr txBox="1"/>
          <p:nvPr/>
        </p:nvSpPr>
        <p:spPr>
          <a:xfrm>
            <a:off x="5688047" y="4481992"/>
            <a:ext cx="2429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erlin Sans FB" panose="020E0602020502020306" pitchFamily="34" charset="0"/>
              </a:rPr>
              <a:t>Daniil </a:t>
            </a:r>
            <a:r>
              <a:rPr lang="en-US" sz="2000" dirty="0" err="1">
                <a:latin typeface="Berlin Sans FB" panose="020E0602020502020306" pitchFamily="34" charset="0"/>
              </a:rPr>
              <a:t>Furnika</a:t>
            </a:r>
            <a:br>
              <a:rPr lang="en-US" sz="2000" dirty="0">
                <a:latin typeface="Berlin Sans FB" panose="020E0602020502020306" pitchFamily="34" charset="0"/>
              </a:rPr>
            </a:br>
            <a:r>
              <a:rPr lang="en-US" sz="2000" dirty="0">
                <a:latin typeface="Berlin Sans FB" panose="020E0602020502020306" pitchFamily="34" charset="0"/>
              </a:rPr>
              <a:t>HTML Developer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47D4A-856A-45A9-B722-D8695442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069" y="2438400"/>
            <a:ext cx="2089513" cy="18769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A98370-B033-4230-963C-05568F82AAC3}"/>
              </a:ext>
            </a:extLst>
          </p:cNvPr>
          <p:cNvSpPr txBox="1"/>
          <p:nvPr/>
        </p:nvSpPr>
        <p:spPr>
          <a:xfrm>
            <a:off x="8395488" y="4397700"/>
            <a:ext cx="2290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erlin Sans FB" panose="020E0602020502020306" pitchFamily="34" charset="0"/>
              </a:rPr>
              <a:t>Kaloyan</a:t>
            </a:r>
            <a:r>
              <a:rPr lang="en-US" sz="2400" dirty="0">
                <a:latin typeface="Berlin Sans FB" panose="020E0602020502020306" pitchFamily="34" charset="0"/>
              </a:rPr>
              <a:t> </a:t>
            </a:r>
            <a:r>
              <a:rPr lang="en-US" sz="2400" dirty="0" err="1">
                <a:latin typeface="Berlin Sans FB" panose="020E0602020502020306" pitchFamily="34" charset="0"/>
              </a:rPr>
              <a:t>Dimov</a:t>
            </a:r>
            <a:endParaRPr lang="en-US" sz="2400" dirty="0">
              <a:latin typeface="Berlin Sans FB" panose="020E0602020502020306" pitchFamily="34" charset="0"/>
            </a:endParaRPr>
          </a:p>
          <a:p>
            <a:pPr algn="ctr"/>
            <a:r>
              <a:rPr lang="en-US" sz="2400" dirty="0">
                <a:latin typeface="Berlin Sans FB" panose="020E0602020502020306" pitchFamily="34" charset="0"/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462116"/>
            <a:ext cx="8174971" cy="3285866"/>
          </a:xfrm>
        </p:spPr>
        <p:txBody>
          <a:bodyPr>
            <a:normAutofit/>
          </a:bodyPr>
          <a:lstStyle/>
          <a:p>
            <a:pPr algn="ctr"/>
            <a:r>
              <a:rPr lang="en-US" sz="6200" dirty="0"/>
              <a:t>The Idea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 tourist portal where foreigners can see and plan their future trip to Bulgaria.</a:t>
            </a:r>
          </a:p>
        </p:txBody>
      </p:sp>
    </p:spTree>
    <p:extLst>
      <p:ext uri="{BB962C8B-B14F-4D97-AF65-F5344CB8AC3E}">
        <p14:creationId xmlns:p14="http://schemas.microsoft.com/office/powerpoint/2010/main" val="179244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406640"/>
            <a:ext cx="9487882" cy="1752599"/>
          </a:xfrm>
        </p:spPr>
        <p:txBody>
          <a:bodyPr>
            <a:normAutofit/>
          </a:bodyPr>
          <a:lstStyle/>
          <a:p>
            <a:r>
              <a:rPr lang="en-US" dirty="0"/>
              <a:t>Work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778" y="1739406"/>
            <a:ext cx="9371903" cy="646196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Berlin Sans FB" panose="020E0602020502020306" pitchFamily="34" charset="0"/>
              </a:rPr>
              <a:t>Our work was in stages like this:</a:t>
            </a:r>
          </a:p>
        </p:txBody>
      </p:sp>
      <p:grpSp>
        <p:nvGrpSpPr>
          <p:cNvPr id="53" name="Google Shape;1845;p40">
            <a:extLst>
              <a:ext uri="{FF2B5EF4-FFF2-40B4-BE49-F238E27FC236}">
                <a16:creationId xmlns:a16="http://schemas.microsoft.com/office/drawing/2014/main" id="{0B16FB5F-CDB6-4EC1-9544-6FF6680C585A}"/>
              </a:ext>
            </a:extLst>
          </p:cNvPr>
          <p:cNvGrpSpPr/>
          <p:nvPr/>
        </p:nvGrpSpPr>
        <p:grpSpPr>
          <a:xfrm>
            <a:off x="1281139" y="2713050"/>
            <a:ext cx="1402327" cy="1087887"/>
            <a:chOff x="1325739" y="1037306"/>
            <a:chExt cx="1578276" cy="2158524"/>
          </a:xfrm>
        </p:grpSpPr>
        <p:sp>
          <p:nvSpPr>
            <p:cNvPr id="54" name="Google Shape;1846;p40">
              <a:extLst>
                <a:ext uri="{FF2B5EF4-FFF2-40B4-BE49-F238E27FC236}">
                  <a16:creationId xmlns:a16="http://schemas.microsoft.com/office/drawing/2014/main" id="{9A15041E-50B6-4F07-8076-CFC300B04151}"/>
                </a:ext>
              </a:extLst>
            </p:cNvPr>
            <p:cNvSpPr/>
            <p:nvPr/>
          </p:nvSpPr>
          <p:spPr>
            <a:xfrm>
              <a:off x="1325739" y="1037306"/>
              <a:ext cx="1578276" cy="2130587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1">
              <a:schemeClr val="dk1"/>
            </a:lnRef>
            <a:fillRef idx="1002">
              <a:schemeClr val="dk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55" name="Google Shape;1847;p40">
              <a:extLst>
                <a:ext uri="{FF2B5EF4-FFF2-40B4-BE49-F238E27FC236}">
                  <a16:creationId xmlns:a16="http://schemas.microsoft.com/office/drawing/2014/main" id="{94588A87-DE69-48EA-8743-9AD925752881}"/>
                </a:ext>
              </a:extLst>
            </p:cNvPr>
            <p:cNvSpPr/>
            <p:nvPr/>
          </p:nvSpPr>
          <p:spPr>
            <a:xfrm>
              <a:off x="1337963" y="1132102"/>
              <a:ext cx="1446299" cy="2063728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56" name="Google Shape;1855;p40">
            <a:extLst>
              <a:ext uri="{FF2B5EF4-FFF2-40B4-BE49-F238E27FC236}">
                <a16:creationId xmlns:a16="http://schemas.microsoft.com/office/drawing/2014/main" id="{4D5BA477-C41D-4EA7-8940-C7D00F9D3608}"/>
              </a:ext>
            </a:extLst>
          </p:cNvPr>
          <p:cNvSpPr txBox="1">
            <a:spLocks/>
          </p:cNvSpPr>
          <p:nvPr/>
        </p:nvSpPr>
        <p:spPr>
          <a:xfrm>
            <a:off x="1292000" y="2881059"/>
            <a:ext cx="1371600" cy="5244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</a:p>
        </p:txBody>
      </p:sp>
      <p:grpSp>
        <p:nvGrpSpPr>
          <p:cNvPr id="57" name="Google Shape;1845;p40">
            <a:extLst>
              <a:ext uri="{FF2B5EF4-FFF2-40B4-BE49-F238E27FC236}">
                <a16:creationId xmlns:a16="http://schemas.microsoft.com/office/drawing/2014/main" id="{5E4B7805-E8B5-4D6C-B13C-0A538DF1F2FA}"/>
              </a:ext>
            </a:extLst>
          </p:cNvPr>
          <p:cNvGrpSpPr/>
          <p:nvPr/>
        </p:nvGrpSpPr>
        <p:grpSpPr>
          <a:xfrm>
            <a:off x="3227045" y="2666253"/>
            <a:ext cx="1279996" cy="1191518"/>
            <a:chOff x="1383028" y="1760805"/>
            <a:chExt cx="1045203" cy="953931"/>
          </a:xfrm>
        </p:grpSpPr>
        <p:sp>
          <p:nvSpPr>
            <p:cNvPr id="58" name="Google Shape;1846;p40">
              <a:extLst>
                <a:ext uri="{FF2B5EF4-FFF2-40B4-BE49-F238E27FC236}">
                  <a16:creationId xmlns:a16="http://schemas.microsoft.com/office/drawing/2014/main" id="{8CCB0228-21AE-49CC-B15D-648072EFEFCD}"/>
                </a:ext>
              </a:extLst>
            </p:cNvPr>
            <p:cNvSpPr/>
            <p:nvPr/>
          </p:nvSpPr>
          <p:spPr>
            <a:xfrm>
              <a:off x="1383028" y="1760805"/>
              <a:ext cx="1035958" cy="95393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sp>
          <p:nvSpPr>
            <p:cNvPr id="59" name="Google Shape;1847;p40">
              <a:extLst>
                <a:ext uri="{FF2B5EF4-FFF2-40B4-BE49-F238E27FC236}">
                  <a16:creationId xmlns:a16="http://schemas.microsoft.com/office/drawing/2014/main" id="{B703D0F7-5A50-4832-ABBE-9D0003CD976D}"/>
                </a:ext>
              </a:extLst>
            </p:cNvPr>
            <p:cNvSpPr/>
            <p:nvPr/>
          </p:nvSpPr>
          <p:spPr>
            <a:xfrm>
              <a:off x="1480201" y="1776056"/>
              <a:ext cx="948030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sp>
        <p:nvSpPr>
          <p:cNvPr id="60" name="Google Shape;1855;p40">
            <a:extLst>
              <a:ext uri="{FF2B5EF4-FFF2-40B4-BE49-F238E27FC236}">
                <a16:creationId xmlns:a16="http://schemas.microsoft.com/office/drawing/2014/main" id="{6AA11461-A329-481B-A6A7-41142F3E35A3}"/>
              </a:ext>
            </a:extLst>
          </p:cNvPr>
          <p:cNvSpPr txBox="1">
            <a:spLocks/>
          </p:cNvSpPr>
          <p:nvPr/>
        </p:nvSpPr>
        <p:spPr>
          <a:xfrm>
            <a:off x="3149932" y="292759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</a:p>
        </p:txBody>
      </p:sp>
      <p:grpSp>
        <p:nvGrpSpPr>
          <p:cNvPr id="61" name="Google Shape;1845;p40">
            <a:extLst>
              <a:ext uri="{FF2B5EF4-FFF2-40B4-BE49-F238E27FC236}">
                <a16:creationId xmlns:a16="http://schemas.microsoft.com/office/drawing/2014/main" id="{E3FFC357-FB60-4D1A-B055-9F316B3C6635}"/>
              </a:ext>
            </a:extLst>
          </p:cNvPr>
          <p:cNvGrpSpPr/>
          <p:nvPr/>
        </p:nvGrpSpPr>
        <p:grpSpPr>
          <a:xfrm>
            <a:off x="4867264" y="2759587"/>
            <a:ext cx="1304531" cy="1098185"/>
            <a:chOff x="1308488" y="1776056"/>
            <a:chExt cx="1110498" cy="938680"/>
          </a:xfrm>
        </p:grpSpPr>
        <p:sp>
          <p:nvSpPr>
            <p:cNvPr id="62" name="Google Shape;1846;p40">
              <a:extLst>
                <a:ext uri="{FF2B5EF4-FFF2-40B4-BE49-F238E27FC236}">
                  <a16:creationId xmlns:a16="http://schemas.microsoft.com/office/drawing/2014/main" id="{8B2B9800-8ECF-4552-9B62-5D80A8222D3E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3" name="Google Shape;1847;p40">
              <a:extLst>
                <a:ext uri="{FF2B5EF4-FFF2-40B4-BE49-F238E27FC236}">
                  <a16:creationId xmlns:a16="http://schemas.microsoft.com/office/drawing/2014/main" id="{BDE1239D-5AE0-4B9A-8505-3BA9E2300439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" name="Google Shape;1855;p40">
            <a:extLst>
              <a:ext uri="{FF2B5EF4-FFF2-40B4-BE49-F238E27FC236}">
                <a16:creationId xmlns:a16="http://schemas.microsoft.com/office/drawing/2014/main" id="{4A4DDF75-C668-4D5F-B560-1975F690E47A}"/>
              </a:ext>
            </a:extLst>
          </p:cNvPr>
          <p:cNvSpPr txBox="1">
            <a:spLocks/>
          </p:cNvSpPr>
          <p:nvPr/>
        </p:nvSpPr>
        <p:spPr>
          <a:xfrm>
            <a:off x="4878124" y="292759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</a:p>
        </p:txBody>
      </p:sp>
      <p:grpSp>
        <p:nvGrpSpPr>
          <p:cNvPr id="65" name="Google Shape;1845;p40">
            <a:extLst>
              <a:ext uri="{FF2B5EF4-FFF2-40B4-BE49-F238E27FC236}">
                <a16:creationId xmlns:a16="http://schemas.microsoft.com/office/drawing/2014/main" id="{791F5063-35A9-4682-AE49-B90FD447D00E}"/>
              </a:ext>
            </a:extLst>
          </p:cNvPr>
          <p:cNvGrpSpPr/>
          <p:nvPr/>
        </p:nvGrpSpPr>
        <p:grpSpPr>
          <a:xfrm>
            <a:off x="6652136" y="2735356"/>
            <a:ext cx="1226603" cy="1098185"/>
            <a:chOff x="1374825" y="1776056"/>
            <a:chExt cx="1044161" cy="938680"/>
          </a:xfrm>
        </p:grpSpPr>
        <p:sp>
          <p:nvSpPr>
            <p:cNvPr id="66" name="Google Shape;1846;p40">
              <a:extLst>
                <a:ext uri="{FF2B5EF4-FFF2-40B4-BE49-F238E27FC236}">
                  <a16:creationId xmlns:a16="http://schemas.microsoft.com/office/drawing/2014/main" id="{55CE8BF6-2F4A-4149-80BE-ECC884E4D3C6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002">
              <a:schemeClr val="dk2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" name="Google Shape;1847;p40">
              <a:extLst>
                <a:ext uri="{FF2B5EF4-FFF2-40B4-BE49-F238E27FC236}">
                  <a16:creationId xmlns:a16="http://schemas.microsoft.com/office/drawing/2014/main" id="{FA9450C0-A84C-42CF-9F99-E11D19B57FE3}"/>
                </a:ext>
              </a:extLst>
            </p:cNvPr>
            <p:cNvSpPr/>
            <p:nvPr/>
          </p:nvSpPr>
          <p:spPr>
            <a:xfrm>
              <a:off x="1441162" y="1837605"/>
              <a:ext cx="977824" cy="877131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" name="Google Shape;1855;p40">
            <a:extLst>
              <a:ext uri="{FF2B5EF4-FFF2-40B4-BE49-F238E27FC236}">
                <a16:creationId xmlns:a16="http://schemas.microsoft.com/office/drawing/2014/main" id="{A42423F6-77BD-46A0-A3CC-F07A1A694ED8}"/>
              </a:ext>
            </a:extLst>
          </p:cNvPr>
          <p:cNvSpPr txBox="1">
            <a:spLocks/>
          </p:cNvSpPr>
          <p:nvPr/>
        </p:nvSpPr>
        <p:spPr>
          <a:xfrm>
            <a:off x="6606316" y="290336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</a:p>
        </p:txBody>
      </p:sp>
      <p:grpSp>
        <p:nvGrpSpPr>
          <p:cNvPr id="69" name="Google Shape;1845;p40">
            <a:extLst>
              <a:ext uri="{FF2B5EF4-FFF2-40B4-BE49-F238E27FC236}">
                <a16:creationId xmlns:a16="http://schemas.microsoft.com/office/drawing/2014/main" id="{5AFA0861-C43D-4961-9544-F23D0595DDCF}"/>
              </a:ext>
            </a:extLst>
          </p:cNvPr>
          <p:cNvGrpSpPr/>
          <p:nvPr/>
        </p:nvGrpSpPr>
        <p:grpSpPr>
          <a:xfrm>
            <a:off x="8288867" y="2735356"/>
            <a:ext cx="1304531" cy="1098185"/>
            <a:chOff x="1308488" y="1776056"/>
            <a:chExt cx="1110498" cy="938680"/>
          </a:xfrm>
        </p:grpSpPr>
        <p:sp>
          <p:nvSpPr>
            <p:cNvPr id="70" name="Google Shape;1846;p40">
              <a:extLst>
                <a:ext uri="{FF2B5EF4-FFF2-40B4-BE49-F238E27FC236}">
                  <a16:creationId xmlns:a16="http://schemas.microsoft.com/office/drawing/2014/main" id="{DD441945-8B0D-473C-B126-2F66BE3B6851}"/>
                </a:ext>
              </a:extLst>
            </p:cNvPr>
            <p:cNvSpPr/>
            <p:nvPr/>
          </p:nvSpPr>
          <p:spPr>
            <a:xfrm>
              <a:off x="1374825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Google Shape;1847;p40">
              <a:extLst>
                <a:ext uri="{FF2B5EF4-FFF2-40B4-BE49-F238E27FC236}">
                  <a16:creationId xmlns:a16="http://schemas.microsoft.com/office/drawing/2014/main" id="{854A7456-2419-49BF-B294-F2C1227CED6F}"/>
                </a:ext>
              </a:extLst>
            </p:cNvPr>
            <p:cNvSpPr/>
            <p:nvPr/>
          </p:nvSpPr>
          <p:spPr>
            <a:xfrm>
              <a:off x="1308488" y="1776056"/>
              <a:ext cx="1044161" cy="938680"/>
            </a:xfrm>
            <a:custGeom>
              <a:avLst/>
              <a:gdLst/>
              <a:ahLst/>
              <a:cxnLst/>
              <a:rect l="l" t="t" r="r" b="b"/>
              <a:pathLst>
                <a:path w="14676" h="16379" extrusionOk="0">
                  <a:moveTo>
                    <a:pt x="7560" y="1"/>
                  </a:moveTo>
                  <a:cubicBezTo>
                    <a:pt x="3283" y="1"/>
                    <a:pt x="0" y="8178"/>
                    <a:pt x="2476" y="12988"/>
                  </a:cubicBezTo>
                  <a:cubicBezTo>
                    <a:pt x="3703" y="15375"/>
                    <a:pt x="6008" y="16379"/>
                    <a:pt x="8201" y="16379"/>
                  </a:cubicBezTo>
                  <a:cubicBezTo>
                    <a:pt x="10559" y="16379"/>
                    <a:pt x="12790" y="15223"/>
                    <a:pt x="13430" y="13366"/>
                  </a:cubicBezTo>
                  <a:cubicBezTo>
                    <a:pt x="14675" y="9777"/>
                    <a:pt x="13214" y="571"/>
                    <a:pt x="7908" y="20"/>
                  </a:cubicBezTo>
                  <a:cubicBezTo>
                    <a:pt x="7791" y="5"/>
                    <a:pt x="7677" y="1"/>
                    <a:pt x="7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2" name="Google Shape;1855;p40">
            <a:extLst>
              <a:ext uri="{FF2B5EF4-FFF2-40B4-BE49-F238E27FC236}">
                <a16:creationId xmlns:a16="http://schemas.microsoft.com/office/drawing/2014/main" id="{DC14F20A-7379-4177-8AB0-547EA23366CE}"/>
              </a:ext>
            </a:extLst>
          </p:cNvPr>
          <p:cNvSpPr txBox="1">
            <a:spLocks/>
          </p:cNvSpPr>
          <p:nvPr/>
        </p:nvSpPr>
        <p:spPr>
          <a:xfrm>
            <a:off x="8299727" y="2903366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sz="3200" kern="1200" cap="all" spc="-150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pPr>
              <a:spcBef>
                <a:spcPts val="0"/>
              </a:spcBef>
            </a:pPr>
            <a:r>
              <a:rPr lang="en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25000"/>
                    <a:lumOff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</a:p>
        </p:txBody>
      </p:sp>
      <p:sp>
        <p:nvSpPr>
          <p:cNvPr id="73" name="Текстово поле 36">
            <a:extLst>
              <a:ext uri="{FF2B5EF4-FFF2-40B4-BE49-F238E27FC236}">
                <a16:creationId xmlns:a16="http://schemas.microsoft.com/office/drawing/2014/main" id="{17A4BEB1-FF4D-49B4-A4CC-FDAB3DFC3F64}"/>
              </a:ext>
            </a:extLst>
          </p:cNvPr>
          <p:cNvSpPr txBox="1"/>
          <p:nvPr/>
        </p:nvSpPr>
        <p:spPr>
          <a:xfrm>
            <a:off x="995071" y="3834634"/>
            <a:ext cx="184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Organizing and Forming the Team</a:t>
            </a:r>
          </a:p>
        </p:txBody>
      </p:sp>
      <p:sp>
        <p:nvSpPr>
          <p:cNvPr id="74" name="Текстово поле 37">
            <a:extLst>
              <a:ext uri="{FF2B5EF4-FFF2-40B4-BE49-F238E27FC236}">
                <a16:creationId xmlns:a16="http://schemas.microsoft.com/office/drawing/2014/main" id="{A97D1DA2-90BE-4010-9EB9-E0B1B17036F6}"/>
              </a:ext>
            </a:extLst>
          </p:cNvPr>
          <p:cNvSpPr txBox="1"/>
          <p:nvPr/>
        </p:nvSpPr>
        <p:spPr>
          <a:xfrm>
            <a:off x="2999226" y="3857772"/>
            <a:ext cx="179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Forming the Main Concept</a:t>
            </a:r>
          </a:p>
        </p:txBody>
      </p:sp>
      <p:sp>
        <p:nvSpPr>
          <p:cNvPr id="75" name="Текстово поле 38">
            <a:extLst>
              <a:ext uri="{FF2B5EF4-FFF2-40B4-BE49-F238E27FC236}">
                <a16:creationId xmlns:a16="http://schemas.microsoft.com/office/drawing/2014/main" id="{64CE949C-AB58-4766-BA9A-413A921CFB57}"/>
              </a:ext>
            </a:extLst>
          </p:cNvPr>
          <p:cNvSpPr txBox="1"/>
          <p:nvPr/>
        </p:nvSpPr>
        <p:spPr>
          <a:xfrm>
            <a:off x="4578251" y="3857772"/>
            <a:ext cx="195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Planning and Distributing Roles</a:t>
            </a:r>
          </a:p>
        </p:txBody>
      </p:sp>
      <p:sp>
        <p:nvSpPr>
          <p:cNvPr id="76" name="Текстово поле 39">
            <a:extLst>
              <a:ext uri="{FF2B5EF4-FFF2-40B4-BE49-F238E27FC236}">
                <a16:creationId xmlns:a16="http://schemas.microsoft.com/office/drawing/2014/main" id="{C0B25796-5310-4B42-9D6B-37B8C8D3DBE2}"/>
              </a:ext>
            </a:extLst>
          </p:cNvPr>
          <p:cNvSpPr txBox="1"/>
          <p:nvPr/>
        </p:nvSpPr>
        <p:spPr>
          <a:xfrm>
            <a:off x="6733552" y="3959492"/>
            <a:ext cx="122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Intensive Work</a:t>
            </a:r>
          </a:p>
        </p:txBody>
      </p:sp>
      <p:sp>
        <p:nvSpPr>
          <p:cNvPr id="77" name="Текстово поле 40">
            <a:extLst>
              <a:ext uri="{FF2B5EF4-FFF2-40B4-BE49-F238E27FC236}">
                <a16:creationId xmlns:a16="http://schemas.microsoft.com/office/drawing/2014/main" id="{71E1BF6A-9E83-41B5-8D9D-1BD3ABCD539D}"/>
              </a:ext>
            </a:extLst>
          </p:cNvPr>
          <p:cNvSpPr txBox="1"/>
          <p:nvPr/>
        </p:nvSpPr>
        <p:spPr>
          <a:xfrm>
            <a:off x="8249431" y="3857772"/>
            <a:ext cx="15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 SemiBold" panose="020B0502040204020203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080644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4" grpId="0"/>
      <p:bldP spid="68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70" y="-284422"/>
            <a:ext cx="9487882" cy="1752599"/>
          </a:xfrm>
        </p:spPr>
        <p:txBody>
          <a:bodyPr>
            <a:normAutofit/>
          </a:bodyPr>
          <a:lstStyle/>
          <a:p>
            <a:r>
              <a:rPr lang="en-US" dirty="0"/>
              <a:t>Used Technology and Languages</a:t>
            </a:r>
          </a:p>
        </p:txBody>
      </p:sp>
      <p:sp>
        <p:nvSpPr>
          <p:cNvPr id="22" name="Заглавие 1">
            <a:extLst>
              <a:ext uri="{FF2B5EF4-FFF2-40B4-BE49-F238E27FC236}">
                <a16:creationId xmlns:a16="http://schemas.microsoft.com/office/drawing/2014/main" id="{FF53D89B-9FFA-44BB-B8DB-10AB4A362898}"/>
              </a:ext>
            </a:extLst>
          </p:cNvPr>
          <p:cNvSpPr txBox="1">
            <a:spLocks/>
          </p:cNvSpPr>
          <p:nvPr/>
        </p:nvSpPr>
        <p:spPr>
          <a:xfrm>
            <a:off x="685800" y="609600"/>
            <a:ext cx="7772400" cy="609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30" name="Picture 6" descr="Visual Studio Code 1.36.0 Crack With Serial Key Free ...">
            <a:extLst>
              <a:ext uri="{FF2B5EF4-FFF2-40B4-BE49-F238E27FC236}">
                <a16:creationId xmlns:a16="http://schemas.microsoft.com/office/drawing/2014/main" id="{402F8BDB-F30E-4B34-AE56-F98BD704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487" y="896025"/>
            <a:ext cx="3113092" cy="27872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07A83BBA-DEC7-450E-AABE-7FCD8847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680" y="3757940"/>
            <a:ext cx="3076899" cy="30768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Github 2048 Black icon PNG, ICO or ICNS | Free vector icons">
            <a:extLst>
              <a:ext uri="{FF2B5EF4-FFF2-40B4-BE49-F238E27FC236}">
                <a16:creationId xmlns:a16="http://schemas.microsoft.com/office/drawing/2014/main" id="{5A187526-38D2-469D-94F2-A75A6B0EC7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9" y="835313"/>
            <a:ext cx="3067908" cy="30679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93FEAB-C3DC-4312-8E13-C3D204B30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" y="4049244"/>
            <a:ext cx="3196767" cy="27141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hd Html Css Logo Png Clipart and use the free clipart for your  creative project. | Html css, Css, Clip art">
            <a:extLst>
              <a:ext uri="{FF2B5EF4-FFF2-40B4-BE49-F238E27FC236}">
                <a16:creationId xmlns:a16="http://schemas.microsoft.com/office/drawing/2014/main" id="{1C2091B4-16A9-43C9-831A-5D25B9A9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18" b="90782" l="10000" r="90000">
                        <a14:foregroundMark x1="16705" y1="77154" x2="12841" y2="33066"/>
                        <a14:foregroundMark x1="13750" y1="83567" x2="14773" y2="45691"/>
                        <a14:foregroundMark x1="27841" y1="90782" x2="37386" y2="84770"/>
                        <a14:foregroundMark x1="37386" y1="84770" x2="41136" y2="38677"/>
                        <a14:foregroundMark x1="41136" y1="38677" x2="31825" y2="25154"/>
                        <a14:foregroundMark x1="29757" y1="24771" x2="11705" y2="26052"/>
                        <a14:foregroundMark x1="11705" y1="26052" x2="11364" y2="26253"/>
                        <a14:foregroundMark x1="10909" y1="26653" x2="14886" y2="43086"/>
                        <a14:foregroundMark x1="15539" y1="48868" x2="15114" y2="45491"/>
                        <a14:foregroundMark x1="12273" y1="47495" x2="15455" y2="61122"/>
                        <a14:foregroundMark x1="14091" y1="77355" x2="26932" y2="83968"/>
                        <a14:foregroundMark x1="26932" y1="83968" x2="26932" y2="83968"/>
                        <a14:foregroundMark x1="16250" y1="74148" x2="17386" y2="60521"/>
                        <a14:foregroundMark x1="11705" y1="42084" x2="15539" y2="46330"/>
                        <a14:foregroundMark x1="17470" y1="57749" x2="18182" y2="75952"/>
                        <a14:foregroundMark x1="17375" y1="55311" x2="17401" y2="55983"/>
                        <a14:foregroundMark x1="16818" y1="41082" x2="16873" y2="42485"/>
                        <a14:foregroundMark x1="13977" y1="81162" x2="13977" y2="67735"/>
                        <a14:foregroundMark x1="15909" y1="74148" x2="15455" y2="79960"/>
                        <a14:foregroundMark x1="15909" y1="32064" x2="14432" y2="28858"/>
                        <a14:foregroundMark x1="13409" y1="32665" x2="16023" y2="28858"/>
                        <a14:foregroundMark x1="22386" y1="62325" x2="24773" y2="61723"/>
                        <a14:foregroundMark x1="14773" y1="10621" x2="14424" y2="17849"/>
                        <a14:foregroundMark x1="15114" y1="14629" x2="18182" y2="14228"/>
                        <a14:foregroundMark x1="21023" y1="10621" x2="26364" y2="10220"/>
                        <a14:foregroundMark x1="36250" y1="9419" x2="38044" y2="13352"/>
                        <a14:foregroundMark x1="29462" y1="14953" x2="30909" y2="12826"/>
                        <a14:foregroundMark x1="32059" y1="13994" x2="33636" y2="12024"/>
                        <a14:foregroundMark x1="36477" y1="12625" x2="37045" y2="16834"/>
                        <a14:foregroundMark x1="28636" y1="18036" x2="30568" y2="12024"/>
                        <a14:foregroundMark x1="66765" y1="16200" x2="66705" y2="17234"/>
                        <a14:foregroundMark x1="67159" y1="9419" x2="67066" y2="11013"/>
                        <a14:foregroundMark x1="71669" y1="15916" x2="72876" y2="12234"/>
                        <a14:foregroundMark x1="70909" y1="18236" x2="71175" y2="17424"/>
                        <a14:foregroundMark x1="81404" y1="10420" x2="81705" y2="9820"/>
                        <a14:foregroundMark x1="81136" y1="9820" x2="77500" y2="10020"/>
                        <a14:foregroundMark x1="22159" y1="48898" x2="37727" y2="48898"/>
                        <a14:foregroundMark x1="28636" y1="26253" x2="32614" y2="26854"/>
                        <a14:foregroundMark x1="33864" y1="14028" x2="33636" y2="17635"/>
                        <a14:foregroundMark x1="26250" y1="10822" x2="26250" y2="10822"/>
                        <a14:foregroundMark x1="80114" y1="14629" x2="77273" y2="18637"/>
                        <a14:backgroundMark x1="17955" y1="42485" x2="17955" y2="55311"/>
                        <a14:backgroundMark x1="18523" y1="58517" x2="17386" y2="55110"/>
                        <a14:backgroundMark x1="17614" y1="58517" x2="17500" y2="56513"/>
                        <a14:backgroundMark x1="17386" y1="43888" x2="17386" y2="40882"/>
                        <a14:backgroundMark x1="17159" y1="43487" x2="16591" y2="41082"/>
                        <a14:backgroundMark x1="17500" y1="43086" x2="16818" y2="40281"/>
                        <a14:backgroundMark x1="30341" y1="16232" x2="30341" y2="16232"/>
                        <a14:backgroundMark x1="30114" y1="16834" x2="30114" y2="16834"/>
                        <a14:backgroundMark x1="32386" y1="17635" x2="32451" y2="17404"/>
                        <a14:backgroundMark x1="32191" y1="17353" x2="32045" y2="18637"/>
                        <a14:backgroundMark x1="30114" y1="17435" x2="30114" y2="16834"/>
                        <a14:backgroundMark x1="29659" y1="18036" x2="29659" y2="18036"/>
                        <a14:backgroundMark x1="30000" y1="18637" x2="30000" y2="16626"/>
                        <a14:backgroundMark x1="14091" y1="20641" x2="17841" y2="21242"/>
                        <a14:backgroundMark x1="17045" y1="21443" x2="13409" y2="21443"/>
                        <a14:backgroundMark x1="15114" y1="20040" x2="15114" y2="20040"/>
                        <a14:backgroundMark x1="38542" y1="11775" x2="38864" y2="9218"/>
                        <a14:backgroundMark x1="39318" y1="14629" x2="38409" y2="14228"/>
                        <a14:backgroundMark x1="39205" y1="14028" x2="37955" y2="13427"/>
                        <a14:backgroundMark x1="38182" y1="14629" x2="38182" y2="13226"/>
                        <a14:backgroundMark x1="29659" y1="14830" x2="30455" y2="18637"/>
                        <a14:backgroundMark x1="30341" y1="18236" x2="29432" y2="14028"/>
                        <a14:backgroundMark x1="67386" y1="15431" x2="66818" y2="12224"/>
                        <a14:backgroundMark x1="67500" y1="16032" x2="66705" y2="16032"/>
                        <a14:backgroundMark x1="67727" y1="13828" x2="66818" y2="12024"/>
                        <a14:backgroundMark x1="67727" y1="15431" x2="66364" y2="15230"/>
                        <a14:backgroundMark x1="71591" y1="15631" x2="72500" y2="15631"/>
                        <a14:backgroundMark x1="71705" y1="16032" x2="70568" y2="15431"/>
                        <a14:backgroundMark x1="75000" y1="11824" x2="72727" y2="11824"/>
                        <a14:backgroundMark x1="81705" y1="14028" x2="81253" y2="13459"/>
                        <a14:backgroundMark x1="82614" y1="12625" x2="82062" y2="12333"/>
                        <a14:backgroundMark x1="38068" y1="13828" x2="38068" y2="12024"/>
                        <a14:backgroundMark x1="26591" y1="10621" x2="26591" y2="10621"/>
                        <a14:backgroundMark x1="26932" y1="10822" x2="26932" y2="10822"/>
                        <a14:backgroundMark x1="26932" y1="10621" x2="26932" y2="10621"/>
                        <a14:backgroundMark x1="26364" y1="9419" x2="26364" y2="94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66" y="1895046"/>
            <a:ext cx="5740691" cy="30679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387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462116"/>
            <a:ext cx="8174971" cy="3285866"/>
          </a:xfrm>
        </p:spPr>
        <p:txBody>
          <a:bodyPr>
            <a:normAutofit/>
          </a:bodyPr>
          <a:lstStyle/>
          <a:p>
            <a:pPr algn="ctr"/>
            <a:r>
              <a:rPr lang="en-US" sz="6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Now we are ready to get to the site!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3652" y="5362027"/>
            <a:ext cx="7178070" cy="863348"/>
          </a:xfrm>
        </p:spPr>
        <p:txBody>
          <a:bodyPr>
            <a:noAutofit/>
          </a:bodyPr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044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122</TotalTime>
  <Words>92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SemiBold</vt:lpstr>
      <vt:lpstr>Berlin Sans FB</vt:lpstr>
      <vt:lpstr>Calibri</vt:lpstr>
      <vt:lpstr>Corbel</vt:lpstr>
      <vt:lpstr>Parallax</vt:lpstr>
      <vt:lpstr>Code La Vista</vt:lpstr>
      <vt:lpstr>The Team</vt:lpstr>
      <vt:lpstr>The Idea</vt:lpstr>
      <vt:lpstr>Work Stages</vt:lpstr>
      <vt:lpstr>Used Technology and Languages</vt:lpstr>
      <vt:lpstr>Now we are ready to get to the site!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La Vista</dc:title>
  <dc:creator>Йордан Стоянов</dc:creator>
  <cp:lastModifiedBy>Йордан Стоянов</cp:lastModifiedBy>
  <cp:revision>3</cp:revision>
  <dcterms:created xsi:type="dcterms:W3CDTF">2022-03-19T12:58:23Z</dcterms:created>
  <dcterms:modified xsi:type="dcterms:W3CDTF">2022-03-19T15:15:04Z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