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65" r:id="rId5"/>
    <p:sldId id="310" r:id="rId6"/>
    <p:sldId id="316" r:id="rId7"/>
    <p:sldId id="317" r:id="rId8"/>
    <p:sldId id="318" r:id="rId9"/>
    <p:sldId id="319" r:id="rId10"/>
    <p:sldId id="320" r:id="rId11"/>
    <p:sldId id="321" r:id="rId12"/>
    <p:sldId id="322" r:id="rId13"/>
    <p:sldId id="323" r:id="rId14"/>
    <p:sldId id="325" r:id="rId15"/>
    <p:sldId id="324" r:id="rId16"/>
    <p:sldId id="326" r:id="rId17"/>
    <p:sldId id="327" r:id="rId18"/>
    <p:sldId id="329" r:id="rId19"/>
    <p:sldId id="330" r:id="rId20"/>
    <p:sldId id="328" r:id="rId21"/>
    <p:sldId id="333" r:id="rId22"/>
    <p:sldId id="335" r:id="rId23"/>
    <p:sldId id="336" r:id="rId24"/>
    <p:sldId id="314" r:id="rId25"/>
  </p:sldIdLst>
  <p:sldSz cx="12188825"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ta_top" initials="D" lastIdx="1" clrIdx="0">
    <p:extLst>
      <p:ext uri="{19B8F6BF-5375-455C-9EA6-DF929625EA0E}">
        <p15:presenceInfo xmlns:p15="http://schemas.microsoft.com/office/powerpoint/2012/main" userId="Delta_to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6370" autoAdjust="0"/>
  </p:normalViewPr>
  <p:slideViewPr>
    <p:cSldViewPr showGuides="1">
      <p:cViewPr varScale="1">
        <p:scale>
          <a:sx n="110" d="100"/>
          <a:sy n="110" d="100"/>
        </p:scale>
        <p:origin x="594" y="108"/>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4/25/2017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outerShdw blurRad="38100" dist="38100" dir="2700000" algn="tl">
                    <a:srgbClr val="000000">
                      <a:alpha val="43137"/>
                    </a:srgbClr>
                  </a:outerShdw>
                </a:effectLst>
              </a:rPr>
              <a:t>Note - If the class being tested is part of a package, the </a:t>
            </a:r>
            <a:r>
              <a:rPr lang="en-US" dirty="0" err="1">
                <a:effectLst>
                  <a:outerShdw blurRad="38100" dist="38100" dir="2700000" algn="tl">
                    <a:srgbClr val="000000">
                      <a:alpha val="43137"/>
                    </a:srgbClr>
                  </a:outerShdw>
                </a:effectLst>
              </a:rPr>
              <a:t>classpath</a:t>
            </a:r>
            <a:r>
              <a:rPr lang="en-US" dirty="0">
                <a:effectLst>
                  <a:outerShdw blurRad="38100" dist="38100" dir="2700000" algn="tl">
                    <a:srgbClr val="000000">
                      <a:alpha val="43137"/>
                    </a:srgbClr>
                  </a:outerShdw>
                </a:effectLst>
              </a:rPr>
              <a:t> always contains the directory where you would expect to see the first part of the package name as a subdirectory. When entering the desired class in </a:t>
            </a:r>
            <a:r>
              <a:rPr lang="en-US" dirty="0" err="1">
                <a:effectLst>
                  <a:outerShdw blurRad="38100" dist="38100" dir="2700000" algn="tl">
                    <a:srgbClr val="000000">
                      <a:alpha val="43137"/>
                    </a:srgbClr>
                  </a:outerShdw>
                </a:effectLst>
              </a:rPr>
              <a:t>testclass</a:t>
            </a:r>
            <a:r>
              <a:rPr lang="en-US" dirty="0">
                <a:effectLst>
                  <a:outerShdw blurRad="38100" dist="38100" dir="2700000" algn="tl">
                    <a:srgbClr val="000000">
                      <a:alpha val="43137"/>
                    </a:srgbClr>
                  </a:outerShdw>
                </a:effectLst>
              </a:rPr>
              <a:t>, it should be fully qualified by the package name (e.g. </a:t>
            </a:r>
            <a:r>
              <a:rPr lang="en-US" dirty="0" err="1">
                <a:effectLst>
                  <a:outerShdw blurRad="38100" dist="38100" dir="2700000" algn="tl">
                    <a:srgbClr val="000000">
                      <a:alpha val="43137"/>
                    </a:srgbClr>
                  </a:outerShdw>
                </a:effectLst>
              </a:rPr>
              <a:t>guessapp.GuessLogic</a:t>
            </a:r>
            <a:r>
              <a:rPr lang="en-US" dirty="0">
                <a:effectLst>
                  <a:outerShdw blurRad="38100" dist="38100" dir="2700000" algn="tl">
                    <a:srgbClr val="000000">
                      <a:alpha val="43137"/>
                    </a:srgbClr>
                  </a:outerShdw>
                </a:effectLst>
              </a:rPr>
              <a:t>).</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47359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4/25/2017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4/25/2017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4/25/2017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4/25/2017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4/25/2017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4/25/2017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4/25/2017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4/25/2017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4/25/2017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4/25/2017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4/25/2017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randoop.github.io/randoo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828800"/>
            <a:ext cx="8763002" cy="2895600"/>
          </a:xfrm>
        </p:spPr>
        <p:txBody>
          <a:bodyPr/>
          <a:lstStyle/>
          <a:p>
            <a:r>
              <a:rPr lang="en-US" dirty="0"/>
              <a:t>Randoop</a:t>
            </a:r>
            <a:endParaRPr lang="en-US" sz="2000" dirty="0"/>
          </a:p>
        </p:txBody>
      </p:sp>
      <p:sp>
        <p:nvSpPr>
          <p:cNvPr id="4" name="Subtitle 3"/>
          <p:cNvSpPr>
            <a:spLocks noGrp="1"/>
          </p:cNvSpPr>
          <p:nvPr>
            <p:ph type="subTitle" idx="1"/>
          </p:nvPr>
        </p:nvSpPr>
        <p:spPr>
          <a:xfrm>
            <a:off x="616911" y="5105400"/>
            <a:ext cx="8686801" cy="1447800"/>
          </a:xfrm>
        </p:spPr>
        <p:txBody>
          <a:bodyPr>
            <a:normAutofit/>
          </a:bodyPr>
          <a:lstStyle/>
          <a:p>
            <a:r>
              <a:rPr lang="it-IT" dirty="0"/>
              <a:t>Mark freedman</a:t>
            </a:r>
          </a:p>
          <a:p>
            <a:r>
              <a:rPr lang="it-IT" dirty="0"/>
              <a:t>Brandon Latronica</a:t>
            </a:r>
          </a:p>
          <a:p>
            <a:r>
              <a:rPr lang="it-IT" dirty="0"/>
              <a:t>YSU - CSCI5802 </a:t>
            </a:r>
          </a:p>
          <a:p>
            <a:r>
              <a:rPr lang="it-IT" dirty="0"/>
              <a:t>Spring 2017</a:t>
            </a:r>
          </a:p>
        </p:txBody>
      </p:sp>
      <p:sp>
        <p:nvSpPr>
          <p:cNvPr id="2" name="Rectangle 1"/>
          <p:cNvSpPr/>
          <p:nvPr/>
        </p:nvSpPr>
        <p:spPr>
          <a:xfrm>
            <a:off x="612527" y="4539734"/>
            <a:ext cx="2323072" cy="400110"/>
          </a:xfrm>
          <a:prstGeom prst="rect">
            <a:avLst/>
          </a:prstGeom>
        </p:spPr>
        <p:txBody>
          <a:bodyPr wrap="none">
            <a:spAutoFit/>
          </a:bodyPr>
          <a:lstStyle/>
          <a:p>
            <a:r>
              <a:rPr lang="en-US" sz="2000" dirty="0"/>
              <a:t>Java test generation</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7999412" y="1177210"/>
            <a:ext cx="3810000" cy="5375990"/>
          </a:xfrm>
        </p:spPr>
        <p:txBody>
          <a:bodyPr>
            <a:normAutofit/>
          </a:bodyPr>
          <a:lstStyle/>
          <a:p>
            <a:pPr marL="0" indent="0">
              <a:buNone/>
            </a:pPr>
            <a:r>
              <a:rPr lang="en-US" dirty="0"/>
              <a:t>Example generated test.</a:t>
            </a:r>
          </a:p>
          <a:p>
            <a:pPr marL="0" indent="0">
              <a:buNone/>
            </a:pPr>
            <a:r>
              <a:rPr lang="en-US" dirty="0"/>
              <a:t> Assert*() checks that a value creates an </a:t>
            </a:r>
            <a:r>
              <a:rPr lang="en-US" dirty="0" err="1"/>
              <a:t>ArrayIndexOutofBounds</a:t>
            </a:r>
            <a:r>
              <a:rPr lang="en-US" dirty="0"/>
              <a:t> exception. </a:t>
            </a:r>
          </a:p>
        </p:txBody>
      </p:sp>
      <p:pic>
        <p:nvPicPr>
          <p:cNvPr id="7170" name="Picture 2" descr="Use_Case_1_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1" y="1177210"/>
            <a:ext cx="7424995" cy="514738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598612" y="4191000"/>
            <a:ext cx="914400" cy="533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Oval 8"/>
          <p:cNvSpPr/>
          <p:nvPr/>
        </p:nvSpPr>
        <p:spPr>
          <a:xfrm>
            <a:off x="5332411" y="4191000"/>
            <a:ext cx="2471995" cy="533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4632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38200"/>
          </a:xfrm>
        </p:spPr>
        <p:txBody>
          <a:bodyPr>
            <a:normAutofit/>
          </a:bodyPr>
          <a:lstStyle/>
          <a:p>
            <a:r>
              <a:rPr lang="en-US" sz="4800" dirty="0">
                <a:effectLst>
                  <a:outerShdw blurRad="38100" dist="38100" dir="2700000" algn="tl">
                    <a:srgbClr val="000000">
                      <a:alpha val="43137"/>
                    </a:srgbClr>
                  </a:outerShdw>
                </a:effectLst>
              </a:rPr>
              <a:t>Use Case 2…</a:t>
            </a:r>
          </a:p>
        </p:txBody>
      </p:sp>
      <p:sp>
        <p:nvSpPr>
          <p:cNvPr id="14" name="Content Placeholder 13"/>
          <p:cNvSpPr>
            <a:spLocks noGrp="1"/>
          </p:cNvSpPr>
          <p:nvPr>
            <p:ph idx="1"/>
          </p:nvPr>
        </p:nvSpPr>
        <p:spPr>
          <a:xfrm>
            <a:off x="4057296" y="1143000"/>
            <a:ext cx="7599716" cy="5029200"/>
          </a:xfrm>
        </p:spPr>
        <p:txBody>
          <a:bodyPr>
            <a:normAutofit/>
          </a:bodyPr>
          <a:lstStyle/>
          <a:p>
            <a:pPr marL="0" indent="0">
              <a:buNone/>
            </a:pPr>
            <a:r>
              <a:rPr lang="en-US" b="1" dirty="0" err="1"/>
              <a:t>Frogger</a:t>
            </a:r>
            <a:r>
              <a:rPr lang="en-US" b="1" dirty="0"/>
              <a:t> project</a:t>
            </a:r>
            <a:r>
              <a:rPr lang="en-US" dirty="0"/>
              <a:t>: a game that emulates the original </a:t>
            </a:r>
            <a:r>
              <a:rPr lang="en-US" dirty="0" err="1"/>
              <a:t>Frogger</a:t>
            </a:r>
            <a:r>
              <a:rPr lang="en-US" dirty="0"/>
              <a:t> </a:t>
            </a:r>
            <a:r>
              <a:rPr lang="en-US" dirty="0" err="1"/>
              <a:t>aracade</a:t>
            </a:r>
            <a:r>
              <a:rPr lang="en-US" dirty="0"/>
              <a:t> game. </a:t>
            </a:r>
          </a:p>
          <a:p>
            <a:pPr marL="0" indent="0">
              <a:buNone/>
            </a:pPr>
            <a:r>
              <a:rPr lang="en-US" dirty="0"/>
              <a:t>Instead having to enter multiple </a:t>
            </a:r>
            <a:r>
              <a:rPr lang="en-US" b="1" dirty="0" err="1"/>
              <a:t>testclass</a:t>
            </a:r>
            <a:r>
              <a:rPr lang="en-US" b="1" dirty="0"/>
              <a:t>=&lt;</a:t>
            </a:r>
            <a:r>
              <a:rPr lang="en-US" b="1" dirty="0" err="1"/>
              <a:t>classname</a:t>
            </a:r>
            <a:r>
              <a:rPr lang="en-US" b="1" dirty="0"/>
              <a:t>&gt;</a:t>
            </a:r>
            <a:r>
              <a:rPr lang="en-US" dirty="0"/>
              <a:t> commands, a user can create a </a:t>
            </a:r>
            <a:r>
              <a:rPr lang="en-US" dirty="0" err="1"/>
              <a:t>textfile</a:t>
            </a:r>
            <a:r>
              <a:rPr lang="en-US" dirty="0"/>
              <a:t> that includes all of the class files that the user wants to use to create test files. The text file </a:t>
            </a:r>
            <a:r>
              <a:rPr lang="en-US" b="1" dirty="0"/>
              <a:t>testclasses.txt</a:t>
            </a:r>
            <a:r>
              <a:rPr lang="en-US" dirty="0"/>
              <a:t> is listed.</a:t>
            </a:r>
          </a:p>
          <a:p>
            <a:pPr marL="0" indent="0">
              <a:buNone/>
            </a:pPr>
            <a:r>
              <a:rPr lang="en-US" dirty="0"/>
              <a:t>All the user has to do is place the </a:t>
            </a:r>
            <a:r>
              <a:rPr lang="en-US" dirty="0" err="1"/>
              <a:t>textfile</a:t>
            </a:r>
            <a:r>
              <a:rPr lang="en-US" dirty="0"/>
              <a:t> into the designate </a:t>
            </a:r>
            <a:r>
              <a:rPr lang="en-US" dirty="0" err="1"/>
              <a:t>classpath</a:t>
            </a:r>
            <a:r>
              <a:rPr lang="en-US" dirty="0"/>
              <a:t> and invoke the file using the command </a:t>
            </a:r>
            <a:r>
              <a:rPr lang="en-US" b="1" dirty="0"/>
              <a:t>--</a:t>
            </a:r>
            <a:r>
              <a:rPr lang="en-US" b="1" dirty="0" err="1"/>
              <a:t>classlist</a:t>
            </a:r>
            <a:r>
              <a:rPr lang="en-US" b="1" dirty="0"/>
              <a:t>=&lt;</a:t>
            </a:r>
            <a:r>
              <a:rPr lang="en-US" b="1" dirty="0" err="1"/>
              <a:t>textfile</a:t>
            </a:r>
            <a:r>
              <a:rPr lang="en-US" b="1" dirty="0"/>
              <a:t>&gt;</a:t>
            </a:r>
            <a:r>
              <a:rPr lang="en-US" dirty="0"/>
              <a:t>.</a:t>
            </a:r>
          </a:p>
        </p:txBody>
      </p:sp>
      <p:pic>
        <p:nvPicPr>
          <p:cNvPr id="8194" name="Picture 2" descr="Use_Case_2_1"/>
          <p:cNvPicPr>
            <a:picLocks noChangeAspect="1" noChangeArrowheads="1"/>
          </p:cNvPicPr>
          <p:nvPr/>
        </p:nvPicPr>
        <p:blipFill rotWithShape="1">
          <a:blip r:embed="rId2">
            <a:extLst>
              <a:ext uri="{28A0092B-C50C-407E-A947-70E740481C1C}">
                <a14:useLocalDpi xmlns:a14="http://schemas.microsoft.com/office/drawing/2010/main" val="0"/>
              </a:ext>
            </a:extLst>
          </a:blip>
          <a:srcRect l="542" r="59895"/>
          <a:stretch/>
        </p:blipFill>
        <p:spPr bwMode="auto">
          <a:xfrm>
            <a:off x="379412" y="1227523"/>
            <a:ext cx="3291840" cy="39540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7866" y="5638800"/>
            <a:ext cx="11950959" cy="984885"/>
          </a:xfrm>
          <a:prstGeom prst="rect">
            <a:avLst/>
          </a:prstGeom>
        </p:spPr>
        <p:txBody>
          <a:bodyPr wrap="square">
            <a:spAutoFit/>
          </a:bodyPr>
          <a:lstStyle/>
          <a:p>
            <a:r>
              <a:rPr lang="en-US" sz="2000" dirty="0">
                <a:solidFill>
                  <a:schemeClr val="bg2">
                    <a:lumMod val="25000"/>
                    <a:lumOff val="75000"/>
                  </a:schemeClr>
                </a:solidFill>
                <a:effectLst>
                  <a:outerShdw blurRad="38100" dist="38100" dir="2700000" algn="tl">
                    <a:srgbClr val="000000">
                      <a:alpha val="43137"/>
                    </a:srgbClr>
                  </a:outerShdw>
                </a:effectLst>
              </a:rPr>
              <a:t>java -</a:t>
            </a:r>
            <a:r>
              <a:rPr lang="en-US" sz="2000" dirty="0" err="1">
                <a:solidFill>
                  <a:schemeClr val="bg2">
                    <a:lumMod val="25000"/>
                    <a:lumOff val="75000"/>
                  </a:schemeClr>
                </a:solidFill>
                <a:effectLst>
                  <a:outerShdw blurRad="38100" dist="38100" dir="2700000" algn="tl">
                    <a:srgbClr val="000000">
                      <a:alpha val="43137"/>
                    </a:srgbClr>
                  </a:outerShdw>
                </a:effectLst>
              </a:rPr>
              <a:t>classpath</a:t>
            </a:r>
            <a:r>
              <a:rPr lang="en-US" sz="2000" dirty="0">
                <a:solidFill>
                  <a:schemeClr val="bg2">
                    <a:lumMod val="25000"/>
                    <a:lumOff val="75000"/>
                  </a:schemeClr>
                </a:solidFill>
                <a:effectLst>
                  <a:outerShdw blurRad="38100" dist="38100" dir="2700000" algn="tl">
                    <a:srgbClr val="000000">
                      <a:alpha val="43137"/>
                    </a:srgbClr>
                  </a:outerShdw>
                </a:effectLst>
              </a:rPr>
              <a:t> C:\randoop-3.0.10\randoop-all-3.0.10.jar;Frogger\build\classes </a:t>
            </a:r>
            <a:r>
              <a:rPr lang="en-US" sz="2000" dirty="0" err="1">
                <a:solidFill>
                  <a:schemeClr val="bg2">
                    <a:lumMod val="25000"/>
                    <a:lumOff val="75000"/>
                  </a:schemeClr>
                </a:solidFill>
                <a:effectLst>
                  <a:outerShdw blurRad="38100" dist="38100" dir="2700000" algn="tl">
                    <a:srgbClr val="000000">
                      <a:alpha val="43137"/>
                    </a:srgbClr>
                  </a:outerShdw>
                </a:effectLst>
              </a:rPr>
              <a:t>randoop.main.Main</a:t>
            </a:r>
            <a:r>
              <a:rPr lang="en-US" sz="2000" dirty="0">
                <a:solidFill>
                  <a:schemeClr val="bg2">
                    <a:lumMod val="25000"/>
                    <a:lumOff val="75000"/>
                  </a:schemeClr>
                </a:solidFill>
                <a:effectLst>
                  <a:outerShdw blurRad="38100" dist="38100" dir="2700000" algn="tl">
                    <a:srgbClr val="000000">
                      <a:alpha val="43137"/>
                    </a:srgbClr>
                  </a:outerShdw>
                </a:effectLst>
              </a:rPr>
              <a:t> </a:t>
            </a:r>
            <a:r>
              <a:rPr lang="en-US" sz="2000" dirty="0" err="1">
                <a:solidFill>
                  <a:schemeClr val="bg2">
                    <a:lumMod val="25000"/>
                    <a:lumOff val="75000"/>
                  </a:schemeClr>
                </a:solidFill>
                <a:effectLst>
                  <a:outerShdw blurRad="38100" dist="38100" dir="2700000" algn="tl">
                    <a:srgbClr val="000000">
                      <a:alpha val="43137"/>
                    </a:srgbClr>
                  </a:outerShdw>
                </a:effectLst>
              </a:rPr>
              <a:t>gentests</a:t>
            </a:r>
            <a:r>
              <a:rPr lang="en-US" sz="2000" dirty="0">
                <a:solidFill>
                  <a:schemeClr val="bg2">
                    <a:lumMod val="25000"/>
                    <a:lumOff val="75000"/>
                  </a:schemeClr>
                </a:solidFill>
                <a:effectLst>
                  <a:outerShdw blurRad="38100" dist="38100" dir="2700000" algn="tl">
                    <a:srgbClr val="000000">
                      <a:alpha val="43137"/>
                    </a:srgbClr>
                  </a:outerShdw>
                </a:effectLst>
              </a:rPr>
              <a:t> --classlist=classlist.txt </a:t>
            </a:r>
            <a:r>
              <a:rPr lang="en-US" sz="2000" dirty="0">
                <a:solidFill>
                  <a:srgbClr val="FFFF00"/>
                </a:solidFill>
                <a:effectLst>
                  <a:outerShdw blurRad="38100" dist="38100" dir="2700000" algn="tl">
                    <a:srgbClr val="000000">
                      <a:alpha val="43137"/>
                    </a:srgbClr>
                  </a:outerShdw>
                </a:effectLst>
              </a:rPr>
              <a:t>--</a:t>
            </a:r>
            <a:r>
              <a:rPr lang="en-US" sz="2000" dirty="0" err="1">
                <a:solidFill>
                  <a:srgbClr val="FFFF00"/>
                </a:solidFill>
                <a:effectLst>
                  <a:outerShdw blurRad="38100" dist="38100" dir="2700000" algn="tl">
                    <a:srgbClr val="000000">
                      <a:alpha val="43137"/>
                    </a:srgbClr>
                  </a:outerShdw>
                </a:effectLst>
              </a:rPr>
              <a:t>omitmethods</a:t>
            </a:r>
            <a:r>
              <a:rPr lang="en-US" sz="2000" dirty="0">
                <a:solidFill>
                  <a:srgbClr val="FFFF00"/>
                </a:solidFill>
                <a:effectLst>
                  <a:outerShdw blurRad="38100" dist="38100" dir="2700000" algn="tl">
                    <a:srgbClr val="000000">
                      <a:alpha val="43137"/>
                    </a:srgbClr>
                  </a:outerShdw>
                </a:effectLst>
              </a:rPr>
              <a:t>=</a:t>
            </a:r>
            <a:r>
              <a:rPr lang="en-US" sz="2000" dirty="0" err="1">
                <a:solidFill>
                  <a:srgbClr val="FFFF00"/>
                </a:solidFill>
                <a:effectLst>
                  <a:outerShdw blurRad="38100" dist="38100" dir="2700000" algn="tl">
                    <a:srgbClr val="000000">
                      <a:alpha val="43137"/>
                    </a:srgbClr>
                  </a:outerShdw>
                </a:effectLst>
              </a:rPr>
              <a:t>frogger.Jumper.act</a:t>
            </a:r>
            <a:endParaRPr lang="en-US" sz="2000" dirty="0">
              <a:solidFill>
                <a:srgbClr val="FFFF00"/>
              </a:solidFill>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1791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2…</a:t>
            </a:r>
          </a:p>
        </p:txBody>
      </p:sp>
      <p:sp>
        <p:nvSpPr>
          <p:cNvPr id="14" name="Content Placeholder 13"/>
          <p:cNvSpPr>
            <a:spLocks noGrp="1"/>
          </p:cNvSpPr>
          <p:nvPr>
            <p:ph idx="1"/>
          </p:nvPr>
        </p:nvSpPr>
        <p:spPr>
          <a:xfrm>
            <a:off x="5942012" y="1143000"/>
            <a:ext cx="5257800" cy="4267200"/>
          </a:xfrm>
        </p:spPr>
        <p:txBody>
          <a:bodyPr>
            <a:normAutofit/>
          </a:bodyPr>
          <a:lstStyle/>
          <a:p>
            <a:pPr marL="0" indent="0">
              <a:buNone/>
            </a:pPr>
            <a:r>
              <a:rPr lang="en-US" dirty="0">
                <a:solidFill>
                  <a:srgbClr val="FFFF00"/>
                </a:solidFill>
              </a:rPr>
              <a:t>Note:</a:t>
            </a:r>
            <a:r>
              <a:rPr lang="en-US" dirty="0"/>
              <a:t> We omitted the act method in </a:t>
            </a:r>
            <a:r>
              <a:rPr lang="en-US" dirty="0" err="1"/>
              <a:t>Jumper.class</a:t>
            </a:r>
            <a:r>
              <a:rPr lang="en-US" dirty="0"/>
              <a:t> because the method was nondeterministic and could not have test generated.</a:t>
            </a:r>
          </a:p>
          <a:p>
            <a:r>
              <a:rPr lang="en-US" dirty="0"/>
              <a:t>Randoop first generated test input. It also opened all of the GUI components. </a:t>
            </a:r>
          </a:p>
          <a:p>
            <a:pPr marL="0" indent="0">
              <a:buNone/>
            </a:pPr>
            <a:endParaRPr lang="en-US" sz="1800" dirty="0"/>
          </a:p>
        </p:txBody>
      </p:sp>
      <p:pic>
        <p:nvPicPr>
          <p:cNvPr id="9218" name="Picture 2" descr="Use_Case_2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58" y="1219200"/>
            <a:ext cx="5318454"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17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2…</a:t>
            </a:r>
          </a:p>
        </p:txBody>
      </p:sp>
      <p:sp>
        <p:nvSpPr>
          <p:cNvPr id="14" name="Content Placeholder 13"/>
          <p:cNvSpPr>
            <a:spLocks noGrp="1"/>
          </p:cNvSpPr>
          <p:nvPr>
            <p:ph idx="1"/>
          </p:nvPr>
        </p:nvSpPr>
        <p:spPr>
          <a:xfrm>
            <a:off x="5942012" y="1143000"/>
            <a:ext cx="5791200" cy="5029200"/>
          </a:xfrm>
        </p:spPr>
        <p:txBody>
          <a:bodyPr>
            <a:normAutofit/>
          </a:bodyPr>
          <a:lstStyle/>
          <a:p>
            <a:pPr marL="0" indent="0">
              <a:buNone/>
            </a:pPr>
            <a:r>
              <a:rPr lang="en-US" dirty="0"/>
              <a:t>Randoop generated:</a:t>
            </a:r>
          </a:p>
          <a:p>
            <a:r>
              <a:rPr lang="en-US" sz="2200" dirty="0"/>
              <a:t> 184000 normal method executions </a:t>
            </a:r>
          </a:p>
          <a:p>
            <a:r>
              <a:rPr lang="en-US" sz="2200" dirty="0"/>
              <a:t>73 exceptional method executions</a:t>
            </a:r>
          </a:p>
          <a:p>
            <a:r>
              <a:rPr lang="en-US" sz="2200" dirty="0"/>
              <a:t>Average method execution time for normal termination was 0.507 </a:t>
            </a:r>
          </a:p>
          <a:p>
            <a:r>
              <a:rPr lang="en-US" sz="2200" dirty="0"/>
              <a:t>Average method execution time for exceptional termination was 69.6</a:t>
            </a:r>
          </a:p>
          <a:p>
            <a:r>
              <a:rPr lang="en-US" sz="2200" dirty="0"/>
              <a:t>Number of regression tests created was 324.</a:t>
            </a:r>
          </a:p>
        </p:txBody>
      </p:sp>
      <p:pic>
        <p:nvPicPr>
          <p:cNvPr id="10242" name="Picture 2" descr="Use_Case_2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219200"/>
            <a:ext cx="5326706" cy="342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68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2…</a:t>
            </a:r>
          </a:p>
        </p:txBody>
      </p:sp>
      <p:sp>
        <p:nvSpPr>
          <p:cNvPr id="14" name="Content Placeholder 13"/>
          <p:cNvSpPr>
            <a:spLocks noGrp="1"/>
          </p:cNvSpPr>
          <p:nvPr>
            <p:ph idx="1"/>
          </p:nvPr>
        </p:nvSpPr>
        <p:spPr>
          <a:xfrm>
            <a:off x="5942012" y="1143000"/>
            <a:ext cx="5791200" cy="5029200"/>
          </a:xfrm>
        </p:spPr>
        <p:txBody>
          <a:bodyPr>
            <a:normAutofit/>
          </a:bodyPr>
          <a:lstStyle/>
          <a:p>
            <a:pPr marL="0" indent="0">
              <a:buNone/>
            </a:pPr>
            <a:r>
              <a:rPr lang="en-US" dirty="0"/>
              <a:t>RegressionTest0.java is very similar to the test files generated for use case 1. The main differences from the last use case is that some of the test methods are used to test the Java visual objects. This is done in several ways such as testing that the cursor location is in the bounds of the </a:t>
            </a:r>
            <a:r>
              <a:rPr lang="en-US" dirty="0" err="1"/>
              <a:t>JWindow</a:t>
            </a:r>
            <a:r>
              <a:rPr lang="en-US" dirty="0"/>
              <a:t> or that </a:t>
            </a:r>
            <a:r>
              <a:rPr lang="en-US" dirty="0" err="1"/>
              <a:t>VolatileImage</a:t>
            </a:r>
            <a:r>
              <a:rPr lang="en-US" dirty="0"/>
              <a:t> objects do not lose their contents during execution.</a:t>
            </a:r>
            <a:endParaRPr lang="en-US" sz="1800" dirty="0"/>
          </a:p>
        </p:txBody>
      </p:sp>
      <p:pic>
        <p:nvPicPr>
          <p:cNvPr id="11266" name="Picture 2" descr="Use_Case_2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18" y="1219200"/>
            <a:ext cx="5326706" cy="491066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827212" y="4495800"/>
            <a:ext cx="1633795" cy="533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Oval 7"/>
          <p:cNvSpPr/>
          <p:nvPr/>
        </p:nvSpPr>
        <p:spPr>
          <a:xfrm>
            <a:off x="1598612" y="2554877"/>
            <a:ext cx="1633795" cy="533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92228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38200"/>
          </a:xfrm>
        </p:spPr>
        <p:txBody>
          <a:bodyPr>
            <a:normAutofit/>
          </a:bodyPr>
          <a:lstStyle/>
          <a:p>
            <a:r>
              <a:rPr lang="en-US" sz="4800" dirty="0">
                <a:effectLst>
                  <a:outerShdw blurRad="38100" dist="38100" dir="2700000" algn="tl">
                    <a:srgbClr val="000000">
                      <a:alpha val="43137"/>
                    </a:srgbClr>
                  </a:outerShdw>
                </a:effectLst>
              </a:rPr>
              <a:t>Use Case 3…</a:t>
            </a:r>
          </a:p>
        </p:txBody>
      </p:sp>
      <p:sp>
        <p:nvSpPr>
          <p:cNvPr id="14" name="Content Placeholder 13"/>
          <p:cNvSpPr>
            <a:spLocks noGrp="1"/>
          </p:cNvSpPr>
          <p:nvPr>
            <p:ph idx="1"/>
          </p:nvPr>
        </p:nvSpPr>
        <p:spPr>
          <a:xfrm>
            <a:off x="4057296" y="1143000"/>
            <a:ext cx="7599716" cy="3124200"/>
          </a:xfrm>
        </p:spPr>
        <p:txBody>
          <a:bodyPr>
            <a:normAutofit fontScale="92500" lnSpcReduction="10000"/>
          </a:bodyPr>
          <a:lstStyle/>
          <a:p>
            <a:pPr marL="0" indent="0">
              <a:buNone/>
            </a:pPr>
            <a:r>
              <a:rPr lang="en-US" b="1" dirty="0" err="1"/>
              <a:t>JfreeChart</a:t>
            </a:r>
            <a:r>
              <a:rPr lang="en-US" b="1" dirty="0"/>
              <a:t>:</a:t>
            </a:r>
            <a:r>
              <a:rPr lang="en-US" dirty="0"/>
              <a:t> is a comprehensive free chart library for the Java platform.</a:t>
            </a:r>
          </a:p>
          <a:p>
            <a:r>
              <a:rPr lang="en-US" dirty="0"/>
              <a:t>Create a </a:t>
            </a:r>
            <a:r>
              <a:rPr lang="en-US" dirty="0" err="1"/>
              <a:t>classlist.text</a:t>
            </a:r>
            <a:r>
              <a:rPr lang="en-US" dirty="0"/>
              <a:t> that contains the names from the file JCommon-1.0.23.jar library and generate test files by running the command below:</a:t>
            </a:r>
          </a:p>
          <a:p>
            <a:r>
              <a:rPr lang="en-US" dirty="0"/>
              <a:t>There are 131 class names in total for </a:t>
            </a:r>
            <a:r>
              <a:rPr lang="en-US" dirty="0" err="1"/>
              <a:t>JFreeChart</a:t>
            </a:r>
            <a:r>
              <a:rPr lang="en-US" dirty="0"/>
              <a:t>.</a:t>
            </a:r>
          </a:p>
          <a:p>
            <a:r>
              <a:rPr lang="en-US" dirty="0"/>
              <a:t>Note: We limited the number of tests per file to ten in order to keep the number of test methods per file manageable.</a:t>
            </a:r>
          </a:p>
          <a:p>
            <a:pPr marL="0" indent="0">
              <a:buNone/>
            </a:pPr>
            <a:endParaRPr lang="en-US" dirty="0"/>
          </a:p>
          <a:p>
            <a:pPr marL="0" indent="0">
              <a:buNone/>
            </a:pPr>
            <a:endParaRPr lang="en-US" dirty="0"/>
          </a:p>
        </p:txBody>
      </p:sp>
      <p:pic>
        <p:nvPicPr>
          <p:cNvPr id="12290" name="Picture 2" descr="Use_Case_3_1"/>
          <p:cNvPicPr>
            <a:picLocks noChangeAspect="1" noChangeArrowheads="1"/>
          </p:cNvPicPr>
          <p:nvPr/>
        </p:nvPicPr>
        <p:blipFill rotWithShape="1">
          <a:blip r:embed="rId2">
            <a:extLst>
              <a:ext uri="{28A0092B-C50C-407E-A947-70E740481C1C}">
                <a14:useLocalDpi xmlns:a14="http://schemas.microsoft.com/office/drawing/2010/main" val="0"/>
              </a:ext>
            </a:extLst>
          </a:blip>
          <a:srcRect l="248" r="29505"/>
          <a:stretch/>
        </p:blipFill>
        <p:spPr bwMode="auto">
          <a:xfrm>
            <a:off x="354379" y="1227523"/>
            <a:ext cx="3296795" cy="38016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27864" y="5943600"/>
            <a:ext cx="10899851" cy="707886"/>
          </a:xfrm>
          <a:prstGeom prst="rect">
            <a:avLst/>
          </a:prstGeom>
        </p:spPr>
        <p:txBody>
          <a:bodyPr wrap="square">
            <a:spAutoFit/>
          </a:bodyPr>
          <a:lstStyle/>
          <a:p>
            <a:r>
              <a:rPr lang="en-US" sz="2000" dirty="0">
                <a:solidFill>
                  <a:schemeClr val="bg2">
                    <a:lumMod val="25000"/>
                    <a:lumOff val="75000"/>
                  </a:schemeClr>
                </a:solidFill>
                <a:effectLst>
                  <a:outerShdw blurRad="38100" dist="38100" dir="2700000" algn="tl">
                    <a:srgbClr val="000000">
                      <a:alpha val="43137"/>
                    </a:srgbClr>
                  </a:outerShdw>
                </a:effectLst>
              </a:rPr>
              <a:t>java -</a:t>
            </a:r>
            <a:r>
              <a:rPr lang="en-US" sz="2000" dirty="0" err="1">
                <a:solidFill>
                  <a:schemeClr val="bg2">
                    <a:lumMod val="25000"/>
                    <a:lumOff val="75000"/>
                  </a:schemeClr>
                </a:solidFill>
                <a:effectLst>
                  <a:outerShdw blurRad="38100" dist="38100" dir="2700000" algn="tl">
                    <a:srgbClr val="000000">
                      <a:alpha val="43137"/>
                    </a:srgbClr>
                  </a:outerShdw>
                </a:effectLst>
              </a:rPr>
              <a:t>classpath</a:t>
            </a:r>
            <a:r>
              <a:rPr lang="en-US" sz="2000" dirty="0">
                <a:solidFill>
                  <a:schemeClr val="bg2">
                    <a:lumMod val="25000"/>
                    <a:lumOff val="75000"/>
                  </a:schemeClr>
                </a:solidFill>
                <a:effectLst>
                  <a:outerShdw blurRad="38100" dist="38100" dir="2700000" algn="tl">
                    <a:srgbClr val="000000">
                      <a:alpha val="43137"/>
                    </a:srgbClr>
                  </a:outerShdw>
                </a:effectLst>
              </a:rPr>
              <a:t> jfreechart-1.0.19\lib\jcommon-1.0.23.jar;C:\randoop-3.0.10\randoop-all-3.0.10.jar </a:t>
            </a:r>
            <a:r>
              <a:rPr lang="en-US" sz="2000" dirty="0" err="1">
                <a:solidFill>
                  <a:schemeClr val="bg2">
                    <a:lumMod val="25000"/>
                    <a:lumOff val="75000"/>
                  </a:schemeClr>
                </a:solidFill>
                <a:effectLst>
                  <a:outerShdw blurRad="38100" dist="38100" dir="2700000" algn="tl">
                    <a:srgbClr val="000000">
                      <a:alpha val="43137"/>
                    </a:srgbClr>
                  </a:outerShdw>
                </a:effectLst>
              </a:rPr>
              <a:t>randoop.main.Main</a:t>
            </a:r>
            <a:r>
              <a:rPr lang="en-US" sz="2000" dirty="0">
                <a:solidFill>
                  <a:schemeClr val="bg2">
                    <a:lumMod val="25000"/>
                    <a:lumOff val="75000"/>
                  </a:schemeClr>
                </a:solidFill>
                <a:effectLst>
                  <a:outerShdw blurRad="38100" dist="38100" dir="2700000" algn="tl">
                    <a:srgbClr val="000000">
                      <a:alpha val="43137"/>
                    </a:srgbClr>
                  </a:outerShdw>
                </a:effectLst>
              </a:rPr>
              <a:t> </a:t>
            </a:r>
            <a:r>
              <a:rPr lang="en-US" sz="2000" dirty="0" err="1">
                <a:solidFill>
                  <a:schemeClr val="bg2">
                    <a:lumMod val="25000"/>
                    <a:lumOff val="75000"/>
                  </a:schemeClr>
                </a:solidFill>
                <a:effectLst>
                  <a:outerShdw blurRad="38100" dist="38100" dir="2700000" algn="tl">
                    <a:srgbClr val="000000">
                      <a:alpha val="43137"/>
                    </a:srgbClr>
                  </a:outerShdw>
                </a:effectLst>
              </a:rPr>
              <a:t>gentests</a:t>
            </a:r>
            <a:r>
              <a:rPr lang="en-US" sz="2000" dirty="0">
                <a:solidFill>
                  <a:schemeClr val="bg2">
                    <a:lumMod val="25000"/>
                    <a:lumOff val="75000"/>
                  </a:schemeClr>
                </a:solidFill>
                <a:effectLst>
                  <a:outerShdw blurRad="38100" dist="38100" dir="2700000" algn="tl">
                    <a:srgbClr val="000000">
                      <a:alpha val="43137"/>
                    </a:srgbClr>
                  </a:outerShdw>
                </a:effectLst>
              </a:rPr>
              <a:t> --classlist=classlist.txt --</a:t>
            </a:r>
            <a:r>
              <a:rPr lang="en-US" sz="2000" dirty="0" err="1">
                <a:solidFill>
                  <a:schemeClr val="bg2">
                    <a:lumMod val="25000"/>
                    <a:lumOff val="75000"/>
                  </a:schemeClr>
                </a:solidFill>
                <a:effectLst>
                  <a:outerShdw blurRad="38100" dist="38100" dir="2700000" algn="tl">
                    <a:srgbClr val="000000">
                      <a:alpha val="43137"/>
                    </a:srgbClr>
                  </a:outerShdw>
                </a:effectLst>
              </a:rPr>
              <a:t>testsperfile</a:t>
            </a:r>
            <a:r>
              <a:rPr lang="en-US" sz="2000" dirty="0">
                <a:solidFill>
                  <a:schemeClr val="bg2">
                    <a:lumMod val="25000"/>
                    <a:lumOff val="75000"/>
                  </a:schemeClr>
                </a:solidFill>
                <a:effectLst>
                  <a:outerShdw blurRad="38100" dist="38100" dir="2700000" algn="tl">
                    <a:srgbClr val="000000">
                      <a:alpha val="43137"/>
                    </a:srgbClr>
                  </a:outerShdw>
                </a:effectLst>
              </a:rPr>
              <a:t>=10</a:t>
            </a:r>
          </a:p>
        </p:txBody>
      </p:sp>
    </p:spTree>
    <p:extLst>
      <p:ext uri="{BB962C8B-B14F-4D97-AF65-F5344CB8AC3E}">
        <p14:creationId xmlns:p14="http://schemas.microsoft.com/office/powerpoint/2010/main" val="357190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3…</a:t>
            </a:r>
          </a:p>
        </p:txBody>
      </p:sp>
      <p:sp>
        <p:nvSpPr>
          <p:cNvPr id="14" name="Content Placeholder 13"/>
          <p:cNvSpPr>
            <a:spLocks noGrp="1"/>
          </p:cNvSpPr>
          <p:nvPr>
            <p:ph idx="1"/>
          </p:nvPr>
        </p:nvSpPr>
        <p:spPr>
          <a:xfrm>
            <a:off x="6094412" y="1219200"/>
            <a:ext cx="5791200" cy="5715000"/>
          </a:xfrm>
        </p:spPr>
        <p:txBody>
          <a:bodyPr>
            <a:normAutofit fontScale="85000" lnSpcReduction="20000"/>
          </a:bodyPr>
          <a:lstStyle/>
          <a:p>
            <a:pPr marL="0" indent="0">
              <a:buNone/>
            </a:pPr>
            <a:r>
              <a:rPr lang="en-US" dirty="0"/>
              <a:t>Randoop generated:</a:t>
            </a:r>
          </a:p>
          <a:p>
            <a:r>
              <a:rPr lang="en-US" dirty="0"/>
              <a:t>The program generated several Java Visual windows when generating inputs. The program also, oddly enough, tried to send a file to my </a:t>
            </a:r>
            <a:r>
              <a:rPr lang="en-US" dirty="0">
                <a:solidFill>
                  <a:schemeClr val="accent3">
                    <a:lumMod val="60000"/>
                    <a:lumOff val="40000"/>
                  </a:schemeClr>
                </a:solidFill>
              </a:rPr>
              <a:t>printer</a:t>
            </a:r>
            <a:r>
              <a:rPr lang="en-US" dirty="0"/>
              <a:t> several times while generating inputs.</a:t>
            </a:r>
          </a:p>
          <a:p>
            <a:r>
              <a:rPr lang="en-US" dirty="0"/>
              <a:t>Randoop generated 629201 normal method executions.</a:t>
            </a:r>
          </a:p>
          <a:p>
            <a:r>
              <a:rPr lang="en-US" dirty="0"/>
              <a:t>303 exceptional method executions.</a:t>
            </a:r>
          </a:p>
          <a:p>
            <a:r>
              <a:rPr lang="en-US" dirty="0"/>
              <a:t>Average method execution time for normal termination was 0.12s</a:t>
            </a:r>
          </a:p>
          <a:p>
            <a:r>
              <a:rPr lang="en-US" dirty="0"/>
              <a:t> Average method execution time for exceptional termination is 60.6s</a:t>
            </a:r>
          </a:p>
          <a:p>
            <a:pPr marL="0" indent="0">
              <a:buNone/>
            </a:pPr>
            <a:r>
              <a:rPr lang="en-US" dirty="0"/>
              <a:t>The program created </a:t>
            </a:r>
            <a:r>
              <a:rPr lang="en-US" dirty="0">
                <a:solidFill>
                  <a:schemeClr val="accent3">
                    <a:lumMod val="60000"/>
                    <a:lumOff val="40000"/>
                  </a:schemeClr>
                </a:solidFill>
              </a:rPr>
              <a:t>4 error-revealing </a:t>
            </a:r>
            <a:r>
              <a:rPr lang="en-US" dirty="0"/>
              <a:t>tests and created 1 </a:t>
            </a:r>
            <a:r>
              <a:rPr lang="en-US" dirty="0" err="1"/>
              <a:t>ErrorTest</a:t>
            </a:r>
            <a:r>
              <a:rPr lang="en-US" dirty="0"/>
              <a:t> files. </a:t>
            </a:r>
          </a:p>
          <a:p>
            <a:pPr marL="0" indent="0">
              <a:buNone/>
            </a:pPr>
            <a:r>
              <a:rPr lang="en-US" dirty="0"/>
              <a:t>The program created 1246 regression tests and created 125 error test files.</a:t>
            </a:r>
          </a:p>
          <a:p>
            <a:pPr marL="0" indent="0">
              <a:buNone/>
            </a:pPr>
            <a:br>
              <a:rPr lang="en-US" sz="1800" dirty="0"/>
            </a:br>
            <a:endParaRPr lang="en-US" sz="1800" dirty="0"/>
          </a:p>
        </p:txBody>
      </p:sp>
      <p:pic>
        <p:nvPicPr>
          <p:cNvPr id="14338" name="Picture 2" descr="Use_Case_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254481"/>
            <a:ext cx="5326706" cy="345190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Use_Case_3_3"/>
          <p:cNvPicPr>
            <a:picLocks noChangeAspect="1" noChangeArrowheads="1"/>
          </p:cNvPicPr>
          <p:nvPr/>
        </p:nvPicPr>
        <p:blipFill rotWithShape="1">
          <a:blip r:embed="rId3">
            <a:extLst>
              <a:ext uri="{28A0092B-C50C-407E-A947-70E740481C1C}">
                <a14:useLocalDpi xmlns:a14="http://schemas.microsoft.com/office/drawing/2010/main" val="0"/>
              </a:ext>
            </a:extLst>
          </a:blip>
          <a:srcRect t="38123" b="-2"/>
          <a:stretch/>
        </p:blipFill>
        <p:spPr bwMode="auto">
          <a:xfrm>
            <a:off x="379412" y="4754880"/>
            <a:ext cx="5326706" cy="21031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p:cNvSpPr/>
          <p:nvPr/>
        </p:nvSpPr>
        <p:spPr>
          <a:xfrm>
            <a:off x="219718" y="4590816"/>
            <a:ext cx="5569894" cy="328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10804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38200"/>
          </a:xfrm>
        </p:spPr>
        <p:txBody>
          <a:bodyPr>
            <a:normAutofit/>
          </a:bodyPr>
          <a:lstStyle/>
          <a:p>
            <a:r>
              <a:rPr lang="en-US" sz="4800" dirty="0">
                <a:effectLst>
                  <a:outerShdw blurRad="38100" dist="38100" dir="2700000" algn="tl">
                    <a:srgbClr val="000000">
                      <a:alpha val="43137"/>
                    </a:srgbClr>
                  </a:outerShdw>
                </a:effectLst>
              </a:rPr>
              <a:t>Use Case 3…</a:t>
            </a:r>
          </a:p>
        </p:txBody>
      </p:sp>
      <p:sp>
        <p:nvSpPr>
          <p:cNvPr id="14" name="Content Placeholder 13"/>
          <p:cNvSpPr>
            <a:spLocks noGrp="1"/>
          </p:cNvSpPr>
          <p:nvPr>
            <p:ph idx="1"/>
          </p:nvPr>
        </p:nvSpPr>
        <p:spPr>
          <a:xfrm>
            <a:off x="5561012" y="1143000"/>
            <a:ext cx="6096000" cy="4724400"/>
          </a:xfrm>
        </p:spPr>
        <p:txBody>
          <a:bodyPr>
            <a:normAutofit fontScale="85000" lnSpcReduction="10000"/>
          </a:bodyPr>
          <a:lstStyle/>
          <a:p>
            <a:r>
              <a:rPr lang="en-US" dirty="0"/>
              <a:t>Like the regression tests, ErrorTest.java is a single class that uses a @</a:t>
            </a:r>
            <a:r>
              <a:rPr lang="en-US" dirty="0" err="1"/>
              <a:t>Runwith</a:t>
            </a:r>
            <a:r>
              <a:rPr lang="en-US" dirty="0"/>
              <a:t> annotation to invoke ErrorTest0.java. RegressionTest.java also contains a class that uses the @</a:t>
            </a:r>
            <a:r>
              <a:rPr lang="en-US" dirty="0" err="1"/>
              <a:t>RunWith</a:t>
            </a:r>
            <a:r>
              <a:rPr lang="en-US" dirty="0"/>
              <a:t> annotation to invoke the other 125 regression tests.</a:t>
            </a:r>
          </a:p>
          <a:p>
            <a:r>
              <a:rPr lang="en-US" dirty="0"/>
              <a:t>The error-revealing tests  include comments telling the user what error caused the test to fail during generation. For example, test2() in ErrorTest0 includes the comment:</a:t>
            </a:r>
          </a:p>
          <a:p>
            <a:pPr marL="0" indent="0">
              <a:buNone/>
            </a:pPr>
            <a:r>
              <a:rPr lang="en-US" dirty="0">
                <a:solidFill>
                  <a:schemeClr val="accent3">
                    <a:lumMod val="60000"/>
                    <a:lumOff val="40000"/>
                  </a:schemeClr>
                </a:solidFill>
              </a:rPr>
              <a:t>// during test generation this statement threw an exception of type </a:t>
            </a:r>
            <a:r>
              <a:rPr lang="en-US" dirty="0" err="1">
                <a:solidFill>
                  <a:schemeClr val="accent3">
                    <a:lumMod val="60000"/>
                    <a:lumOff val="40000"/>
                  </a:schemeClr>
                </a:solidFill>
              </a:rPr>
              <a:t>java.lang.NullPointerException</a:t>
            </a:r>
            <a:r>
              <a:rPr lang="en-US" dirty="0">
                <a:solidFill>
                  <a:schemeClr val="accent3">
                    <a:lumMod val="60000"/>
                    <a:lumOff val="40000"/>
                  </a:schemeClr>
                </a:solidFill>
              </a:rPr>
              <a:t> in error</a:t>
            </a:r>
          </a:p>
          <a:p>
            <a:r>
              <a:rPr lang="en-US" dirty="0"/>
              <a:t>If </a:t>
            </a:r>
            <a:r>
              <a:rPr lang="en-US" dirty="0" err="1"/>
              <a:t>JFreeChart</a:t>
            </a:r>
            <a:r>
              <a:rPr lang="en-US" dirty="0"/>
              <a:t> was still under development, we would find the source of these exceptions, edit the source code, and rerun Randoop to see if the program generates these errors again.</a:t>
            </a:r>
          </a:p>
          <a:p>
            <a:pPr marL="0" indent="0">
              <a:buNone/>
            </a:pPr>
            <a:endParaRPr lang="en-US" dirty="0"/>
          </a:p>
          <a:p>
            <a:pPr marL="0" indent="0">
              <a:buNone/>
            </a:pPr>
            <a:endParaRPr lang="en-US" dirty="0"/>
          </a:p>
        </p:txBody>
      </p:sp>
      <p:pic>
        <p:nvPicPr>
          <p:cNvPr id="12292" name="Picture 4" descr="Use_Case_3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219200"/>
            <a:ext cx="5000624" cy="486362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379412" y="3886200"/>
            <a:ext cx="5105400" cy="152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1632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b="1" dirty="0"/>
              <a:t>Tool Evaluation</a:t>
            </a:r>
            <a:r>
              <a:rPr lang="en-US" sz="4800" dirty="0">
                <a:effectLst>
                  <a:outerShdw blurRad="38100" dist="38100" dir="2700000" algn="tl">
                    <a:srgbClr val="000000">
                      <a:alpha val="43137"/>
                    </a:srgbClr>
                  </a:outerShdw>
                </a:effectLst>
              </a:rPr>
              <a:t>…</a:t>
            </a:r>
          </a:p>
        </p:txBody>
      </p:sp>
      <p:sp>
        <p:nvSpPr>
          <p:cNvPr id="14" name="Content Placeholder 13"/>
          <p:cNvSpPr>
            <a:spLocks noGrp="1"/>
          </p:cNvSpPr>
          <p:nvPr>
            <p:ph idx="1"/>
          </p:nvPr>
        </p:nvSpPr>
        <p:spPr>
          <a:xfrm>
            <a:off x="760412" y="1143000"/>
            <a:ext cx="10668000" cy="5486400"/>
          </a:xfrm>
        </p:spPr>
        <p:txBody>
          <a:bodyPr>
            <a:normAutofit/>
          </a:bodyPr>
          <a:lstStyle/>
          <a:p>
            <a:pPr marL="0" indent="0">
              <a:buNone/>
            </a:pPr>
            <a:r>
              <a:rPr lang="en-US" dirty="0">
                <a:effectLst>
                  <a:outerShdw blurRad="38100" dist="38100" dir="2700000" algn="tl">
                    <a:srgbClr val="000000">
                      <a:alpha val="43137"/>
                    </a:srgbClr>
                  </a:outerShdw>
                </a:effectLst>
              </a:rPr>
              <a:t>We have decided to evaluate the Randoop program based on the following criteria:</a:t>
            </a:r>
          </a:p>
          <a:p>
            <a:r>
              <a:rPr lang="en-US" b="1" dirty="0">
                <a:solidFill>
                  <a:schemeClr val="accent2">
                    <a:lumMod val="40000"/>
                    <a:lumOff val="60000"/>
                  </a:schemeClr>
                </a:solidFill>
                <a:effectLst>
                  <a:outerShdw blurRad="38100" dist="38100" dir="2700000" algn="tl">
                    <a:srgbClr val="000000">
                      <a:alpha val="43137"/>
                    </a:srgbClr>
                  </a:outerShdw>
                </a:effectLst>
              </a:rPr>
              <a:t>Ease of Use</a:t>
            </a:r>
            <a:r>
              <a:rPr lang="en-US" dirty="0">
                <a:solidFill>
                  <a:schemeClr val="accent2">
                    <a:lumMod val="40000"/>
                    <a:lumOff val="60000"/>
                  </a:schemeClr>
                </a:solidFill>
                <a:effectLst>
                  <a:outerShdw blurRad="38100" dist="38100" dir="2700000" algn="tl">
                    <a:srgbClr val="000000">
                      <a:alpha val="43137"/>
                    </a:srgbClr>
                  </a:outerShdw>
                </a:effectLst>
              </a:rPr>
              <a:t>: </a:t>
            </a:r>
            <a:r>
              <a:rPr lang="en-US" dirty="0"/>
              <a:t>Randoop does not include a GUI component. User must proficient in using the command line.</a:t>
            </a:r>
          </a:p>
          <a:p>
            <a:r>
              <a:rPr lang="en-US" b="1" dirty="0">
                <a:solidFill>
                  <a:schemeClr val="accent2">
                    <a:lumMod val="40000"/>
                    <a:lumOff val="60000"/>
                  </a:schemeClr>
                </a:solidFill>
                <a:effectLst>
                  <a:outerShdw blurRad="38100" dist="38100" dir="2700000" algn="tl">
                    <a:srgbClr val="000000">
                      <a:alpha val="43137"/>
                    </a:srgbClr>
                  </a:outerShdw>
                </a:effectLst>
              </a:rPr>
              <a:t>Options</a:t>
            </a:r>
            <a:r>
              <a:rPr lang="en-US" dirty="0">
                <a:solidFill>
                  <a:schemeClr val="accent2">
                    <a:lumMod val="40000"/>
                    <a:lumOff val="60000"/>
                  </a:schemeClr>
                </a:solidFill>
                <a:effectLst>
                  <a:outerShdw blurRad="38100" dist="38100" dir="2700000" algn="tl">
                    <a:srgbClr val="000000">
                      <a:alpha val="43137"/>
                    </a:srgbClr>
                  </a:outerShdw>
                </a:effectLst>
              </a:rPr>
              <a:t>: </a:t>
            </a:r>
            <a:r>
              <a:rPr lang="en-US" dirty="0"/>
              <a:t>Randoop does not include a GUI component. User must proficient in using the command line.</a:t>
            </a:r>
          </a:p>
          <a:p>
            <a:r>
              <a:rPr lang="en-US" b="1" dirty="0">
                <a:solidFill>
                  <a:schemeClr val="accent2">
                    <a:lumMod val="40000"/>
                    <a:lumOff val="60000"/>
                  </a:schemeClr>
                </a:solidFill>
                <a:effectLst>
                  <a:outerShdw blurRad="38100" dist="38100" dir="2700000" algn="tl">
                    <a:srgbClr val="000000">
                      <a:alpha val="43137"/>
                    </a:srgbClr>
                  </a:outerShdw>
                </a:effectLst>
              </a:rPr>
              <a:t>Adaptability</a:t>
            </a:r>
            <a:r>
              <a:rPr lang="en-US" dirty="0">
                <a:solidFill>
                  <a:schemeClr val="accent2">
                    <a:lumMod val="40000"/>
                    <a:lumOff val="60000"/>
                  </a:schemeClr>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Randoop is unable to generate test files for nondeterministic or set static …..( )</a:t>
            </a:r>
          </a:p>
          <a:p>
            <a:r>
              <a:rPr lang="en-US" b="1" dirty="0">
                <a:solidFill>
                  <a:schemeClr val="accent2">
                    <a:lumMod val="40000"/>
                    <a:lumOff val="60000"/>
                  </a:schemeClr>
                </a:solidFill>
              </a:rPr>
              <a:t>Efficiency</a:t>
            </a:r>
            <a:r>
              <a:rPr lang="en-US" dirty="0">
                <a:solidFill>
                  <a:schemeClr val="accent2">
                    <a:lumMod val="40000"/>
                    <a:lumOff val="60000"/>
                  </a:schemeClr>
                </a:solidFill>
              </a:rPr>
              <a:t>: </a:t>
            </a:r>
            <a:r>
              <a:rPr lang="en-US" dirty="0"/>
              <a:t>Randoop is able to generate a large number of tests very quickly, the program is able to generate test in literally less than a second.</a:t>
            </a:r>
          </a:p>
          <a:p>
            <a:endParaRPr lang="en-US" dirty="0">
              <a:solidFill>
                <a:schemeClr val="accent2">
                  <a:lumMod val="40000"/>
                  <a:lumOff val="60000"/>
                </a:schemeClr>
              </a:solidFill>
              <a:effectLst>
                <a:outerShdw blurRad="38100" dist="38100" dir="2700000" algn="tl">
                  <a:srgbClr val="000000">
                    <a:alpha val="43137"/>
                  </a:srgbClr>
                </a:outerShdw>
              </a:effectLst>
            </a:endParaRPr>
          </a:p>
          <a:p>
            <a:endParaRPr lang="en-US" dirty="0">
              <a:solidFill>
                <a:schemeClr val="accent2">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14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b="1" dirty="0"/>
              <a:t>Tool Evaluation</a:t>
            </a:r>
            <a:r>
              <a:rPr lang="en-US" sz="4800" dirty="0">
                <a:effectLst>
                  <a:outerShdw blurRad="38100" dist="38100" dir="2700000" algn="tl">
                    <a:srgbClr val="000000">
                      <a:alpha val="43137"/>
                    </a:srgbClr>
                  </a:outerShdw>
                </a:effectLst>
              </a:rPr>
              <a:t>…</a:t>
            </a:r>
          </a:p>
        </p:txBody>
      </p:sp>
      <p:sp>
        <p:nvSpPr>
          <p:cNvPr id="14" name="Content Placeholder 13"/>
          <p:cNvSpPr>
            <a:spLocks noGrp="1"/>
          </p:cNvSpPr>
          <p:nvPr>
            <p:ph idx="1"/>
          </p:nvPr>
        </p:nvSpPr>
        <p:spPr>
          <a:xfrm>
            <a:off x="760412" y="1143000"/>
            <a:ext cx="10668000" cy="5486400"/>
          </a:xfrm>
        </p:spPr>
        <p:txBody>
          <a:bodyPr>
            <a:normAutofit/>
          </a:bodyPr>
          <a:lstStyle/>
          <a:p>
            <a:r>
              <a:rPr lang="en-US" b="1" dirty="0">
                <a:solidFill>
                  <a:schemeClr val="accent2">
                    <a:lumMod val="40000"/>
                    <a:lumOff val="60000"/>
                  </a:schemeClr>
                </a:solidFill>
              </a:rPr>
              <a:t>Installation</a:t>
            </a:r>
            <a:r>
              <a:rPr lang="en-US" dirty="0">
                <a:solidFill>
                  <a:schemeClr val="accent2">
                    <a:lumMod val="40000"/>
                    <a:lumOff val="60000"/>
                  </a:schemeClr>
                </a:solidFill>
              </a:rPr>
              <a:t>: </a:t>
            </a:r>
            <a:r>
              <a:rPr lang="en-US" dirty="0"/>
              <a:t>Randoop is very easy to install, all the user has to do is unzip the main folder and place it in a directory.</a:t>
            </a:r>
          </a:p>
          <a:p>
            <a:r>
              <a:rPr lang="en-US" b="1" dirty="0">
                <a:solidFill>
                  <a:schemeClr val="accent2">
                    <a:lumMod val="40000"/>
                    <a:lumOff val="60000"/>
                  </a:schemeClr>
                </a:solidFill>
              </a:rPr>
              <a:t>Learning Curve</a:t>
            </a:r>
            <a:r>
              <a:rPr lang="en-US" dirty="0">
                <a:solidFill>
                  <a:schemeClr val="accent2">
                    <a:lumMod val="40000"/>
                    <a:lumOff val="60000"/>
                  </a:schemeClr>
                </a:solidFill>
              </a:rPr>
              <a:t>: </a:t>
            </a:r>
            <a:r>
              <a:rPr lang="en-US" dirty="0"/>
              <a:t>Randoop does not have a broad set of documentation and can sometimes be difficult to construct a </a:t>
            </a:r>
            <a:r>
              <a:rPr lang="en-US" dirty="0" err="1"/>
              <a:t>randoop</a:t>
            </a:r>
            <a:r>
              <a:rPr lang="en-US" dirty="0"/>
              <a:t> command.</a:t>
            </a:r>
          </a:p>
          <a:p>
            <a:r>
              <a:rPr lang="en-US" b="1" dirty="0">
                <a:solidFill>
                  <a:schemeClr val="accent2">
                    <a:lumMod val="40000"/>
                    <a:lumOff val="60000"/>
                  </a:schemeClr>
                </a:solidFill>
              </a:rPr>
              <a:t>Scalability:</a:t>
            </a:r>
            <a:r>
              <a:rPr lang="en-US" dirty="0">
                <a:solidFill>
                  <a:schemeClr val="accent2">
                    <a:lumMod val="40000"/>
                    <a:lumOff val="60000"/>
                  </a:schemeClr>
                </a:solidFill>
              </a:rPr>
              <a:t> </a:t>
            </a:r>
            <a:r>
              <a:rPr lang="en-US" dirty="0"/>
              <a:t>In order to generate tests for multiple classes, the user has to create a text file that lists all of the class files. The larger the project, the longer it takes the user to create this text file. </a:t>
            </a:r>
            <a:endParaRPr lang="en-US" dirty="0">
              <a:solidFill>
                <a:schemeClr val="bg2">
                  <a:lumMod val="25000"/>
                  <a:lumOff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525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sz="4800" dirty="0">
                <a:effectLst>
                  <a:outerShdw blurRad="38100" dist="38100" dir="2700000" algn="tl">
                    <a:srgbClr val="000000">
                      <a:alpha val="43137"/>
                    </a:srgbClr>
                  </a:outerShdw>
                </a:effectLst>
              </a:rPr>
              <a:t>Intro…</a:t>
            </a:r>
          </a:p>
        </p:txBody>
      </p:sp>
      <p:sp>
        <p:nvSpPr>
          <p:cNvPr id="14" name="Content Placeholder 13"/>
          <p:cNvSpPr>
            <a:spLocks noGrp="1"/>
          </p:cNvSpPr>
          <p:nvPr>
            <p:ph idx="1"/>
          </p:nvPr>
        </p:nvSpPr>
        <p:spPr>
          <a:xfrm>
            <a:off x="1293812" y="1828800"/>
            <a:ext cx="10287000" cy="4419600"/>
          </a:xfrm>
        </p:spPr>
        <p:txBody>
          <a:bodyPr>
            <a:normAutofit fontScale="92500" lnSpcReduction="10000"/>
          </a:bodyPr>
          <a:lstStyle/>
          <a:p>
            <a:pPr marL="0" indent="0">
              <a:buNone/>
            </a:pPr>
            <a:r>
              <a:rPr lang="en-US" dirty="0">
                <a:effectLst>
                  <a:outerShdw blurRad="38100" dist="38100" dir="2700000" algn="tl">
                    <a:srgbClr val="000000">
                      <a:alpha val="43137"/>
                    </a:srgbClr>
                  </a:outerShdw>
                </a:effectLst>
              </a:rPr>
              <a:t>As stated by it's creators:</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Do you love writing unit tests to find bugs in your programs? Or, would you prefer that the tests were written for you automatically?</a:t>
            </a:r>
          </a:p>
          <a:p>
            <a:pPr marL="0" indent="0">
              <a:buNone/>
            </a:pPr>
            <a:r>
              <a:rPr lang="en-US" dirty="0">
                <a:effectLst>
                  <a:outerShdw blurRad="38100" dist="38100" dir="2700000" algn="tl">
                    <a:srgbClr val="000000">
                      <a:alpha val="43137"/>
                    </a:srgbClr>
                  </a:outerShdw>
                </a:effectLst>
              </a:rPr>
              <a:t>Randoop is a program that automatically generates JUnit test files for Java classes. Randoop outputs two kinds of tests: </a:t>
            </a:r>
          </a:p>
          <a:p>
            <a:r>
              <a:rPr lang="en-US" b="1" dirty="0">
                <a:effectLst>
                  <a:outerShdw blurRad="38100" dist="38100" dir="2700000" algn="tl">
                    <a:srgbClr val="000000">
                      <a:alpha val="43137"/>
                    </a:srgbClr>
                  </a:outerShdw>
                </a:effectLst>
              </a:rPr>
              <a:t>Error-Revealing Tests:   </a:t>
            </a:r>
            <a:r>
              <a:rPr lang="en-US" dirty="0">
                <a:effectLst>
                  <a:outerShdw blurRad="38100" dist="38100" dir="2700000" algn="tl">
                    <a:srgbClr val="000000">
                      <a:alpha val="43137"/>
                    </a:srgbClr>
                  </a:outerShdw>
                </a:effectLst>
              </a:rPr>
              <a:t>Tests that detect bugs in the current code</a:t>
            </a:r>
          </a:p>
          <a:p>
            <a:r>
              <a:rPr lang="en-US" b="1" dirty="0">
                <a:effectLst>
                  <a:outerShdw blurRad="38100" dist="38100" dir="2700000" algn="tl">
                    <a:srgbClr val="000000">
                      <a:alpha val="43137"/>
                    </a:srgbClr>
                  </a:outerShdw>
                </a:effectLst>
              </a:rPr>
              <a:t>Regression Tests:</a:t>
            </a:r>
            <a:r>
              <a:rPr lang="en-US" dirty="0">
                <a:effectLst>
                  <a:outerShdw blurRad="38100" dist="38100" dir="2700000" algn="tl">
                    <a:srgbClr val="000000">
                      <a:alpha val="43137"/>
                    </a:srgbClr>
                  </a:outerShdw>
                </a:effectLst>
              </a:rPr>
              <a:t>  Tests that a program still performs correctly after changes</a:t>
            </a:r>
          </a:p>
          <a:p>
            <a:pPr marL="0" indent="0">
              <a:buNone/>
            </a:pPr>
            <a:r>
              <a:rPr lang="en-US" dirty="0">
                <a:effectLst>
                  <a:outerShdw blurRad="38100" dist="38100" dir="2700000" algn="tl">
                    <a:srgbClr val="000000">
                      <a:alpha val="43137"/>
                    </a:srgbClr>
                  </a:outerShdw>
                </a:effectLst>
              </a:rPr>
              <a:t>Usually, the user fixes all errors that appear in error-revealing tests and then will rerun Randoop until it does not generate any error-revealing tests.</a:t>
            </a:r>
          </a:p>
          <a:p>
            <a:pPr marL="0" indent="0">
              <a:buNone/>
            </a:pPr>
            <a:r>
              <a:rPr lang="en-US" dirty="0">
                <a:solidFill>
                  <a:schemeClr val="accent2">
                    <a:lumMod val="40000"/>
                    <a:lumOff val="60000"/>
                  </a:schemeClr>
                </a:solidFill>
                <a:effectLst>
                  <a:outerShdw blurRad="38100" dist="38100" dir="2700000" algn="tl">
                    <a:srgbClr val="000000">
                      <a:alpha val="43137"/>
                    </a:srgbClr>
                  </a:outerShdw>
                </a:effectLst>
              </a:rPr>
              <a:t>Claim to fame:</a:t>
            </a:r>
            <a:r>
              <a:rPr lang="en-US" dirty="0">
                <a:effectLst>
                  <a:outerShdw blurRad="38100" dist="38100" dir="2700000" algn="tl">
                    <a:srgbClr val="000000">
                      <a:alpha val="43137"/>
                    </a:srgbClr>
                  </a:outerShdw>
                </a:effectLst>
              </a:rPr>
              <a:t>. Randoop has revealed previously-unknown errors even in widely-used libraries including Sun's and IBM's JDKs and a core .NET component. </a:t>
            </a:r>
          </a:p>
        </p:txBody>
      </p:sp>
      <p:sp>
        <p:nvSpPr>
          <p:cNvPr id="3" name="Rectangle 2"/>
          <p:cNvSpPr/>
          <p:nvPr/>
        </p:nvSpPr>
        <p:spPr>
          <a:xfrm>
            <a:off x="1979612" y="1046584"/>
            <a:ext cx="9601200" cy="369332"/>
          </a:xfrm>
          <a:prstGeom prst="rect">
            <a:avLst/>
          </a:prstGeom>
        </p:spPr>
        <p:txBody>
          <a:bodyPr wrap="square">
            <a:spAutoFit/>
          </a:bodyPr>
          <a:lstStyle/>
          <a:p>
            <a:r>
              <a:rPr lang="en-US" dirty="0"/>
              <a:t>“</a:t>
            </a:r>
            <a:r>
              <a:rPr lang="en-US" i="1" dirty="0"/>
              <a:t>Begin at the beginning," the King said, very gravely, "and go on till you come to the end: then stop.”</a:t>
            </a:r>
          </a:p>
        </p:txBody>
      </p:sp>
      <p:sp>
        <p:nvSpPr>
          <p:cNvPr id="4" name="Rectangle 3"/>
          <p:cNvSpPr/>
          <p:nvPr/>
        </p:nvSpPr>
        <p:spPr>
          <a:xfrm>
            <a:off x="4418012" y="1307068"/>
            <a:ext cx="3514167" cy="369332"/>
          </a:xfrm>
          <a:prstGeom prst="rect">
            <a:avLst/>
          </a:prstGeom>
        </p:spPr>
        <p:txBody>
          <a:bodyPr wrap="none">
            <a:spAutoFit/>
          </a:bodyPr>
          <a:lstStyle/>
          <a:p>
            <a:r>
              <a:rPr lang="en-US" dirty="0"/>
              <a:t>- Lewis Carroll, Alice in Wonderland</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b="1" dirty="0"/>
              <a:t>Tool Evaluation</a:t>
            </a:r>
            <a:r>
              <a:rPr lang="en-US" sz="4800" dirty="0">
                <a:effectLst>
                  <a:outerShdw blurRad="38100" dist="38100" dir="2700000" algn="tl">
                    <a:srgbClr val="000000">
                      <a:alpha val="43137"/>
                    </a:srgbClr>
                  </a:outerShdw>
                </a:effectLst>
              </a:rPr>
              <a:t>…</a:t>
            </a:r>
          </a:p>
        </p:txBody>
      </p:sp>
      <p:sp>
        <p:nvSpPr>
          <p:cNvPr id="14" name="Content Placeholder 13"/>
          <p:cNvSpPr>
            <a:spLocks noGrp="1"/>
          </p:cNvSpPr>
          <p:nvPr>
            <p:ph idx="1"/>
          </p:nvPr>
        </p:nvSpPr>
        <p:spPr>
          <a:xfrm>
            <a:off x="760412" y="1066800"/>
            <a:ext cx="10668000" cy="5486400"/>
          </a:xfrm>
        </p:spPr>
        <p:txBody>
          <a:bodyPr>
            <a:normAutofit/>
          </a:bodyPr>
          <a:lstStyle/>
          <a:p>
            <a:pPr marL="0" indent="0">
              <a:buNone/>
            </a:pPr>
            <a:r>
              <a:rPr lang="en-US" dirty="0"/>
              <a:t> Overall, while the program does require some command-line knowledge and has a steep learning curve, the efficiency and customizability of the program makes it a very convenient way to generate JUnit tests. The program is especially good at generating tests files for java libraries. The program is easy to install as well, so it is very easy for a user to download the program and try it out for themselves.</a:t>
            </a:r>
            <a:endParaRPr lang="en-US" dirty="0">
              <a:solidFill>
                <a:schemeClr val="bg2">
                  <a:lumMod val="25000"/>
                  <a:lumOff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324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sz="4800" dirty="0">
                <a:effectLst>
                  <a:outerShdw blurRad="38100" dist="38100" dir="2700000" algn="tl">
                    <a:srgbClr val="000000">
                      <a:alpha val="43137"/>
                    </a:srgbClr>
                  </a:outerShdw>
                </a:effectLst>
              </a:rPr>
              <a:t>Installation…</a:t>
            </a:r>
          </a:p>
        </p:txBody>
      </p:sp>
      <p:sp>
        <p:nvSpPr>
          <p:cNvPr id="14" name="Content Placeholder 13"/>
          <p:cNvSpPr>
            <a:spLocks noGrp="1"/>
          </p:cNvSpPr>
          <p:nvPr>
            <p:ph idx="1"/>
          </p:nvPr>
        </p:nvSpPr>
        <p:spPr>
          <a:xfrm>
            <a:off x="1511737" y="1295400"/>
            <a:ext cx="9134391" cy="5029200"/>
          </a:xfrm>
        </p:spPr>
        <p:txBody>
          <a:bodyPr>
            <a:normAutofit/>
          </a:bodyPr>
          <a:lstStyle/>
          <a:p>
            <a:pPr marL="0" indent="0">
              <a:buNone/>
            </a:pPr>
            <a:r>
              <a:rPr lang="en-US" dirty="0"/>
              <a:t>To install </a:t>
            </a:r>
            <a:r>
              <a:rPr lang="en-US" dirty="0" err="1"/>
              <a:t>randoop</a:t>
            </a:r>
            <a:r>
              <a:rPr lang="en-US" dirty="0"/>
              <a:t>, a user simply has to do the following:</a:t>
            </a:r>
          </a:p>
          <a:p>
            <a:r>
              <a:rPr lang="en-US" dirty="0"/>
              <a:t>Go to </a:t>
            </a:r>
            <a:r>
              <a:rPr lang="en-US" dirty="0">
                <a:hlinkClick r:id="rId2"/>
              </a:rPr>
              <a:t>https://randoop.github.io/randoop/</a:t>
            </a:r>
            <a:r>
              <a:rPr lang="en-US" dirty="0"/>
              <a:t>   </a:t>
            </a:r>
            <a:r>
              <a:rPr lang="en-US" sz="1600" dirty="0"/>
              <a:t>(Hey, it's a </a:t>
            </a:r>
            <a:r>
              <a:rPr lang="en-US" sz="1600" dirty="0" err="1"/>
              <a:t>github</a:t>
            </a:r>
            <a:r>
              <a:rPr lang="en-US" sz="1600" dirty="0"/>
              <a:t> project page!)</a:t>
            </a:r>
          </a:p>
          <a:p>
            <a:r>
              <a:rPr lang="en-US" dirty="0"/>
              <a:t>Click the button to download the latest release, and get the "</a:t>
            </a:r>
            <a:r>
              <a:rPr lang="en-US" dirty="0" err="1"/>
              <a:t>randoop</a:t>
            </a:r>
            <a:r>
              <a:rPr lang="en-US" dirty="0"/>
              <a:t>-all" version of the zip file.</a:t>
            </a:r>
          </a:p>
          <a:p>
            <a:r>
              <a:rPr lang="en-US" dirty="0" err="1"/>
              <a:t>Uncompress</a:t>
            </a:r>
            <a:r>
              <a:rPr lang="en-US" dirty="0"/>
              <a:t> </a:t>
            </a:r>
            <a:r>
              <a:rPr lang="en-US" dirty="0" err="1"/>
              <a:t>randoop</a:t>
            </a:r>
            <a:r>
              <a:rPr lang="en-US" dirty="0"/>
              <a:t> and make note of it's </a:t>
            </a:r>
            <a:r>
              <a:rPr lang="en-US" dirty="0" err="1"/>
              <a:t>filepath</a:t>
            </a:r>
            <a:r>
              <a:rPr lang="en-US" dirty="0"/>
              <a:t>.</a:t>
            </a:r>
          </a:p>
          <a:p>
            <a:r>
              <a:rPr lang="en-US" dirty="0"/>
              <a:t>Make sure java’s JRE  </a:t>
            </a:r>
            <a:r>
              <a:rPr lang="en-US" u="sng" dirty="0"/>
              <a:t>AND</a:t>
            </a:r>
            <a:r>
              <a:rPr lang="en-US" dirty="0"/>
              <a:t> JDK are installed.</a:t>
            </a:r>
          </a:p>
          <a:p>
            <a:r>
              <a:rPr lang="en-US" dirty="0"/>
              <a:t>Test it by typing in the following:</a:t>
            </a:r>
            <a:br>
              <a:rPr lang="en-US" dirty="0"/>
            </a:br>
            <a:r>
              <a:rPr lang="en-US" dirty="0">
                <a:solidFill>
                  <a:schemeClr val="bg2">
                    <a:lumMod val="25000"/>
                    <a:lumOff val="75000"/>
                  </a:schemeClr>
                </a:solidFill>
              </a:rPr>
              <a:t>java -</a:t>
            </a:r>
            <a:r>
              <a:rPr lang="en-US" dirty="0" err="1">
                <a:solidFill>
                  <a:schemeClr val="bg2">
                    <a:lumMod val="25000"/>
                    <a:lumOff val="75000"/>
                  </a:schemeClr>
                </a:solidFill>
              </a:rPr>
              <a:t>ea</a:t>
            </a:r>
            <a:r>
              <a:rPr lang="en-US" dirty="0">
                <a:solidFill>
                  <a:schemeClr val="bg2">
                    <a:lumMod val="25000"/>
                    <a:lumOff val="75000"/>
                  </a:schemeClr>
                </a:solidFill>
              </a:rPr>
              <a:t> -</a:t>
            </a:r>
            <a:r>
              <a:rPr lang="en-US" dirty="0" err="1">
                <a:solidFill>
                  <a:schemeClr val="bg2">
                    <a:lumMod val="25000"/>
                    <a:lumOff val="75000"/>
                  </a:schemeClr>
                </a:solidFill>
              </a:rPr>
              <a:t>classpath</a:t>
            </a:r>
            <a:r>
              <a:rPr lang="en-US" dirty="0">
                <a:solidFill>
                  <a:schemeClr val="bg2">
                    <a:lumMod val="25000"/>
                    <a:lumOff val="75000"/>
                  </a:schemeClr>
                </a:solidFill>
              </a:rPr>
              <a:t> "</a:t>
            </a:r>
            <a:r>
              <a:rPr lang="en-US" dirty="0" err="1">
                <a:solidFill>
                  <a:schemeClr val="bg2">
                    <a:lumMod val="25000"/>
                    <a:lumOff val="75000"/>
                  </a:schemeClr>
                </a:solidFill>
              </a:rPr>
              <a:t>linux</a:t>
            </a:r>
            <a:r>
              <a:rPr lang="en-US" dirty="0">
                <a:solidFill>
                  <a:schemeClr val="bg2">
                    <a:lumMod val="25000"/>
                    <a:lumOff val="75000"/>
                  </a:schemeClr>
                </a:solidFill>
              </a:rPr>
              <a:t>/windows file path and name to randoop.jar" </a:t>
            </a:r>
            <a:r>
              <a:rPr lang="en-US" dirty="0" err="1">
                <a:solidFill>
                  <a:schemeClr val="bg2">
                    <a:lumMod val="25000"/>
                    <a:lumOff val="75000"/>
                  </a:schemeClr>
                </a:solidFill>
              </a:rPr>
              <a:t>randoop.main.Main</a:t>
            </a:r>
            <a:r>
              <a:rPr lang="en-US" dirty="0">
                <a:solidFill>
                  <a:schemeClr val="bg2">
                    <a:lumMod val="25000"/>
                    <a:lumOff val="75000"/>
                  </a:schemeClr>
                </a:solidFill>
              </a:rPr>
              <a:t> help</a:t>
            </a:r>
          </a:p>
        </p:txBody>
      </p:sp>
    </p:spTree>
    <p:extLst>
      <p:ext uri="{BB962C8B-B14F-4D97-AF65-F5344CB8AC3E}">
        <p14:creationId xmlns:p14="http://schemas.microsoft.com/office/powerpoint/2010/main" val="120344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sz="4800" dirty="0">
                <a:effectLst>
                  <a:outerShdw blurRad="38100" dist="38100" dir="2700000" algn="tl">
                    <a:srgbClr val="000000">
                      <a:alpha val="43137"/>
                    </a:srgbClr>
                  </a:outerShdw>
                </a:effectLst>
              </a:rPr>
              <a:t>Running Randoop…</a:t>
            </a:r>
          </a:p>
        </p:txBody>
      </p:sp>
      <p:sp>
        <p:nvSpPr>
          <p:cNvPr id="14" name="Content Placeholder 13"/>
          <p:cNvSpPr>
            <a:spLocks noGrp="1"/>
          </p:cNvSpPr>
          <p:nvPr>
            <p:ph idx="1"/>
          </p:nvPr>
        </p:nvSpPr>
        <p:spPr>
          <a:xfrm>
            <a:off x="1511737" y="1066800"/>
            <a:ext cx="9134391" cy="5181600"/>
          </a:xfrm>
        </p:spPr>
        <p:txBody>
          <a:bodyPr>
            <a:normAutofit fontScale="92500"/>
          </a:bodyPr>
          <a:lstStyle/>
          <a:p>
            <a:pPr marL="0" indent="0">
              <a:buNone/>
            </a:pPr>
            <a:r>
              <a:rPr lang="en-US" dirty="0">
                <a:effectLst>
                  <a:outerShdw blurRad="38100" dist="38100" dir="2700000" algn="tl">
                    <a:srgbClr val="000000">
                      <a:alpha val="43137"/>
                    </a:srgbClr>
                  </a:outerShdw>
                </a:effectLst>
              </a:rPr>
              <a:t>To run Randoop, we use a command-line command similar to this example:</a:t>
            </a:r>
          </a:p>
          <a:p>
            <a:pPr marL="0" indent="0">
              <a:buNone/>
            </a:pPr>
            <a:r>
              <a:rPr lang="en-US" dirty="0">
                <a:solidFill>
                  <a:schemeClr val="bg2">
                    <a:lumMod val="25000"/>
                    <a:lumOff val="75000"/>
                  </a:schemeClr>
                </a:solidFill>
                <a:effectLst>
                  <a:outerShdw blurRad="38100" dist="38100" dir="2700000" algn="tl">
                    <a:srgbClr val="000000">
                      <a:alpha val="43137"/>
                    </a:srgbClr>
                  </a:outerShdw>
                </a:effectLst>
              </a:rPr>
              <a:t>java -</a:t>
            </a:r>
            <a:r>
              <a:rPr lang="en-US" dirty="0" err="1">
                <a:solidFill>
                  <a:schemeClr val="bg2">
                    <a:lumMod val="25000"/>
                    <a:lumOff val="75000"/>
                  </a:schemeClr>
                </a:solidFill>
                <a:effectLst>
                  <a:outerShdw blurRad="38100" dist="38100" dir="2700000" algn="tl">
                    <a:srgbClr val="000000">
                      <a:alpha val="43137"/>
                    </a:srgbClr>
                  </a:outerShdw>
                </a:effectLst>
              </a:rPr>
              <a:t>classpath</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bin;RANDOOP_PATH</a:t>
            </a:r>
            <a:r>
              <a:rPr lang="en-US" dirty="0">
                <a:solidFill>
                  <a:schemeClr val="bg2">
                    <a:lumMod val="25000"/>
                    <a:lumOff val="75000"/>
                  </a:schemeClr>
                </a:solidFill>
                <a:effectLst>
                  <a:outerShdw blurRad="38100" dist="38100" dir="2700000" algn="tl">
                    <a:srgbClr val="000000">
                      <a:alpha val="43137"/>
                    </a:srgbClr>
                  </a:outerShdw>
                </a:effectLst>
              </a:rPr>
              <a:t>\randoop-all-3.0.10.jar </a:t>
            </a:r>
            <a:r>
              <a:rPr lang="en-US" dirty="0" err="1">
                <a:solidFill>
                  <a:schemeClr val="bg2">
                    <a:lumMod val="25000"/>
                    <a:lumOff val="75000"/>
                  </a:schemeClr>
                </a:solidFill>
                <a:effectLst>
                  <a:outerShdw blurRad="38100" dist="38100" dir="2700000" algn="tl">
                    <a:srgbClr val="000000">
                      <a:alpha val="43137"/>
                    </a:srgbClr>
                  </a:outerShdw>
                </a:effectLst>
              </a:rPr>
              <a:t>randoop.main.Main</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gentests</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testclass</a:t>
            </a:r>
            <a:r>
              <a:rPr lang="en-US" dirty="0">
                <a:solidFill>
                  <a:schemeClr val="bg2">
                    <a:lumMod val="25000"/>
                    <a:lumOff val="75000"/>
                  </a:schemeClr>
                </a:solidFill>
                <a:effectLst>
                  <a:outerShdw blurRad="38100" dist="38100" dir="2700000" algn="tl">
                    <a:srgbClr val="000000">
                      <a:alpha val="43137"/>
                    </a:srgbClr>
                  </a:outerShdw>
                </a:effectLst>
              </a:rPr>
              <a:t>=</a:t>
            </a:r>
            <a:r>
              <a:rPr lang="en-US" dirty="0" err="1">
                <a:solidFill>
                  <a:schemeClr val="bg2">
                    <a:lumMod val="25000"/>
                    <a:lumOff val="75000"/>
                  </a:schemeClr>
                </a:solidFill>
                <a:effectLst>
                  <a:outerShdw blurRad="38100" dist="38100" dir="2700000" algn="tl">
                    <a:srgbClr val="000000">
                      <a:alpha val="43137"/>
                    </a:srgbClr>
                  </a:outerShdw>
                </a:effectLst>
              </a:rPr>
              <a:t>guessapp.GuessLogic</a:t>
            </a:r>
            <a:endParaRPr lang="en-US" dirty="0">
              <a:solidFill>
                <a:schemeClr val="bg2">
                  <a:lumMod val="25000"/>
                  <a:lumOff val="75000"/>
                </a:schemeClr>
              </a:solidFill>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The command can be broken down into the following components:</a:t>
            </a:r>
          </a:p>
          <a:p>
            <a:pPr marL="0" indent="0">
              <a:buNone/>
            </a:pPr>
            <a:r>
              <a:rPr lang="en-US" dirty="0">
                <a:solidFill>
                  <a:schemeClr val="bg2">
                    <a:lumMod val="25000"/>
                    <a:lumOff val="75000"/>
                  </a:schemeClr>
                </a:solidFill>
                <a:effectLst>
                  <a:outerShdw blurRad="38100" dist="38100" dir="2700000" algn="tl">
                    <a:srgbClr val="000000">
                      <a:alpha val="43137"/>
                    </a:srgbClr>
                  </a:outerShdw>
                </a:effectLst>
              </a:rPr>
              <a:t>java</a:t>
            </a:r>
            <a:r>
              <a:rPr lang="en-US" dirty="0">
                <a:effectLst>
                  <a:outerShdw blurRad="38100" dist="38100" dir="2700000" algn="tl">
                    <a:srgbClr val="000000">
                      <a:alpha val="43137"/>
                    </a:srgbClr>
                  </a:outerShdw>
                </a:effectLst>
              </a:rPr>
              <a:t>                - Calls the JVM environment</a:t>
            </a:r>
          </a:p>
          <a:p>
            <a:pPr marL="0" indent="0">
              <a:buNone/>
            </a:pPr>
            <a:r>
              <a:rPr lang="en-US" dirty="0">
                <a:solidFill>
                  <a:schemeClr val="bg2">
                    <a:lumMod val="25000"/>
                    <a:lumOff val="75000"/>
                  </a:schemeClr>
                </a:solidFill>
                <a:effectLst>
                  <a:outerShdw blurRad="38100" dist="38100" dir="2700000" algn="tl">
                    <a:srgbClr val="000000">
                      <a:alpha val="43137"/>
                    </a:srgbClr>
                  </a:outerShdw>
                </a:effectLst>
              </a:rPr>
              <a:t>-</a:t>
            </a:r>
            <a:r>
              <a:rPr lang="en-US" dirty="0" err="1">
                <a:solidFill>
                  <a:schemeClr val="bg2">
                    <a:lumMod val="25000"/>
                    <a:lumOff val="75000"/>
                  </a:schemeClr>
                </a:solidFill>
                <a:effectLst>
                  <a:outerShdw blurRad="38100" dist="38100" dir="2700000" algn="tl">
                    <a:srgbClr val="000000">
                      <a:alpha val="43137"/>
                    </a:srgbClr>
                  </a:outerShdw>
                </a:effectLst>
              </a:rPr>
              <a:t>classpath</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Adds a </a:t>
            </a:r>
            <a:r>
              <a:rPr lang="en-US" dirty="0" err="1">
                <a:effectLst>
                  <a:outerShdw blurRad="38100" dist="38100" dir="2700000" algn="tl">
                    <a:srgbClr val="000000">
                      <a:alpha val="43137"/>
                    </a:srgbClr>
                  </a:outerShdw>
                </a:effectLst>
              </a:rPr>
              <a:t>classpath</a:t>
            </a:r>
            <a:r>
              <a:rPr lang="en-US" dirty="0">
                <a:effectLst>
                  <a:outerShdw blurRad="38100" dist="38100" dir="2700000" algn="tl">
                    <a:srgbClr val="000000">
                      <a:alpha val="43137"/>
                    </a:srgbClr>
                  </a:outerShdw>
                </a:effectLst>
              </a:rPr>
              <a:t> to the java environment. For this program 	          specifically, we are going to add the path to randoop-all-3.0.10    	          and the path to the class files being tested.</a:t>
            </a:r>
          </a:p>
          <a:p>
            <a:pPr marL="0" indent="0">
              <a:buNone/>
            </a:pPr>
            <a:r>
              <a:rPr lang="en-US" dirty="0" err="1">
                <a:solidFill>
                  <a:schemeClr val="bg2">
                    <a:lumMod val="25000"/>
                    <a:lumOff val="75000"/>
                  </a:schemeClr>
                </a:solidFill>
                <a:effectLst>
                  <a:outerShdw blurRad="38100" dist="38100" dir="2700000" algn="tl">
                    <a:srgbClr val="000000">
                      <a:alpha val="43137"/>
                    </a:srgbClr>
                  </a:outerShdw>
                </a:effectLst>
              </a:rPr>
              <a:t>randoop.main.Main</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Invokes </a:t>
            </a:r>
            <a:r>
              <a:rPr lang="en-US" dirty="0" err="1">
                <a:effectLst>
                  <a:outerShdw blurRad="38100" dist="38100" dir="2700000" algn="tl">
                    <a:srgbClr val="000000">
                      <a:alpha val="43137"/>
                    </a:srgbClr>
                  </a:outerShdw>
                </a:effectLst>
              </a:rPr>
              <a:t>Randoop's</a:t>
            </a:r>
            <a:r>
              <a:rPr lang="en-US" dirty="0">
                <a:effectLst>
                  <a:outerShdw blurRad="38100" dist="38100" dir="2700000" algn="tl">
                    <a:srgbClr val="000000">
                      <a:alpha val="43137"/>
                    </a:srgbClr>
                  </a:outerShdw>
                </a:effectLst>
              </a:rPr>
              <a:t> main class</a:t>
            </a:r>
          </a:p>
          <a:p>
            <a:pPr marL="0" indent="0">
              <a:buNone/>
            </a:pPr>
            <a:r>
              <a:rPr lang="en-US" dirty="0" err="1">
                <a:solidFill>
                  <a:schemeClr val="bg2">
                    <a:lumMod val="25000"/>
                    <a:lumOff val="75000"/>
                  </a:schemeClr>
                </a:solidFill>
                <a:effectLst>
                  <a:outerShdw blurRad="38100" dist="38100" dir="2700000" algn="tl">
                    <a:srgbClr val="000000">
                      <a:alpha val="43137"/>
                    </a:srgbClr>
                  </a:outerShdw>
                </a:effectLst>
              </a:rPr>
              <a:t>gentests</a:t>
            </a:r>
            <a:r>
              <a:rPr lang="en-US" dirty="0">
                <a:effectLst>
                  <a:outerShdw blurRad="38100" dist="38100" dir="2700000" algn="tl">
                    <a:srgbClr val="000000">
                      <a:alpha val="43137"/>
                    </a:srgbClr>
                  </a:outerShdw>
                </a:effectLst>
              </a:rPr>
              <a:t>                               - The command that generates unit tests</a:t>
            </a:r>
          </a:p>
          <a:p>
            <a:pPr marL="0" indent="0">
              <a:buNone/>
            </a:pPr>
            <a:r>
              <a:rPr lang="en-US" dirty="0" err="1">
                <a:solidFill>
                  <a:schemeClr val="bg2">
                    <a:lumMod val="25000"/>
                    <a:lumOff val="75000"/>
                  </a:schemeClr>
                </a:solidFill>
                <a:effectLst>
                  <a:outerShdw blurRad="38100" dist="38100" dir="2700000" algn="tl">
                    <a:srgbClr val="000000">
                      <a:alpha val="43137"/>
                    </a:srgbClr>
                  </a:outerShdw>
                </a:effectLst>
              </a:rPr>
              <a:t>testclass</a:t>
            </a:r>
            <a:r>
              <a:rPr lang="en-US" dirty="0">
                <a:solidFill>
                  <a:schemeClr val="bg2">
                    <a:lumMod val="25000"/>
                    <a:lumOff val="75000"/>
                  </a:schemeClr>
                </a:solidFill>
                <a:effectLst>
                  <a:outerShdw blurRad="38100" dist="38100" dir="2700000" algn="tl">
                    <a:srgbClr val="000000">
                      <a:alpha val="43137"/>
                    </a:srgbClr>
                  </a:outerShdw>
                </a:effectLst>
              </a:rPr>
              <a:t>=&lt;</a:t>
            </a:r>
            <a:r>
              <a:rPr lang="en-US" dirty="0" err="1">
                <a:solidFill>
                  <a:schemeClr val="bg2">
                    <a:lumMod val="25000"/>
                    <a:lumOff val="75000"/>
                  </a:schemeClr>
                </a:solidFill>
                <a:effectLst>
                  <a:outerShdw blurRad="38100" dist="38100" dir="2700000" algn="tl">
                    <a:srgbClr val="000000">
                      <a:alpha val="43137"/>
                    </a:srgbClr>
                  </a:outerShdw>
                </a:effectLst>
              </a:rPr>
              <a:t>classname</a:t>
            </a:r>
            <a:r>
              <a:rPr lang="en-US" dirty="0">
                <a:solidFill>
                  <a:schemeClr val="bg2">
                    <a:lumMod val="25000"/>
                    <a:lumOff val="75000"/>
                  </a:schemeClr>
                </a:solidFill>
                <a:effectLst>
                  <a:outerShdw blurRad="38100" dist="38100" dir="2700000" algn="tl">
                    <a:srgbClr val="000000">
                      <a:alpha val="43137"/>
                    </a:srgbClr>
                  </a:outerShdw>
                </a:effectLst>
              </a:rPr>
              <a:t>&gt;</a:t>
            </a:r>
            <a:r>
              <a:rPr lang="en-US" dirty="0">
                <a:effectLst>
                  <a:outerShdw blurRad="38100" dist="38100" dir="2700000" algn="tl">
                    <a:srgbClr val="000000">
                      <a:alpha val="43137"/>
                    </a:srgbClr>
                  </a:outerShdw>
                </a:effectLst>
              </a:rPr>
              <a:t> - Specifies the class that Randoop will generate tests</a:t>
            </a:r>
          </a:p>
        </p:txBody>
      </p:sp>
    </p:spTree>
    <p:extLst>
      <p:ext uri="{BB962C8B-B14F-4D97-AF65-F5344CB8AC3E}">
        <p14:creationId xmlns:p14="http://schemas.microsoft.com/office/powerpoint/2010/main" val="422227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sz="4800" dirty="0">
                <a:effectLst>
                  <a:outerShdw blurRad="38100" dist="38100" dir="2700000" algn="tl">
                    <a:srgbClr val="000000">
                      <a:alpha val="43137"/>
                    </a:srgbClr>
                  </a:outerShdw>
                </a:effectLst>
              </a:rPr>
              <a:t>Command-line options…</a:t>
            </a:r>
          </a:p>
        </p:txBody>
      </p:sp>
      <p:sp>
        <p:nvSpPr>
          <p:cNvPr id="14" name="Content Placeholder 13"/>
          <p:cNvSpPr>
            <a:spLocks noGrp="1"/>
          </p:cNvSpPr>
          <p:nvPr>
            <p:ph idx="1"/>
          </p:nvPr>
        </p:nvSpPr>
        <p:spPr>
          <a:xfrm>
            <a:off x="1217613" y="1219200"/>
            <a:ext cx="9982200" cy="5486400"/>
          </a:xfrm>
        </p:spPr>
        <p:txBody>
          <a:bodyPr>
            <a:normAutofit fontScale="77500" lnSpcReduction="20000"/>
          </a:bodyPr>
          <a:lstStyle/>
          <a:p>
            <a:pPr marL="0" indent="0">
              <a:buNone/>
            </a:pPr>
            <a:r>
              <a:rPr lang="en-US" dirty="0"/>
              <a:t>Randoop includes several command-line options that allows the user to tailor the way Randoop runs and modify the test files output by Randoop. The following list includes a few examples</a:t>
            </a:r>
          </a:p>
          <a:p>
            <a:r>
              <a:rPr lang="en-US" b="1" dirty="0">
                <a:solidFill>
                  <a:schemeClr val="bg2">
                    <a:lumMod val="25000"/>
                    <a:lumOff val="75000"/>
                  </a:schemeClr>
                </a:solidFill>
              </a:rPr>
              <a:t>--</a:t>
            </a:r>
            <a:r>
              <a:rPr lang="en-US" b="1" dirty="0" err="1">
                <a:solidFill>
                  <a:schemeClr val="bg2">
                    <a:lumMod val="25000"/>
                    <a:lumOff val="75000"/>
                  </a:schemeClr>
                </a:solidFill>
              </a:rPr>
              <a:t>junit</a:t>
            </a:r>
            <a:r>
              <a:rPr lang="en-US" b="1" dirty="0">
                <a:solidFill>
                  <a:schemeClr val="bg2">
                    <a:lumMod val="25000"/>
                    <a:lumOff val="75000"/>
                  </a:schemeClr>
                </a:solidFill>
              </a:rPr>
              <a:t>-output-</a:t>
            </a:r>
            <a:r>
              <a:rPr lang="en-US" b="1" dirty="0" err="1">
                <a:solidFill>
                  <a:schemeClr val="bg2">
                    <a:lumMod val="25000"/>
                    <a:lumOff val="75000"/>
                  </a:schemeClr>
                </a:solidFill>
              </a:rPr>
              <a:t>dir</a:t>
            </a:r>
            <a:r>
              <a:rPr lang="en-US" b="1" dirty="0">
                <a:solidFill>
                  <a:schemeClr val="bg2">
                    <a:lumMod val="25000"/>
                    <a:lumOff val="75000"/>
                  </a:schemeClr>
                </a:solidFill>
              </a:rPr>
              <a:t>=&lt;</a:t>
            </a:r>
            <a:r>
              <a:rPr lang="en-US" b="1" dirty="0" err="1">
                <a:solidFill>
                  <a:schemeClr val="bg2">
                    <a:lumMod val="25000"/>
                    <a:lumOff val="75000"/>
                  </a:schemeClr>
                </a:solidFill>
              </a:rPr>
              <a:t>classpath</a:t>
            </a:r>
            <a:r>
              <a:rPr lang="en-US" b="1" dirty="0">
                <a:solidFill>
                  <a:schemeClr val="bg2">
                    <a:lumMod val="25000"/>
                    <a:lumOff val="75000"/>
                  </a:schemeClr>
                </a:solidFill>
              </a:rPr>
              <a:t>&gt;</a:t>
            </a:r>
            <a:r>
              <a:rPr lang="en-US" dirty="0"/>
              <a:t>   - Change the destination of the generated test files</a:t>
            </a:r>
          </a:p>
          <a:p>
            <a:r>
              <a:rPr lang="en-US" b="1" dirty="0">
                <a:solidFill>
                  <a:schemeClr val="bg2">
                    <a:lumMod val="25000"/>
                    <a:lumOff val="75000"/>
                  </a:schemeClr>
                </a:solidFill>
              </a:rPr>
              <a:t>--</a:t>
            </a:r>
            <a:r>
              <a:rPr lang="en-US" b="1" dirty="0" err="1">
                <a:solidFill>
                  <a:schemeClr val="bg2">
                    <a:lumMod val="25000"/>
                    <a:lumOff val="75000"/>
                  </a:schemeClr>
                </a:solidFill>
              </a:rPr>
              <a:t>dont</a:t>
            </a:r>
            <a:r>
              <a:rPr lang="en-US" b="1" dirty="0">
                <a:solidFill>
                  <a:schemeClr val="bg2">
                    <a:lumMod val="25000"/>
                    <a:lumOff val="75000"/>
                  </a:schemeClr>
                </a:solidFill>
              </a:rPr>
              <a:t>-output-tests=&lt;</a:t>
            </a:r>
            <a:r>
              <a:rPr lang="en-US" b="1" dirty="0" err="1">
                <a:solidFill>
                  <a:schemeClr val="bg2">
                    <a:lumMod val="25000"/>
                    <a:lumOff val="75000"/>
                  </a:schemeClr>
                </a:solidFill>
              </a:rPr>
              <a:t>boolean</a:t>
            </a:r>
            <a:r>
              <a:rPr lang="en-US" b="1" dirty="0">
                <a:solidFill>
                  <a:schemeClr val="bg2">
                    <a:lumMod val="25000"/>
                    <a:lumOff val="75000"/>
                  </a:schemeClr>
                </a:solidFill>
              </a:rPr>
              <a:t>&gt;</a:t>
            </a:r>
            <a:r>
              <a:rPr lang="en-US" dirty="0"/>
              <a:t> - Run test generation without output</a:t>
            </a:r>
          </a:p>
          <a:p>
            <a:r>
              <a:rPr lang="en-US" b="1" dirty="0">
                <a:solidFill>
                  <a:schemeClr val="bg2">
                    <a:lumMod val="25000"/>
                    <a:lumOff val="75000"/>
                  </a:schemeClr>
                </a:solidFill>
              </a:rPr>
              <a:t>--</a:t>
            </a:r>
            <a:r>
              <a:rPr lang="en-US" b="1" dirty="0" err="1">
                <a:solidFill>
                  <a:schemeClr val="bg2">
                    <a:lumMod val="25000"/>
                    <a:lumOff val="75000"/>
                  </a:schemeClr>
                </a:solidFill>
              </a:rPr>
              <a:t>timelimit</a:t>
            </a:r>
            <a:r>
              <a:rPr lang="en-US" b="1" dirty="0">
                <a:solidFill>
                  <a:schemeClr val="bg2">
                    <a:lumMod val="25000"/>
                    <a:lumOff val="75000"/>
                  </a:schemeClr>
                </a:solidFill>
              </a:rPr>
              <a:t>=&lt;</a:t>
            </a:r>
            <a:r>
              <a:rPr lang="en-US" b="1" dirty="0" err="1">
                <a:solidFill>
                  <a:schemeClr val="bg2">
                    <a:lumMod val="25000"/>
                    <a:lumOff val="75000"/>
                  </a:schemeClr>
                </a:solidFill>
              </a:rPr>
              <a:t>int</a:t>
            </a:r>
            <a:r>
              <a:rPr lang="en-US" b="1" dirty="0">
                <a:solidFill>
                  <a:schemeClr val="bg2">
                    <a:lumMod val="25000"/>
                    <a:lumOff val="75000"/>
                  </a:schemeClr>
                </a:solidFill>
              </a:rPr>
              <a:t>&gt;</a:t>
            </a:r>
            <a:r>
              <a:rPr lang="en-US" dirty="0">
                <a:solidFill>
                  <a:schemeClr val="bg2">
                    <a:lumMod val="25000"/>
                    <a:lumOff val="75000"/>
                  </a:schemeClr>
                </a:solidFill>
              </a:rPr>
              <a:t>                  </a:t>
            </a:r>
            <a:r>
              <a:rPr lang="en-US" dirty="0"/>
              <a:t>- Forces Randoop to stop generate tests after a period of time</a:t>
            </a:r>
          </a:p>
          <a:p>
            <a:r>
              <a:rPr lang="en-US" b="1" dirty="0">
                <a:solidFill>
                  <a:schemeClr val="bg2">
                    <a:lumMod val="25000"/>
                    <a:lumOff val="75000"/>
                  </a:schemeClr>
                </a:solidFill>
              </a:rPr>
              <a:t>--</a:t>
            </a:r>
            <a:r>
              <a:rPr lang="en-US" b="1" dirty="0" err="1">
                <a:solidFill>
                  <a:schemeClr val="bg2">
                    <a:lumMod val="25000"/>
                    <a:lumOff val="75000"/>
                  </a:schemeClr>
                </a:solidFill>
              </a:rPr>
              <a:t>outputlimit</a:t>
            </a:r>
            <a:r>
              <a:rPr lang="en-US" b="1" dirty="0">
                <a:solidFill>
                  <a:schemeClr val="bg2">
                    <a:lumMod val="25000"/>
                    <a:lumOff val="75000"/>
                  </a:schemeClr>
                </a:solidFill>
              </a:rPr>
              <a:t>=&lt;</a:t>
            </a:r>
            <a:r>
              <a:rPr lang="en-US" b="1" dirty="0" err="1">
                <a:solidFill>
                  <a:schemeClr val="bg2">
                    <a:lumMod val="25000"/>
                    <a:lumOff val="75000"/>
                  </a:schemeClr>
                </a:solidFill>
              </a:rPr>
              <a:t>int</a:t>
            </a:r>
            <a:r>
              <a:rPr lang="en-US" b="1" dirty="0">
                <a:solidFill>
                  <a:schemeClr val="bg2">
                    <a:lumMod val="25000"/>
                    <a:lumOff val="75000"/>
                  </a:schemeClr>
                </a:solidFill>
              </a:rPr>
              <a:t>&gt;</a:t>
            </a:r>
            <a:r>
              <a:rPr lang="en-US" dirty="0"/>
              <a:t>             - Limits the number of regression and error-revealing tests</a:t>
            </a:r>
          </a:p>
          <a:p>
            <a:r>
              <a:rPr lang="en-US" b="1" dirty="0">
                <a:solidFill>
                  <a:schemeClr val="bg2">
                    <a:lumMod val="25000"/>
                    <a:lumOff val="75000"/>
                  </a:schemeClr>
                </a:solidFill>
              </a:rPr>
              <a:t>--</a:t>
            </a:r>
            <a:r>
              <a:rPr lang="en-US" b="1" dirty="0" err="1">
                <a:solidFill>
                  <a:schemeClr val="bg2">
                    <a:lumMod val="25000"/>
                    <a:lumOff val="75000"/>
                  </a:schemeClr>
                </a:solidFill>
              </a:rPr>
              <a:t>omitmethods</a:t>
            </a:r>
            <a:r>
              <a:rPr lang="en-US" b="1" dirty="0">
                <a:solidFill>
                  <a:schemeClr val="bg2">
                    <a:lumMod val="25000"/>
                    <a:lumOff val="75000"/>
                  </a:schemeClr>
                </a:solidFill>
              </a:rPr>
              <a:t>=&lt;regex&gt;</a:t>
            </a:r>
            <a:r>
              <a:rPr lang="en-US" dirty="0"/>
              <a:t> - Prevents tests being generated for methods whose name matches 			    the regular  expression given</a:t>
            </a:r>
          </a:p>
          <a:p>
            <a:r>
              <a:rPr lang="en-US" b="1" dirty="0">
                <a:solidFill>
                  <a:schemeClr val="bg2">
                    <a:lumMod val="25000"/>
                    <a:lumOff val="75000"/>
                  </a:schemeClr>
                </a:solidFill>
              </a:rPr>
              <a:t>--</a:t>
            </a:r>
            <a:r>
              <a:rPr lang="en-US" b="1" dirty="0" err="1">
                <a:solidFill>
                  <a:schemeClr val="bg2">
                    <a:lumMod val="25000"/>
                    <a:lumOff val="75000"/>
                  </a:schemeClr>
                </a:solidFill>
              </a:rPr>
              <a:t>inputlimit</a:t>
            </a:r>
            <a:r>
              <a:rPr lang="en-US" b="1" dirty="0">
                <a:solidFill>
                  <a:schemeClr val="bg2">
                    <a:lumMod val="25000"/>
                    <a:lumOff val="75000"/>
                  </a:schemeClr>
                </a:solidFill>
              </a:rPr>
              <a:t>=&lt;</a:t>
            </a:r>
            <a:r>
              <a:rPr lang="en-US" b="1" dirty="0" err="1">
                <a:solidFill>
                  <a:schemeClr val="bg2">
                    <a:lumMod val="25000"/>
                    <a:lumOff val="75000"/>
                  </a:schemeClr>
                </a:solidFill>
              </a:rPr>
              <a:t>int</a:t>
            </a:r>
            <a:r>
              <a:rPr lang="en-US" b="1" dirty="0">
                <a:solidFill>
                  <a:schemeClr val="bg2">
                    <a:lumMod val="25000"/>
                    <a:lumOff val="75000"/>
                  </a:schemeClr>
                </a:solidFill>
              </a:rPr>
              <a:t>&gt;              </a:t>
            </a:r>
            <a:r>
              <a:rPr lang="en-US" dirty="0"/>
              <a:t> - Limits the number of test method candidates generated internally</a:t>
            </a:r>
          </a:p>
          <a:p>
            <a:r>
              <a:rPr lang="en-US" b="1" dirty="0">
                <a:solidFill>
                  <a:schemeClr val="bg2">
                    <a:lumMod val="25000"/>
                    <a:lumOff val="75000"/>
                  </a:schemeClr>
                </a:solidFill>
              </a:rPr>
              <a:t>--forbid-null=&lt;</a:t>
            </a:r>
            <a:r>
              <a:rPr lang="en-US" b="1" dirty="0" err="1">
                <a:solidFill>
                  <a:schemeClr val="bg2">
                    <a:lumMod val="25000"/>
                    <a:lumOff val="75000"/>
                  </a:schemeClr>
                </a:solidFill>
              </a:rPr>
              <a:t>boolean</a:t>
            </a:r>
            <a:r>
              <a:rPr lang="en-US" b="1" dirty="0">
                <a:solidFill>
                  <a:schemeClr val="bg2">
                    <a:lumMod val="25000"/>
                    <a:lumOff val="75000"/>
                  </a:schemeClr>
                </a:solidFill>
              </a:rPr>
              <a:t>&gt;</a:t>
            </a:r>
            <a:r>
              <a:rPr lang="en-US" dirty="0"/>
              <a:t>   - Forbids Randoop from using null as input to methods or constructors</a:t>
            </a:r>
          </a:p>
          <a:p>
            <a:r>
              <a:rPr lang="en-US" b="1" dirty="0">
                <a:solidFill>
                  <a:schemeClr val="bg2">
                    <a:lumMod val="25000"/>
                    <a:lumOff val="75000"/>
                  </a:schemeClr>
                </a:solidFill>
              </a:rPr>
              <a:t>--</a:t>
            </a:r>
            <a:r>
              <a:rPr lang="en-US" b="1" dirty="0" err="1">
                <a:solidFill>
                  <a:schemeClr val="bg2">
                    <a:lumMod val="25000"/>
                    <a:lumOff val="75000"/>
                  </a:schemeClr>
                </a:solidFill>
              </a:rPr>
              <a:t>testsperfile</a:t>
            </a:r>
            <a:r>
              <a:rPr lang="en-US" b="1" dirty="0">
                <a:solidFill>
                  <a:schemeClr val="bg2">
                    <a:lumMod val="25000"/>
                    <a:lumOff val="75000"/>
                  </a:schemeClr>
                </a:solidFill>
              </a:rPr>
              <a:t>=&lt;</a:t>
            </a:r>
            <a:r>
              <a:rPr lang="en-US" b="1" dirty="0" err="1">
                <a:solidFill>
                  <a:schemeClr val="bg2">
                    <a:lumMod val="25000"/>
                    <a:lumOff val="75000"/>
                  </a:schemeClr>
                </a:solidFill>
              </a:rPr>
              <a:t>int</a:t>
            </a:r>
            <a:r>
              <a:rPr lang="en-US" b="1" dirty="0">
                <a:solidFill>
                  <a:schemeClr val="bg2">
                    <a:lumMod val="25000"/>
                    <a:lumOff val="75000"/>
                  </a:schemeClr>
                </a:solidFill>
              </a:rPr>
              <a:t>&gt;           </a:t>
            </a:r>
            <a:r>
              <a:rPr lang="en-US" dirty="0"/>
              <a:t> - Limits the number of tests to write to each JUnit file</a:t>
            </a:r>
          </a:p>
          <a:p>
            <a:r>
              <a:rPr lang="en-US" b="1" dirty="0">
                <a:solidFill>
                  <a:schemeClr val="bg2">
                    <a:lumMod val="25000"/>
                    <a:lumOff val="75000"/>
                  </a:schemeClr>
                </a:solidFill>
              </a:rPr>
              <a:t>--error-test-</a:t>
            </a:r>
            <a:r>
              <a:rPr lang="en-US" b="1" dirty="0" err="1">
                <a:solidFill>
                  <a:schemeClr val="bg2">
                    <a:lumMod val="25000"/>
                    <a:lumOff val="75000"/>
                  </a:schemeClr>
                </a:solidFill>
              </a:rPr>
              <a:t>basename</a:t>
            </a:r>
            <a:r>
              <a:rPr lang="en-US" b="1" dirty="0">
                <a:solidFill>
                  <a:schemeClr val="bg2">
                    <a:lumMod val="25000"/>
                    <a:lumOff val="75000"/>
                  </a:schemeClr>
                </a:solidFill>
              </a:rPr>
              <a:t>=&lt;string&gt;</a:t>
            </a:r>
            <a:r>
              <a:rPr lang="en-US" dirty="0"/>
              <a:t>             - Choose the base name of the JUnit file containing error-	  	                                                    revealing tests</a:t>
            </a:r>
          </a:p>
          <a:p>
            <a:r>
              <a:rPr lang="en-US" b="1" dirty="0">
                <a:solidFill>
                  <a:schemeClr val="bg2">
                    <a:lumMod val="25000"/>
                    <a:lumOff val="75000"/>
                  </a:schemeClr>
                </a:solidFill>
              </a:rPr>
              <a:t>--regression-test-</a:t>
            </a:r>
            <a:r>
              <a:rPr lang="en-US" b="1" dirty="0" err="1">
                <a:solidFill>
                  <a:schemeClr val="bg2">
                    <a:lumMod val="25000"/>
                    <a:lumOff val="75000"/>
                  </a:schemeClr>
                </a:solidFill>
              </a:rPr>
              <a:t>basename</a:t>
            </a:r>
            <a:r>
              <a:rPr lang="en-US" b="1" dirty="0">
                <a:solidFill>
                  <a:schemeClr val="bg2">
                    <a:lumMod val="25000"/>
                    <a:lumOff val="75000"/>
                  </a:schemeClr>
                </a:solidFill>
              </a:rPr>
              <a:t>=&lt;string&gt;</a:t>
            </a:r>
            <a:r>
              <a:rPr lang="en-US" dirty="0"/>
              <a:t> - Choose the base name for the </a:t>
            </a:r>
            <a:r>
              <a:rPr lang="en-US" dirty="0" err="1"/>
              <a:t>JUnt</a:t>
            </a:r>
            <a:r>
              <a:rPr lang="en-US" dirty="0"/>
              <a:t> file containing                 	  			             regression tests</a:t>
            </a:r>
          </a:p>
          <a:p>
            <a:pPr marL="0" indent="0">
              <a:buNone/>
            </a:pPr>
            <a:endParaRPr lang="en-US" dirty="0"/>
          </a:p>
        </p:txBody>
      </p:sp>
    </p:spTree>
    <p:extLst>
      <p:ext uri="{BB962C8B-B14F-4D97-AF65-F5344CB8AC3E}">
        <p14:creationId xmlns:p14="http://schemas.microsoft.com/office/powerpoint/2010/main" val="12564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38200"/>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760412" y="1447800"/>
            <a:ext cx="10744199" cy="5029200"/>
          </a:xfrm>
        </p:spPr>
        <p:txBody>
          <a:bodyPr>
            <a:normAutofit/>
          </a:bodyPr>
          <a:lstStyle/>
          <a:p>
            <a:pPr marL="0" indent="0">
              <a:buNone/>
            </a:pPr>
            <a:r>
              <a:rPr lang="en-US" b="1" dirty="0" err="1">
                <a:effectLst>
                  <a:outerShdw blurRad="38100" dist="38100" dir="2700000" algn="tl">
                    <a:srgbClr val="000000">
                      <a:alpha val="43137"/>
                    </a:srgbClr>
                  </a:outerShdw>
                </a:effectLst>
              </a:rPr>
              <a:t>GuessApp</a:t>
            </a:r>
            <a:r>
              <a:rPr lang="en-US" dirty="0">
                <a:effectLst>
                  <a:outerShdw blurRad="38100" dist="38100" dir="2700000" algn="tl">
                    <a:srgbClr val="000000">
                      <a:alpha val="43137"/>
                    </a:srgbClr>
                  </a:outerShdw>
                </a:effectLst>
              </a:rPr>
              <a:t>  :  a simple game that generates a random number between 1 and 10 and records how long it takes for the user to guess the correct number. </a:t>
            </a:r>
          </a:p>
          <a:p>
            <a:pPr marL="0" indent="0">
              <a:buNone/>
            </a:pPr>
            <a:r>
              <a:rPr lang="en-US" dirty="0">
                <a:effectLst>
                  <a:outerShdw blurRad="38100" dist="38100" dir="2700000" algn="tl">
                    <a:srgbClr val="000000">
                      <a:alpha val="43137"/>
                    </a:srgbClr>
                  </a:outerShdw>
                </a:effectLst>
              </a:rPr>
              <a:t>The first use case was run on the </a:t>
            </a:r>
            <a:r>
              <a:rPr lang="en-US" dirty="0" err="1">
                <a:effectLst>
                  <a:outerShdw blurRad="38100" dist="38100" dir="2700000" algn="tl">
                    <a:srgbClr val="000000">
                      <a:alpha val="43137"/>
                    </a:srgbClr>
                  </a:outerShdw>
                </a:effectLst>
              </a:rPr>
              <a:t>GuessLogic</a:t>
            </a:r>
            <a:r>
              <a:rPr lang="en-US" dirty="0">
                <a:effectLst>
                  <a:outerShdw blurRad="38100" dist="38100" dir="2700000" algn="tl">
                    <a:srgbClr val="000000">
                      <a:alpha val="43137"/>
                    </a:srgbClr>
                  </a:outerShdw>
                </a:effectLst>
              </a:rPr>
              <a:t> class in the </a:t>
            </a:r>
            <a:r>
              <a:rPr lang="en-US" dirty="0" err="1">
                <a:effectLst>
                  <a:outerShdw blurRad="38100" dist="38100" dir="2700000" algn="tl">
                    <a:srgbClr val="000000">
                      <a:alpha val="43137"/>
                    </a:srgbClr>
                  </a:outerShdw>
                </a:effectLst>
              </a:rPr>
              <a:t>GuessApp</a:t>
            </a:r>
            <a:r>
              <a:rPr lang="en-US" dirty="0">
                <a:effectLst>
                  <a:outerShdw blurRad="38100" dist="38100" dir="2700000" algn="tl">
                    <a:srgbClr val="000000">
                      <a:alpha val="43137"/>
                    </a:srgbClr>
                  </a:outerShdw>
                </a:effectLst>
              </a:rPr>
              <a:t> project. The command used to invoke Randoop on </a:t>
            </a:r>
            <a:r>
              <a:rPr lang="en-US" dirty="0" err="1">
                <a:effectLst>
                  <a:outerShdw blurRad="38100" dist="38100" dir="2700000" algn="tl">
                    <a:srgbClr val="000000">
                      <a:alpha val="43137"/>
                    </a:srgbClr>
                  </a:outerShdw>
                </a:effectLst>
              </a:rPr>
              <a:t>GuessLogic.class</a:t>
            </a:r>
            <a:r>
              <a:rPr lang="en-US" dirty="0">
                <a:effectLst>
                  <a:outerShdw blurRad="38100" dist="38100" dir="2700000" algn="tl">
                    <a:srgbClr val="000000">
                      <a:alpha val="43137"/>
                    </a:srgbClr>
                  </a:outerShdw>
                </a:effectLst>
              </a:rPr>
              <a:t> is listed below:</a:t>
            </a:r>
          </a:p>
          <a:p>
            <a:pPr marL="0" indent="0">
              <a:buNone/>
            </a:pPr>
            <a:r>
              <a:rPr lang="en-US" dirty="0">
                <a:solidFill>
                  <a:schemeClr val="bg2">
                    <a:lumMod val="25000"/>
                    <a:lumOff val="75000"/>
                  </a:schemeClr>
                </a:solidFill>
                <a:effectLst>
                  <a:outerShdw blurRad="38100" dist="38100" dir="2700000" algn="tl">
                    <a:srgbClr val="000000">
                      <a:alpha val="43137"/>
                    </a:srgbClr>
                  </a:outerShdw>
                </a:effectLst>
              </a:rPr>
              <a:t>java -</a:t>
            </a:r>
            <a:r>
              <a:rPr lang="en-US" dirty="0" err="1">
                <a:solidFill>
                  <a:schemeClr val="bg2">
                    <a:lumMod val="25000"/>
                    <a:lumOff val="75000"/>
                  </a:schemeClr>
                </a:solidFill>
                <a:effectLst>
                  <a:outerShdw blurRad="38100" dist="38100" dir="2700000" algn="tl">
                    <a:srgbClr val="000000">
                      <a:alpha val="43137"/>
                    </a:srgbClr>
                  </a:outerShdw>
                </a:effectLst>
              </a:rPr>
              <a:t>classpath</a:t>
            </a:r>
            <a:r>
              <a:rPr lang="en-US" dirty="0">
                <a:solidFill>
                  <a:schemeClr val="bg2">
                    <a:lumMod val="25000"/>
                    <a:lumOff val="75000"/>
                  </a:schemeClr>
                </a:solidFill>
                <a:effectLst>
                  <a:outerShdw blurRad="38100" dist="38100" dir="2700000" algn="tl">
                    <a:srgbClr val="000000">
                      <a:alpha val="43137"/>
                    </a:srgbClr>
                  </a:outerShdw>
                </a:effectLst>
              </a:rPr>
              <a:t> C:\randoop-3.0.10\randoop-all-3.0.10.jar;GuessApp\build\classes </a:t>
            </a:r>
            <a:r>
              <a:rPr lang="en-US" dirty="0" err="1">
                <a:solidFill>
                  <a:schemeClr val="bg2">
                    <a:lumMod val="25000"/>
                    <a:lumOff val="75000"/>
                  </a:schemeClr>
                </a:solidFill>
                <a:effectLst>
                  <a:outerShdw blurRad="38100" dist="38100" dir="2700000" algn="tl">
                    <a:srgbClr val="000000">
                      <a:alpha val="43137"/>
                    </a:srgbClr>
                  </a:outerShdw>
                </a:effectLst>
              </a:rPr>
              <a:t>randoop.main.Main</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gentests</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testclass</a:t>
            </a:r>
            <a:r>
              <a:rPr lang="en-US" dirty="0">
                <a:solidFill>
                  <a:schemeClr val="bg2">
                    <a:lumMod val="25000"/>
                    <a:lumOff val="75000"/>
                  </a:schemeClr>
                </a:solidFill>
                <a:effectLst>
                  <a:outerShdw blurRad="38100" dist="38100" dir="2700000" algn="tl">
                    <a:srgbClr val="000000">
                      <a:alpha val="43137"/>
                    </a:srgbClr>
                  </a:outerShdw>
                </a:effectLst>
              </a:rPr>
              <a:t>=</a:t>
            </a:r>
            <a:r>
              <a:rPr lang="en-US" dirty="0" err="1">
                <a:solidFill>
                  <a:schemeClr val="bg2">
                    <a:lumMod val="25000"/>
                    <a:lumOff val="75000"/>
                  </a:schemeClr>
                </a:solidFill>
                <a:effectLst>
                  <a:outerShdw blurRad="38100" dist="38100" dir="2700000" algn="tl">
                    <a:srgbClr val="000000">
                      <a:alpha val="43137"/>
                    </a:srgbClr>
                  </a:outerShdw>
                </a:effectLst>
              </a:rPr>
              <a:t>guessapp.GuessLogic</a:t>
            </a:r>
            <a:endParaRPr lang="en-US" dirty="0">
              <a:solidFill>
                <a:schemeClr val="bg2">
                  <a:lumMod val="25000"/>
                  <a:lumOff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962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5865812" y="1143000"/>
            <a:ext cx="5257800" cy="5029200"/>
          </a:xfrm>
        </p:spPr>
        <p:txBody>
          <a:bodyPr>
            <a:normAutofit/>
          </a:bodyPr>
          <a:lstStyle/>
          <a:p>
            <a:pPr marL="0" indent="0">
              <a:buNone/>
            </a:pPr>
            <a:r>
              <a:rPr lang="en-US" dirty="0"/>
              <a:t>The first thing Randoop did was generate test inputs for each of the test files. By the end, Randoop had generated:</a:t>
            </a:r>
          </a:p>
          <a:p>
            <a:r>
              <a:rPr lang="en-US" sz="2000" dirty="0"/>
              <a:t> 1016988 normal method executions </a:t>
            </a:r>
          </a:p>
          <a:p>
            <a:r>
              <a:rPr lang="en-US" sz="2000" dirty="0"/>
              <a:t>6748 exceptional method executions. </a:t>
            </a:r>
          </a:p>
          <a:p>
            <a:r>
              <a:rPr lang="en-US" sz="2000" dirty="0"/>
              <a:t>The average method execution time for normal termination was 0.0901 </a:t>
            </a:r>
          </a:p>
          <a:p>
            <a:r>
              <a:rPr lang="en-US" sz="2000" dirty="0"/>
              <a:t>Average method execution time for exceptional termination was 0.101. </a:t>
            </a:r>
          </a:p>
          <a:p>
            <a:r>
              <a:rPr lang="en-US" sz="2000" dirty="0"/>
              <a:t>Number of regression tests created was 35028</a:t>
            </a:r>
          </a:p>
        </p:txBody>
      </p:sp>
      <p:pic>
        <p:nvPicPr>
          <p:cNvPr id="2052" name="Picture 4" descr="Use_Case_1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54" y="1126354"/>
            <a:ext cx="5091659" cy="32170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se_Case_1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54" y="3370541"/>
            <a:ext cx="5091659" cy="32170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p:cNvSpPr/>
          <p:nvPr/>
        </p:nvSpPr>
        <p:spPr>
          <a:xfrm>
            <a:off x="121267" y="3329473"/>
            <a:ext cx="5334000" cy="328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89234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5942012" y="1143000"/>
            <a:ext cx="5257800" cy="5029200"/>
          </a:xfrm>
        </p:spPr>
        <p:txBody>
          <a:bodyPr>
            <a:normAutofit/>
          </a:bodyPr>
          <a:lstStyle/>
          <a:p>
            <a:pPr marL="0" indent="0">
              <a:buNone/>
            </a:pPr>
            <a:r>
              <a:rPr lang="en-US" dirty="0"/>
              <a:t>Randoop generate 71 test files and placed them in the bin folder of the </a:t>
            </a:r>
            <a:r>
              <a:rPr lang="en-US" dirty="0" err="1"/>
              <a:t>GuessApp</a:t>
            </a:r>
            <a:r>
              <a:rPr lang="en-US" dirty="0"/>
              <a:t> project.</a:t>
            </a:r>
          </a:p>
          <a:p>
            <a:pPr marL="0" indent="0">
              <a:buNone/>
            </a:pPr>
            <a:r>
              <a:rPr lang="en-US" dirty="0"/>
              <a:t>RegressionTest.java invokes the series of other number regression files using </a:t>
            </a:r>
            <a:r>
              <a:rPr lang="en-US" b="1" dirty="0"/>
              <a:t>@</a:t>
            </a:r>
            <a:r>
              <a:rPr lang="en-US" b="1" dirty="0" err="1"/>
              <a:t>Runwith</a:t>
            </a:r>
            <a:r>
              <a:rPr lang="en-US" dirty="0"/>
              <a:t> annotation .</a:t>
            </a:r>
          </a:p>
        </p:txBody>
      </p:sp>
      <p:pic>
        <p:nvPicPr>
          <p:cNvPr id="2" name="Picture 1"/>
          <p:cNvPicPr>
            <a:picLocks noChangeAspect="1"/>
          </p:cNvPicPr>
          <p:nvPr/>
        </p:nvPicPr>
        <p:blipFill>
          <a:blip r:embed="rId2"/>
          <a:stretch>
            <a:fillRect/>
          </a:stretch>
        </p:blipFill>
        <p:spPr>
          <a:xfrm>
            <a:off x="303212" y="1143000"/>
            <a:ext cx="5127450" cy="3352800"/>
          </a:xfrm>
          <a:prstGeom prst="rect">
            <a:avLst/>
          </a:prstGeom>
        </p:spPr>
      </p:pic>
    </p:spTree>
    <p:extLst>
      <p:ext uri="{BB962C8B-B14F-4D97-AF65-F5344CB8AC3E}">
        <p14:creationId xmlns:p14="http://schemas.microsoft.com/office/powerpoint/2010/main" val="384742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5942012" y="1177212"/>
            <a:ext cx="5257800" cy="5029200"/>
          </a:xfrm>
        </p:spPr>
        <p:txBody>
          <a:bodyPr>
            <a:normAutofit/>
          </a:bodyPr>
          <a:lstStyle/>
          <a:p>
            <a:pPr marL="0" indent="0">
              <a:buNone/>
            </a:pPr>
            <a:r>
              <a:rPr lang="en-US" dirty="0"/>
              <a:t>The contents of the previously mentioned RegressionTest.java file.</a:t>
            </a:r>
          </a:p>
        </p:txBody>
      </p:sp>
      <p:pic>
        <p:nvPicPr>
          <p:cNvPr id="5124" name="Picture 4" descr="Use_Case_1_5"/>
          <p:cNvPicPr>
            <a:picLocks noChangeAspect="1" noChangeArrowheads="1"/>
          </p:cNvPicPr>
          <p:nvPr/>
        </p:nvPicPr>
        <p:blipFill rotWithShape="1">
          <a:blip r:embed="rId2">
            <a:extLst>
              <a:ext uri="{28A0092B-C50C-407E-A947-70E740481C1C}">
                <a14:useLocalDpi xmlns:a14="http://schemas.microsoft.com/office/drawing/2010/main" val="0"/>
              </a:ext>
            </a:extLst>
          </a:blip>
          <a:srcRect t="1" r="543" b="41244"/>
          <a:stretch/>
        </p:blipFill>
        <p:spPr bwMode="auto">
          <a:xfrm>
            <a:off x="379412" y="1205874"/>
            <a:ext cx="438912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358" t="47271" r="358" b="1"/>
          <a:stretch/>
        </p:blipFill>
        <p:spPr>
          <a:xfrm>
            <a:off x="379412" y="3920412"/>
            <a:ext cx="4389120" cy="2651760"/>
          </a:xfrm>
          <a:prstGeom prst="rect">
            <a:avLst/>
          </a:prstGeom>
        </p:spPr>
      </p:pic>
      <p:sp>
        <p:nvSpPr>
          <p:cNvPr id="6" name="Rectangle: Rounded Corners 5"/>
          <p:cNvSpPr/>
          <p:nvPr/>
        </p:nvSpPr>
        <p:spPr>
          <a:xfrm>
            <a:off x="150812" y="3897084"/>
            <a:ext cx="4800600" cy="328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9878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www.w3.org/XML/1998/namespace"/>
    <ds:schemaRef ds:uri="http://purl.org/dc/dcmitype/"/>
    <ds:schemaRef ds:uri="http://purl.org/dc/elements/1.1/"/>
    <ds:schemaRef ds:uri="http://purl.org/dc/terms/"/>
    <ds:schemaRef ds:uri="4873beb7-5857-4685-be1f-d57550cc96cc"/>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2709</TotalTime>
  <Words>1264</Words>
  <Application>Microsoft Office PowerPoint</Application>
  <PresentationFormat>Custom</PresentationFormat>
  <Paragraphs>117</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Digital Blue Tunnel 16x9</vt:lpstr>
      <vt:lpstr>Randoop</vt:lpstr>
      <vt:lpstr>Intro…</vt:lpstr>
      <vt:lpstr>Installation…</vt:lpstr>
      <vt:lpstr>Running Randoop…</vt:lpstr>
      <vt:lpstr>Command-line options…</vt:lpstr>
      <vt:lpstr>Use Case 1…</vt:lpstr>
      <vt:lpstr>Use Case 1…</vt:lpstr>
      <vt:lpstr>Use Case 1…</vt:lpstr>
      <vt:lpstr>Use Case 1…</vt:lpstr>
      <vt:lpstr>Use Case 1…</vt:lpstr>
      <vt:lpstr>Use Case 2…</vt:lpstr>
      <vt:lpstr>Use Case 2…</vt:lpstr>
      <vt:lpstr>Use Case 2…</vt:lpstr>
      <vt:lpstr>Use Case 2…</vt:lpstr>
      <vt:lpstr>Use Case 3…</vt:lpstr>
      <vt:lpstr>Use Case 3…</vt:lpstr>
      <vt:lpstr>Use Case 3…</vt:lpstr>
      <vt:lpstr>Tool Evaluation…</vt:lpstr>
      <vt:lpstr>Tool Evaluation…</vt:lpstr>
      <vt:lpstr>Tool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Randoop</dc:title>
  <dc:creator>Delta_top</dc:creator>
  <cp:lastModifiedBy>Delta_top</cp:lastModifiedBy>
  <cp:revision>55</cp:revision>
  <dcterms:created xsi:type="dcterms:W3CDTF">2017-04-26T02:51:55Z</dcterms:created>
  <dcterms:modified xsi:type="dcterms:W3CDTF">2017-04-28T00:01:42Z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