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79" r:id="rId5"/>
    <p:sldId id="278" r:id="rId6"/>
    <p:sldId id="258" r:id="rId7"/>
    <p:sldId id="277" r:id="rId8"/>
    <p:sldId id="280" r:id="rId9"/>
    <p:sldId id="281" r:id="rId10"/>
    <p:sldId id="260" r:id="rId11"/>
    <p:sldId id="261" r:id="rId12"/>
    <p:sldId id="276" r:id="rId13"/>
    <p:sldId id="285" r:id="rId14"/>
    <p:sldId id="286" r:id="rId15"/>
    <p:sldId id="283" r:id="rId16"/>
    <p:sldId id="284" r:id="rId17"/>
    <p:sldId id="263" r:id="rId18"/>
    <p:sldId id="264" r:id="rId19"/>
    <p:sldId id="265" r:id="rId20"/>
    <p:sldId id="270" r:id="rId21"/>
    <p:sldId id="273" r:id="rId22"/>
    <p:sldId id="274" r:id="rId23"/>
    <p:sldId id="269" r:id="rId24"/>
    <p:sldId id="27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1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4930</c:v>
                </c:pt>
                <c:pt idx="1">
                  <c:v>1060</c:v>
                </c:pt>
                <c:pt idx="2">
                  <c:v>48.66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B-4389-9D69-98DAC36FC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4950</c:v>
                </c:pt>
                <c:pt idx="1">
                  <c:v>1090</c:v>
                </c:pt>
                <c:pt idx="2">
                  <c:v>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B-4389-9D69-98DAC36FC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4970</c:v>
                </c:pt>
                <c:pt idx="1">
                  <c:v>1080</c:v>
                </c:pt>
                <c:pt idx="2">
                  <c:v>62.07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B-4389-9D69-98DAC36FC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511880"/>
        <c:axId val="291512208"/>
      </c:barChart>
      <c:catAx>
        <c:axId val="29151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2208"/>
        <c:crosses val="autoZero"/>
        <c:auto val="1"/>
        <c:lblAlgn val="ctr"/>
        <c:lblOffset val="100"/>
        <c:noMultiLvlLbl val="0"/>
      </c:catAx>
      <c:valAx>
        <c:axId val="29151220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2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6040</c:v>
                </c:pt>
                <c:pt idx="1">
                  <c:v>1810</c:v>
                </c:pt>
                <c:pt idx="2">
                  <c:v>138.41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5-4D6E-95F0-3F07A4930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6070</c:v>
                </c:pt>
                <c:pt idx="1">
                  <c:v>1820</c:v>
                </c:pt>
                <c:pt idx="2">
                  <c:v>146.33000000000001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5-4D6E-95F0-3F07A4930C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6020</c:v>
                </c:pt>
                <c:pt idx="1">
                  <c:v>1800</c:v>
                </c:pt>
                <c:pt idx="2">
                  <c:v>136.35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5-4D6E-95F0-3F07A4930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02712"/>
        <c:axId val="327497792"/>
      </c:barChart>
      <c:catAx>
        <c:axId val="32750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7792"/>
        <c:crosses val="autoZero"/>
        <c:auto val="1"/>
        <c:lblAlgn val="ctr"/>
        <c:lblOffset val="100"/>
        <c:noMultiLvlLbl val="0"/>
      </c:catAx>
      <c:valAx>
        <c:axId val="32749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baseline="0" dirty="0" err="1"/>
                  <a:t>ms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</a:t>
            </a:r>
            <a:r>
              <a:rPr lang="en-US" baseline="0" dirty="0"/>
              <a:t> 3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8440</c:v>
                </c:pt>
                <c:pt idx="1">
                  <c:v>5600</c:v>
                </c:pt>
                <c:pt idx="2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96D-ABFF-CCF05AA05B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8410</c:v>
                </c:pt>
                <c:pt idx="1">
                  <c:v>5530</c:v>
                </c:pt>
                <c:pt idx="2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8-496D-ABFF-CCF05AA05B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8420</c:v>
                </c:pt>
                <c:pt idx="1">
                  <c:v>5540</c:v>
                </c:pt>
                <c:pt idx="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8-496D-ABFF-CCF05AA05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33504"/>
        <c:axId val="288132192"/>
      </c:barChart>
      <c:catAx>
        <c:axId val="28813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2192"/>
        <c:crosses val="autoZero"/>
        <c:auto val="1"/>
        <c:lblAlgn val="ctr"/>
        <c:lblOffset val="100"/>
        <c:noMultiLvlLbl val="0"/>
      </c:catAx>
      <c:valAx>
        <c:axId val="2881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B1C1-90E7-4DE5-B0C8-14AE9D27362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937-EB50-47F0-B4F3-F65112C4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original data had</a:t>
            </a:r>
            <a:r>
              <a:rPr lang="en-US" baseline="0" dirty="0"/>
              <a:t> shown that </a:t>
            </a:r>
            <a:r>
              <a:rPr lang="en-US" baseline="0" dirty="0" err="1"/>
              <a:t>MonetDB</a:t>
            </a:r>
            <a:r>
              <a:rPr lang="en-US" baseline="0" dirty="0"/>
              <a:t> was benchmarking anywhere from 10,000 times faster to 141,000 times faster than MySQL Engines he tested on.</a:t>
            </a:r>
          </a:p>
          <a:p>
            <a:r>
              <a:rPr lang="en-US" dirty="0"/>
              <a:t>Speculate</a:t>
            </a:r>
            <a:r>
              <a:rPr lang="en-US" baseline="0" dirty="0"/>
              <a:t>d on the possibility that the benchmarking software was just doing something weird, because it’s a benchmark. However, MySQL databases have been around for a while and they’re used in enterprise systems, so this couldn’t be a real benchmark.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had forgotten the primary and foreign keys… Invalidating</a:t>
            </a:r>
            <a:r>
              <a:rPr lang="en-US" baseline="0" dirty="0"/>
              <a:t> most of his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original data of 100MB I did</a:t>
            </a:r>
            <a:r>
              <a:rPr lang="en-US" baseline="0" dirty="0"/>
              <a:t> not think was sufficient to benchmark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huge difference from</a:t>
            </a:r>
            <a:r>
              <a:rPr lang="en-US" baseline="0" dirty="0"/>
              <a:t> Aikin’s original 141,000 times and 32,000 times faster under MYISAM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r>
              <a:rPr lang="en-US" baseline="0" dirty="0"/>
              <a:t> the possible ways we can expand this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CF08-22E5-443F-AB0F-84A40567DB7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and </a:t>
            </a:r>
            <a:r>
              <a:rPr lang="en-US" dirty="0" err="1"/>
              <a:t>MonetDB</a:t>
            </a:r>
            <a:r>
              <a:rPr lang="en-US" dirty="0"/>
              <a:t> Benchmarks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1878"/>
          </a:xfrm>
        </p:spPr>
        <p:txBody>
          <a:bodyPr>
            <a:normAutofit/>
          </a:bodyPr>
          <a:lstStyle/>
          <a:p>
            <a:r>
              <a:rPr lang="en-US" dirty="0"/>
              <a:t>A corrected </a:t>
            </a:r>
            <a:r>
              <a:rPr lang="en-US"/>
              <a:t>comparison between the </a:t>
            </a:r>
            <a:r>
              <a:rPr lang="en-US" dirty="0"/>
              <a:t>databases</a:t>
            </a:r>
          </a:p>
          <a:p>
            <a:endParaRPr lang="en-US" dirty="0"/>
          </a:p>
          <a:p>
            <a:r>
              <a:rPr lang="en-US" dirty="0"/>
              <a:t>Author: Tyler Weatherby</a:t>
            </a:r>
          </a:p>
          <a:p>
            <a:r>
              <a:rPr lang="en-US" dirty="0"/>
              <a:t>Advisor: Dr. Feng Yu</a:t>
            </a:r>
          </a:p>
        </p:txBody>
      </p:sp>
    </p:spTree>
    <p:extLst>
      <p:ext uri="{BB962C8B-B14F-4D97-AF65-F5344CB8AC3E}">
        <p14:creationId xmlns:p14="http://schemas.microsoft.com/office/powerpoint/2010/main" val="10533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Issue: Running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</a:t>
            </a:r>
            <a:r>
              <a:rPr lang="en-US" dirty="0" err="1"/>
              <a:t>MonetDB</a:t>
            </a:r>
            <a:r>
              <a:rPr lang="en-US" dirty="0"/>
              <a:t> was as much as 141,000 times faster than MySQL engines (</a:t>
            </a:r>
            <a:r>
              <a:rPr lang="en-US" dirty="0" err="1"/>
              <a:t>InnoDB</a:t>
            </a:r>
            <a:r>
              <a:rPr lang="en-US" dirty="0"/>
              <a:t> &amp; MYISAM)</a:t>
            </a:r>
          </a:p>
          <a:p>
            <a:r>
              <a:rPr lang="en-US" dirty="0"/>
              <a:t>MySQL MYISAM engine queried previous data with times ranging from ten to thirty minutes</a:t>
            </a:r>
          </a:p>
          <a:p>
            <a:r>
              <a:rPr lang="en-US" dirty="0"/>
              <a:t>Original theory was to contribute this speed to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46394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Resolved: Not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 of the original data showed the neglect to follow the benchmarks proper table schema</a:t>
            </a:r>
          </a:p>
          <a:p>
            <a:r>
              <a:rPr lang="en-US" dirty="0"/>
              <a:t>Turns out that keys are useful in a database</a:t>
            </a:r>
          </a:p>
          <a:p>
            <a:r>
              <a:rPr lang="en-US" dirty="0"/>
              <a:t>Old benchmarks are therefore invalid because of the failure to provide fairness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of the Original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1 GB of data using TPH-C benchmarking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-s is scaled as gigabytes, so -s 0.1 would be 100 MB and -s 1 would be 1 GB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dbgen</a:t>
            </a:r>
            <a:r>
              <a:rPr lang="en-US" dirty="0"/>
              <a:t> -s 1</a:t>
            </a:r>
          </a:p>
          <a:p>
            <a:r>
              <a:rPr lang="en-US" dirty="0"/>
              <a:t>Generated queries using TPH-C benchmarking tools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qgen</a:t>
            </a:r>
            <a:r>
              <a:rPr lang="en-US" dirty="0"/>
              <a:t> (random seed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After you’ve generated the data and queries, you can begin to focus on the database side of things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and 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Tables are defined in the TPC-H Documentation, there are 8 of </a:t>
            </a:r>
            <a:r>
              <a:rPr lang="en-US" sz="2400" dirty="0" smtClean="0"/>
              <a:t>them</a:t>
            </a:r>
          </a:p>
          <a:p>
            <a:r>
              <a:rPr lang="en-US" sz="2400" dirty="0" smtClean="0"/>
              <a:t>Loading the data into a MySQL table: MySQL must be running from the same directory as *.</a:t>
            </a:r>
            <a:r>
              <a:rPr lang="en-US" sz="2400" dirty="0" err="1" smtClean="0"/>
              <a:t>tbl</a:t>
            </a:r>
            <a:r>
              <a:rPr lang="en-US" sz="2400" dirty="0" smtClean="0"/>
              <a:t> files (wherever the user started the program)</a:t>
            </a:r>
          </a:p>
          <a:p>
            <a:pPr lvl="1"/>
            <a:r>
              <a:rPr lang="en-US" sz="2000" dirty="0"/>
              <a:t>LOAD DATA LOCAL INFILE </a:t>
            </a:r>
            <a:r>
              <a:rPr lang="en-US" sz="2000" dirty="0" smtClean="0"/>
              <a:t>‘</a:t>
            </a:r>
            <a:r>
              <a:rPr lang="en-US" sz="2000" dirty="0" err="1" smtClean="0"/>
              <a:t>TableName.tbl</a:t>
            </a:r>
            <a:r>
              <a:rPr lang="en-US" sz="2000" dirty="0"/>
              <a:t>' INTO TABLE supplier FIELDS TERMINATED BY </a:t>
            </a:r>
            <a:r>
              <a:rPr lang="en-US" sz="2000" dirty="0" smtClean="0"/>
              <a:t>'|';</a:t>
            </a:r>
          </a:p>
          <a:p>
            <a:r>
              <a:rPr lang="en-US" sz="2400" dirty="0" smtClean="0"/>
              <a:t>Loading the data into </a:t>
            </a:r>
            <a:r>
              <a:rPr lang="en-US" sz="2400" dirty="0" err="1" smtClean="0"/>
              <a:t>MonetDB</a:t>
            </a:r>
            <a:r>
              <a:rPr lang="en-US" sz="2400" dirty="0" smtClean="0"/>
              <a:t> tables were a bit trickier</a:t>
            </a:r>
          </a:p>
          <a:p>
            <a:pPr lvl="1"/>
            <a:r>
              <a:rPr lang="en-US" sz="2000" dirty="0"/>
              <a:t>copy into customer from '/home/</a:t>
            </a:r>
            <a:r>
              <a:rPr lang="en-US" sz="2000" dirty="0" err="1"/>
              <a:t>teweatherby</a:t>
            </a:r>
            <a:r>
              <a:rPr lang="en-US" sz="2000" dirty="0"/>
              <a:t>/tpch_2_17_0/</a:t>
            </a:r>
            <a:r>
              <a:rPr lang="en-US" sz="2000" dirty="0" err="1"/>
              <a:t>dbgen</a:t>
            </a:r>
            <a:r>
              <a:rPr lang="en-US" sz="2000" dirty="0"/>
              <a:t>/1g/</a:t>
            </a:r>
            <a:r>
              <a:rPr lang="en-US" sz="2000" dirty="0" err="1"/>
              <a:t>customer.tbl</a:t>
            </a:r>
            <a:r>
              <a:rPr lang="en-US" sz="2000" dirty="0" smtClean="0"/>
              <a:t>';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MonetDB</a:t>
            </a:r>
            <a:r>
              <a:rPr lang="en-US" sz="2400" dirty="0" smtClean="0"/>
              <a:t> you have to know your full directory name to load data to the table!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07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2.sql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031738" cy="3206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s_acctbal</a:t>
            </a:r>
            <a:r>
              <a:rPr lang="en-US" sz="2000" dirty="0"/>
              <a:t>, </a:t>
            </a:r>
            <a:r>
              <a:rPr lang="en-US" sz="2000" dirty="0" err="1"/>
              <a:t>s_name</a:t>
            </a:r>
            <a:r>
              <a:rPr lang="en-US" sz="2000" dirty="0"/>
              <a:t>, </a:t>
            </a:r>
            <a:r>
              <a:rPr lang="en-US" sz="2000" dirty="0" err="1"/>
              <a:t>n_name</a:t>
            </a:r>
            <a:r>
              <a:rPr lang="en-US" sz="2000" dirty="0"/>
              <a:t>, </a:t>
            </a:r>
            <a:r>
              <a:rPr lang="en-US" sz="2000" dirty="0" err="1" smtClean="0"/>
              <a:t>p_partkey</a:t>
            </a:r>
            <a:r>
              <a:rPr lang="en-US" sz="2000" dirty="0" smtClean="0"/>
              <a:t>, </a:t>
            </a:r>
            <a:r>
              <a:rPr lang="en-US" sz="2000" dirty="0" err="1" smtClean="0"/>
              <a:t>p_mfgr</a:t>
            </a:r>
            <a:r>
              <a:rPr lang="en-US" sz="2000" dirty="0"/>
              <a:t>, </a:t>
            </a:r>
            <a:r>
              <a:rPr lang="en-US" sz="2000" dirty="0" err="1"/>
              <a:t>s_address</a:t>
            </a:r>
            <a:r>
              <a:rPr lang="en-US" sz="2000" dirty="0"/>
              <a:t>, </a:t>
            </a:r>
            <a:r>
              <a:rPr lang="en-US" sz="2000" dirty="0" err="1"/>
              <a:t>s_phone</a:t>
            </a:r>
            <a:r>
              <a:rPr lang="en-US" sz="2000" dirty="0"/>
              <a:t>, </a:t>
            </a:r>
            <a:r>
              <a:rPr lang="en-US" sz="2000" dirty="0" err="1"/>
              <a:t>s_comment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part, supplier, </a:t>
            </a:r>
            <a:r>
              <a:rPr lang="en-US" sz="2000" dirty="0" err="1"/>
              <a:t>partsupp</a:t>
            </a:r>
            <a:r>
              <a:rPr lang="en-US" sz="2000" dirty="0"/>
              <a:t>, nation, </a:t>
            </a:r>
            <a:r>
              <a:rPr lang="en-US" sz="2000" dirty="0" smtClean="0"/>
              <a:t>region where </a:t>
            </a:r>
            <a:r>
              <a:rPr lang="en-US" sz="2000" dirty="0" err="1"/>
              <a:t>p_partkey</a:t>
            </a:r>
            <a:r>
              <a:rPr lang="en-US" sz="2000" dirty="0"/>
              <a:t> = </a:t>
            </a:r>
            <a:r>
              <a:rPr lang="en-US" sz="2000" dirty="0" err="1"/>
              <a:t>ps_partkey</a:t>
            </a:r>
            <a:r>
              <a:rPr lang="en-US" sz="2000" dirty="0"/>
              <a:t> and </a:t>
            </a:r>
            <a:r>
              <a:rPr lang="en-US" sz="2000" dirty="0" err="1"/>
              <a:t>s_suppkey</a:t>
            </a:r>
            <a:r>
              <a:rPr lang="en-US" sz="2000" dirty="0"/>
              <a:t> = </a:t>
            </a:r>
            <a:r>
              <a:rPr lang="en-US" sz="2000" dirty="0" err="1"/>
              <a:t>ps_suppkey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p_size</a:t>
            </a:r>
            <a:r>
              <a:rPr lang="en-US" sz="2000" dirty="0"/>
              <a:t> = 4 and </a:t>
            </a:r>
            <a:r>
              <a:rPr lang="en-US" sz="2000" dirty="0" err="1"/>
              <a:t>p_type</a:t>
            </a:r>
            <a:r>
              <a:rPr lang="en-US" sz="2000" dirty="0"/>
              <a:t> like '%STEEL' and </a:t>
            </a:r>
            <a:r>
              <a:rPr lang="en-US" sz="2000" dirty="0" err="1"/>
              <a:t>s_nationkey</a:t>
            </a:r>
            <a:r>
              <a:rPr lang="en-US" sz="2000" dirty="0"/>
              <a:t> = </a:t>
            </a:r>
            <a:r>
              <a:rPr lang="en-US" sz="2000" dirty="0" err="1"/>
              <a:t>n_nationkey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n_regionkey</a:t>
            </a:r>
            <a:r>
              <a:rPr lang="en-US" sz="2000" dirty="0"/>
              <a:t> = </a:t>
            </a:r>
            <a:r>
              <a:rPr lang="en-US" sz="2000" dirty="0" err="1"/>
              <a:t>r_regionkey</a:t>
            </a:r>
            <a:r>
              <a:rPr lang="en-US" sz="2000" dirty="0"/>
              <a:t> and </a:t>
            </a:r>
            <a:r>
              <a:rPr lang="en-US" sz="2000" dirty="0" err="1"/>
              <a:t>r_name</a:t>
            </a:r>
            <a:r>
              <a:rPr lang="en-US" sz="2000" dirty="0"/>
              <a:t> = 'MIDDLE </a:t>
            </a:r>
            <a:r>
              <a:rPr lang="en-US" sz="2000" dirty="0" smtClean="0"/>
              <a:t>EAST‘ </a:t>
            </a:r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dirty="0" err="1"/>
              <a:t>ps_supplycost</a:t>
            </a:r>
            <a:r>
              <a:rPr lang="en-US" sz="2000" dirty="0"/>
              <a:t> = (select min(</a:t>
            </a:r>
            <a:r>
              <a:rPr lang="en-US" sz="2000" dirty="0" err="1"/>
              <a:t>ps_supplycost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partsupp</a:t>
            </a:r>
            <a:r>
              <a:rPr lang="en-US" sz="2000" dirty="0"/>
              <a:t>, supplier, nation, region </a:t>
            </a:r>
            <a:r>
              <a:rPr lang="en-US" sz="2000" dirty="0" smtClean="0"/>
              <a:t>where </a:t>
            </a:r>
            <a:r>
              <a:rPr lang="en-US" sz="2000" dirty="0" err="1" smtClean="0"/>
              <a:t>p_partkey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ps_partkey</a:t>
            </a:r>
            <a:r>
              <a:rPr lang="en-US" sz="2000" dirty="0"/>
              <a:t> and </a:t>
            </a:r>
            <a:r>
              <a:rPr lang="en-US" sz="2000" dirty="0" err="1"/>
              <a:t>s_suppkey</a:t>
            </a:r>
            <a:r>
              <a:rPr lang="en-US" sz="2000" dirty="0"/>
              <a:t> = </a:t>
            </a:r>
            <a:r>
              <a:rPr lang="en-US" sz="2000" dirty="0" err="1"/>
              <a:t>ps_suppkey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s_nationkey</a:t>
            </a:r>
            <a:r>
              <a:rPr lang="en-US" sz="2000" dirty="0"/>
              <a:t> = </a:t>
            </a:r>
            <a:r>
              <a:rPr lang="en-US" sz="2000" dirty="0" err="1"/>
              <a:t>n_nationkey</a:t>
            </a:r>
            <a:r>
              <a:rPr lang="en-US" sz="2000" dirty="0"/>
              <a:t> and </a:t>
            </a:r>
            <a:r>
              <a:rPr lang="en-US" sz="2000" dirty="0" err="1"/>
              <a:t>n_regionkey</a:t>
            </a:r>
            <a:r>
              <a:rPr lang="en-US" sz="2000" dirty="0"/>
              <a:t> = </a:t>
            </a:r>
            <a:r>
              <a:rPr lang="en-US" sz="2000" dirty="0" err="1"/>
              <a:t>r_regionkey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r_name</a:t>
            </a:r>
            <a:r>
              <a:rPr lang="en-US" sz="2000" dirty="0"/>
              <a:t> = 'MIDDLE EAST') order by </a:t>
            </a:r>
            <a:r>
              <a:rPr lang="en-US" sz="2000" dirty="0" err="1"/>
              <a:t>s_acctbal</a:t>
            </a:r>
            <a:r>
              <a:rPr lang="en-US" sz="2000" dirty="0"/>
              <a:t> </a:t>
            </a:r>
            <a:r>
              <a:rPr lang="en-US" sz="2000" dirty="0" err="1" smtClean="0"/>
              <a:t>desc</a:t>
            </a:r>
            <a:r>
              <a:rPr lang="en-US" sz="2000" dirty="0" smtClean="0"/>
              <a:t>, </a:t>
            </a:r>
            <a:r>
              <a:rPr lang="en-US" sz="2000" dirty="0" err="1" smtClean="0"/>
              <a:t>n_name</a:t>
            </a:r>
            <a:r>
              <a:rPr lang="en-US" sz="2000" dirty="0"/>
              <a:t>, </a:t>
            </a:r>
            <a:r>
              <a:rPr lang="en-US" sz="2000" dirty="0" err="1"/>
              <a:t>s_name</a:t>
            </a:r>
            <a:r>
              <a:rPr lang="en-US" sz="2000" dirty="0"/>
              <a:t>, </a:t>
            </a:r>
            <a:r>
              <a:rPr lang="en-US" sz="2000" dirty="0" err="1"/>
              <a:t>p_partkey</a:t>
            </a:r>
            <a:r>
              <a:rPr lang="en-US" sz="20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" y="6311900"/>
            <a:ext cx="44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Spacing reduced to preserve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3.sql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l_orderkey</a:t>
            </a:r>
            <a:r>
              <a:rPr lang="en-US" dirty="0"/>
              <a:t>, sum(</a:t>
            </a:r>
            <a:r>
              <a:rPr lang="en-US" dirty="0" err="1"/>
              <a:t>l_extendedprice</a:t>
            </a:r>
            <a:r>
              <a:rPr lang="en-US" dirty="0"/>
              <a:t> * (1 - </a:t>
            </a:r>
            <a:r>
              <a:rPr lang="en-US" dirty="0" err="1"/>
              <a:t>l_discount</a:t>
            </a:r>
            <a:r>
              <a:rPr lang="en-US" dirty="0"/>
              <a:t>)) as revenue,</a:t>
            </a:r>
          </a:p>
          <a:p>
            <a:pPr marL="0" indent="0">
              <a:buNone/>
            </a:pPr>
            <a:r>
              <a:rPr lang="en-US" dirty="0" err="1"/>
              <a:t>o_orderdate</a:t>
            </a:r>
            <a:r>
              <a:rPr lang="en-US" dirty="0"/>
              <a:t>, </a:t>
            </a:r>
            <a:r>
              <a:rPr lang="en-US" dirty="0" err="1" smtClean="0"/>
              <a:t>o_shippriority</a:t>
            </a:r>
            <a:r>
              <a:rPr lang="en-US" dirty="0" smtClean="0"/>
              <a:t> from </a:t>
            </a:r>
            <a:r>
              <a:rPr lang="en-US" dirty="0"/>
              <a:t>customer, orders, </a:t>
            </a:r>
            <a:r>
              <a:rPr lang="en-US" dirty="0" err="1"/>
              <a:t>lineitem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c_mktsegment</a:t>
            </a:r>
            <a:r>
              <a:rPr lang="en-US" dirty="0"/>
              <a:t> = 'AUTOMOBILE' and </a:t>
            </a:r>
            <a:r>
              <a:rPr lang="en-US" dirty="0" err="1"/>
              <a:t>c_custkey</a:t>
            </a:r>
            <a:r>
              <a:rPr lang="en-US" dirty="0"/>
              <a:t> = </a:t>
            </a:r>
            <a:r>
              <a:rPr lang="en-US" dirty="0" err="1"/>
              <a:t>o_custkey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l_orderkey</a:t>
            </a:r>
            <a:r>
              <a:rPr lang="en-US" dirty="0"/>
              <a:t> = </a:t>
            </a:r>
            <a:r>
              <a:rPr lang="en-US" dirty="0" err="1"/>
              <a:t>o_orderkey</a:t>
            </a:r>
            <a:r>
              <a:rPr lang="en-US" dirty="0"/>
              <a:t> and </a:t>
            </a:r>
            <a:r>
              <a:rPr lang="en-US" dirty="0" err="1"/>
              <a:t>o_orderdate</a:t>
            </a:r>
            <a:r>
              <a:rPr lang="en-US" dirty="0"/>
              <a:t> &lt; date '1995-03-27' and </a:t>
            </a:r>
            <a:r>
              <a:rPr lang="en-US" dirty="0" err="1"/>
              <a:t>l_shipdate</a:t>
            </a:r>
            <a:r>
              <a:rPr lang="en-US" dirty="0"/>
              <a:t> &gt; date </a:t>
            </a:r>
            <a:r>
              <a:rPr lang="en-US" dirty="0" smtClean="0"/>
              <a:t>'1995-03-27‘ group </a:t>
            </a:r>
            <a:r>
              <a:rPr lang="en-US" dirty="0"/>
              <a:t>by </a:t>
            </a:r>
            <a:r>
              <a:rPr lang="en-US" dirty="0" err="1"/>
              <a:t>l_orderkey</a:t>
            </a:r>
            <a:r>
              <a:rPr lang="en-US" dirty="0"/>
              <a:t>, </a:t>
            </a:r>
            <a:r>
              <a:rPr lang="en-US" dirty="0" err="1"/>
              <a:t>o_orderdate</a:t>
            </a:r>
            <a:r>
              <a:rPr lang="en-US" dirty="0"/>
              <a:t>, </a:t>
            </a:r>
            <a:r>
              <a:rPr lang="en-US" dirty="0" err="1" smtClean="0"/>
              <a:t>o_shippriority</a:t>
            </a:r>
            <a:r>
              <a:rPr lang="en-US" dirty="0" smtClean="0"/>
              <a:t> order </a:t>
            </a:r>
            <a:r>
              <a:rPr lang="en-US" dirty="0"/>
              <a:t>by revenue </a:t>
            </a:r>
            <a:r>
              <a:rPr lang="en-US" dirty="0" err="1"/>
              <a:t>desc</a:t>
            </a:r>
            <a:r>
              <a:rPr lang="en-US" dirty="0"/>
              <a:t>, </a:t>
            </a:r>
            <a:r>
              <a:rPr lang="en-US" dirty="0" err="1"/>
              <a:t>o_orderdate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" y="6311900"/>
            <a:ext cx="44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Spacing reduced to preserve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2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3: 18.sql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c_custkey</a:t>
            </a:r>
            <a:r>
              <a:rPr lang="en-US" dirty="0"/>
              <a:t>, </a:t>
            </a:r>
            <a:r>
              <a:rPr lang="en-US" dirty="0" err="1"/>
              <a:t>o_orderkey</a:t>
            </a:r>
            <a:r>
              <a:rPr lang="en-US" dirty="0"/>
              <a:t>, </a:t>
            </a:r>
            <a:r>
              <a:rPr lang="en-US" dirty="0" err="1"/>
              <a:t>o_orderdate</a:t>
            </a:r>
            <a:r>
              <a:rPr lang="en-US" dirty="0"/>
              <a:t>, </a:t>
            </a:r>
            <a:r>
              <a:rPr lang="en-US" dirty="0" err="1"/>
              <a:t>o_totalprice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l_quantity</a:t>
            </a:r>
            <a:r>
              <a:rPr lang="en-US" dirty="0"/>
              <a:t>) from customer, orders, </a:t>
            </a:r>
            <a:r>
              <a:rPr lang="en-US" dirty="0" err="1"/>
              <a:t>lineitem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o_orderkey</a:t>
            </a:r>
            <a:r>
              <a:rPr lang="en-US" dirty="0"/>
              <a:t> in (select </a:t>
            </a:r>
            <a:r>
              <a:rPr lang="en-US" dirty="0" err="1"/>
              <a:t>l_orderkey</a:t>
            </a:r>
            <a:r>
              <a:rPr lang="en-US" dirty="0"/>
              <a:t> from </a:t>
            </a:r>
            <a:r>
              <a:rPr lang="en-US" dirty="0" err="1"/>
              <a:t>lineitem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l_orderkey</a:t>
            </a:r>
            <a:r>
              <a:rPr lang="en-US" dirty="0"/>
              <a:t> having sum(</a:t>
            </a:r>
            <a:r>
              <a:rPr lang="en-US" dirty="0" err="1"/>
              <a:t>l_quantity</a:t>
            </a:r>
            <a:r>
              <a:rPr lang="en-US" dirty="0"/>
              <a:t>) &gt; 315)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c_custkey</a:t>
            </a:r>
            <a:r>
              <a:rPr lang="en-US" dirty="0"/>
              <a:t> = </a:t>
            </a:r>
            <a:r>
              <a:rPr lang="en-US" dirty="0" err="1"/>
              <a:t>o_custkey</a:t>
            </a:r>
            <a:r>
              <a:rPr lang="en-US" dirty="0"/>
              <a:t> and </a:t>
            </a:r>
            <a:r>
              <a:rPr lang="en-US" dirty="0" err="1"/>
              <a:t>o_orderkey</a:t>
            </a:r>
            <a:r>
              <a:rPr lang="en-US" dirty="0"/>
              <a:t> = </a:t>
            </a:r>
            <a:r>
              <a:rPr lang="en-US" dirty="0" err="1"/>
              <a:t>l_orderkey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c_custkey</a:t>
            </a:r>
            <a:r>
              <a:rPr lang="en-US" dirty="0"/>
              <a:t>, </a:t>
            </a:r>
            <a:r>
              <a:rPr lang="en-US" dirty="0" err="1"/>
              <a:t>o_orderkey</a:t>
            </a:r>
            <a:r>
              <a:rPr lang="en-US" dirty="0"/>
              <a:t>, </a:t>
            </a:r>
            <a:r>
              <a:rPr lang="en-US" dirty="0" err="1"/>
              <a:t>o_orderdate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o_totalprice</a:t>
            </a:r>
            <a:r>
              <a:rPr lang="en-US" dirty="0"/>
              <a:t> order by </a:t>
            </a:r>
            <a:r>
              <a:rPr lang="en-US" dirty="0" err="1"/>
              <a:t>o_totalprice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, </a:t>
            </a:r>
            <a:r>
              <a:rPr lang="en-US" dirty="0" err="1"/>
              <a:t>o_orderdate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" y="6311900"/>
            <a:ext cx="44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Spacing reduced to preserve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1: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601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30868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2: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96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307785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3: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84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38303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History</a:t>
            </a:r>
          </a:p>
          <a:p>
            <a:r>
              <a:rPr lang="en-US" sz="2400" dirty="0" smtClean="0"/>
              <a:t>The Difference Between Tables</a:t>
            </a:r>
          </a:p>
          <a:p>
            <a:r>
              <a:rPr lang="en-US" sz="2400" dirty="0" smtClean="0"/>
              <a:t>Engine Background</a:t>
            </a:r>
          </a:p>
          <a:p>
            <a:r>
              <a:rPr lang="en-US" sz="2400" dirty="0" smtClean="0"/>
              <a:t>Goals of This Project</a:t>
            </a:r>
          </a:p>
          <a:p>
            <a:r>
              <a:rPr lang="en-US" sz="2400" dirty="0" smtClean="0"/>
              <a:t>TPC-H Background</a:t>
            </a:r>
          </a:p>
          <a:p>
            <a:r>
              <a:rPr lang="en-US" sz="2400" dirty="0" smtClean="0"/>
              <a:t>Installing TPC-H</a:t>
            </a:r>
          </a:p>
          <a:p>
            <a:r>
              <a:rPr lang="en-US" sz="2400" dirty="0" smtClean="0"/>
              <a:t>Main Project Issue</a:t>
            </a:r>
          </a:p>
          <a:p>
            <a:r>
              <a:rPr lang="en-US" sz="2400" dirty="0" smtClean="0"/>
              <a:t>Issue Resolved</a:t>
            </a:r>
          </a:p>
          <a:p>
            <a:r>
              <a:rPr lang="en-US" sz="2400" dirty="0" smtClean="0"/>
              <a:t>Expansion of the Original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Creating Tables and Loading Data</a:t>
            </a:r>
          </a:p>
          <a:p>
            <a:r>
              <a:rPr lang="en-US" sz="2600" dirty="0"/>
              <a:t>Query Scripts</a:t>
            </a:r>
          </a:p>
          <a:p>
            <a:r>
              <a:rPr lang="en-US" sz="2600" dirty="0"/>
              <a:t>Graphical Interpretation of Results</a:t>
            </a:r>
          </a:p>
          <a:p>
            <a:r>
              <a:rPr lang="en-US" sz="2600" dirty="0"/>
              <a:t>Numeric Interpretation of Results</a:t>
            </a:r>
          </a:p>
          <a:p>
            <a:r>
              <a:rPr lang="en-US" sz="2600" dirty="0"/>
              <a:t>Breakdown and Comparison</a:t>
            </a:r>
          </a:p>
          <a:p>
            <a:r>
              <a:rPr lang="en-US" sz="2600" dirty="0"/>
              <a:t>Challenges Encountered</a:t>
            </a:r>
          </a:p>
          <a:p>
            <a:r>
              <a:rPr lang="en-US" sz="2600" dirty="0"/>
              <a:t>Interpretation</a:t>
            </a:r>
          </a:p>
          <a:p>
            <a:r>
              <a:rPr lang="en-US" sz="2600" dirty="0"/>
              <a:t>Possibilities to Further Expand</a:t>
            </a:r>
          </a:p>
          <a:p>
            <a:r>
              <a:rPr lang="en-US" sz="26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4741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85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5191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6020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9732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5540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and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273058"/>
              </p:ext>
            </p:extLst>
          </p:nvPr>
        </p:nvGraphicFramePr>
        <p:xfrm>
          <a:off x="838200" y="1825625"/>
          <a:ext cx="1051560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171844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68176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3273033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013777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01661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80934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5393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(MYISAM)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MYISAM/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MYISAM/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Memory/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0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4.60</a:t>
                      </a:r>
                      <a:r>
                        <a:rPr lang="en-US" baseline="0" dirty="0"/>
                        <a:t> times faster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 times faster than MYISAM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19.94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3.34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43.16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12.93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2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8423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39.18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25.85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079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276850"/>
            <a:ext cx="823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When we say “… times faster than Memory” we are referring to a MySQL Engine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46182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is listed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129752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Ubuntu command lines and proficiently manipulating the environment</a:t>
            </a:r>
          </a:p>
          <a:p>
            <a:r>
              <a:rPr lang="en-US" dirty="0"/>
              <a:t>Had to increase MySQL’s maximum memory storage to store 1GB of data in memory. Otherwise table full error.</a:t>
            </a:r>
          </a:p>
          <a:p>
            <a:pPr lvl="1"/>
            <a:r>
              <a:rPr lang="en-US" dirty="0"/>
              <a:t>SET GLOBAL </a:t>
            </a:r>
            <a:r>
              <a:rPr lang="en-US" dirty="0" err="1"/>
              <a:t>tmp_table_size</a:t>
            </a:r>
            <a:r>
              <a:rPr lang="en-US" dirty="0"/>
              <a:t> = 1024 * 1024 * 1024 * 2; SET GLOBAL </a:t>
            </a:r>
            <a:r>
              <a:rPr lang="en-US" dirty="0" err="1"/>
              <a:t>max_heap_table_size</a:t>
            </a:r>
            <a:r>
              <a:rPr lang="en-US" dirty="0"/>
              <a:t> = 1024 * 1024 * 1024 * 2</a:t>
            </a:r>
          </a:p>
          <a:p>
            <a:r>
              <a:rPr lang="en-US" dirty="0" err="1"/>
              <a:t>MonetDB</a:t>
            </a:r>
            <a:r>
              <a:rPr lang="en-US" dirty="0"/>
              <a:t> administrative structure</a:t>
            </a:r>
          </a:p>
        </p:txBody>
      </p:sp>
    </p:spTree>
    <p:extLst>
      <p:ext uri="{BB962C8B-B14F-4D97-AF65-F5344CB8AC3E}">
        <p14:creationId xmlns:p14="http://schemas.microsoft.com/office/powerpoint/2010/main" val="18529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Certainly, MySQL Memory is faster than MySQL MYISAM</a:t>
            </a:r>
          </a:p>
          <a:p>
            <a:r>
              <a:rPr lang="en-US" dirty="0" err="1"/>
              <a:t>MonetDB</a:t>
            </a:r>
            <a:r>
              <a:rPr lang="en-US" dirty="0"/>
              <a:t> does have a faster time over MySQL MYISAM engines</a:t>
            </a:r>
          </a:p>
          <a:p>
            <a:r>
              <a:rPr lang="en-US" dirty="0" err="1"/>
              <a:t>MonetDB</a:t>
            </a:r>
            <a:r>
              <a:rPr lang="en-US" dirty="0"/>
              <a:t> seems to be faster than MySQL Memory Engines</a:t>
            </a:r>
          </a:p>
          <a:p>
            <a:r>
              <a:rPr lang="en-US" dirty="0"/>
              <a:t>Keys are useful for databases!!!</a:t>
            </a:r>
          </a:p>
          <a:p>
            <a:r>
              <a:rPr lang="en-US" dirty="0"/>
              <a:t>Is </a:t>
            </a:r>
            <a:r>
              <a:rPr lang="en-US" dirty="0" err="1"/>
              <a:t>MonetDB</a:t>
            </a:r>
            <a:r>
              <a:rPr lang="en-US" dirty="0"/>
              <a:t> better?</a:t>
            </a:r>
          </a:p>
        </p:txBody>
      </p:sp>
    </p:spTree>
    <p:extLst>
      <p:ext uri="{BB962C8B-B14F-4D97-AF65-F5344CB8AC3E}">
        <p14:creationId xmlns:p14="http://schemas.microsoft.com/office/powerpoint/2010/main" val="145242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to Further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compared for querying, how would they perform for modification?</a:t>
            </a:r>
          </a:p>
          <a:p>
            <a:r>
              <a:rPr lang="en-US" dirty="0"/>
              <a:t>Is </a:t>
            </a:r>
            <a:r>
              <a:rPr lang="en-US" dirty="0" err="1"/>
              <a:t>MonetDB</a:t>
            </a:r>
            <a:r>
              <a:rPr lang="en-US" dirty="0"/>
              <a:t> simpler? Easier to understand?</a:t>
            </a:r>
          </a:p>
          <a:p>
            <a:r>
              <a:rPr lang="en-US" dirty="0"/>
              <a:t>System resource limitation (memory)</a:t>
            </a:r>
          </a:p>
          <a:p>
            <a:r>
              <a:rPr lang="en-US" dirty="0"/>
              <a:t>Other databases (Cassandra)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in a database matter</a:t>
            </a:r>
          </a:p>
          <a:p>
            <a:r>
              <a:rPr lang="en-US" dirty="0" err="1"/>
              <a:t>MonetDB</a:t>
            </a:r>
            <a:r>
              <a:rPr lang="en-US" dirty="0"/>
              <a:t> seems to have and edge on MySQL’s Memory Engine</a:t>
            </a:r>
          </a:p>
          <a:p>
            <a:r>
              <a:rPr lang="en-US" dirty="0" err="1"/>
              <a:t>MonetDB</a:t>
            </a:r>
            <a:r>
              <a:rPr lang="en-US" dirty="0"/>
              <a:t> certainly has an advantage on MySQL’s MYISAM Engine</a:t>
            </a:r>
          </a:p>
          <a:p>
            <a:r>
              <a:rPr lang="en-US" dirty="0"/>
              <a:t>There are opportunities to further expand on this </a:t>
            </a:r>
            <a:r>
              <a:rPr lang="en-US" dirty="0" smtClean="0"/>
              <a:t>examination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MySQL: Developed 1994</a:t>
            </a:r>
          </a:p>
          <a:p>
            <a:r>
              <a:rPr lang="en-US" dirty="0"/>
              <a:t>MySQL acquired in 2008 by Sun Microsystems then by Oracle in 2010</a:t>
            </a:r>
          </a:p>
          <a:p>
            <a:r>
              <a:rPr lang="en-US" dirty="0"/>
              <a:t>MySQL has a proprietary license</a:t>
            </a:r>
          </a:p>
          <a:p>
            <a:r>
              <a:rPr lang="en-US" dirty="0"/>
              <a:t>MySQL is a row store database</a:t>
            </a:r>
          </a:p>
          <a:p>
            <a:endParaRPr lang="en-US" dirty="0"/>
          </a:p>
          <a:p>
            <a:r>
              <a:rPr lang="en-US" dirty="0" err="1"/>
              <a:t>MonetDB</a:t>
            </a:r>
            <a:r>
              <a:rPr lang="en-US" dirty="0"/>
              <a:t>: Developed around 1996</a:t>
            </a:r>
          </a:p>
          <a:p>
            <a:r>
              <a:rPr lang="en-US" dirty="0" err="1"/>
              <a:t>MonetDB</a:t>
            </a:r>
            <a:r>
              <a:rPr lang="en-US" dirty="0"/>
              <a:t> is open source and cross-platform</a:t>
            </a:r>
          </a:p>
          <a:p>
            <a:r>
              <a:rPr lang="en-US" dirty="0"/>
              <a:t>R and Python support (2014-Present)</a:t>
            </a:r>
          </a:p>
          <a:p>
            <a:r>
              <a:rPr lang="en-US" dirty="0" err="1"/>
              <a:t>MonetDB</a:t>
            </a:r>
            <a:r>
              <a:rPr lang="en-US" dirty="0"/>
              <a:t> is a column store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Difference Between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Store</a:t>
            </a:r>
          </a:p>
          <a:p>
            <a:pPr lvl="1"/>
            <a:r>
              <a:rPr lang="en-US" dirty="0"/>
              <a:t>Stores data by rows like a typical table</a:t>
            </a:r>
          </a:p>
          <a:p>
            <a:pPr lvl="1"/>
            <a:r>
              <a:rPr lang="en-US" dirty="0"/>
              <a:t>Uses Primary and Foreign Keys </a:t>
            </a:r>
          </a:p>
          <a:p>
            <a:pPr lvl="1"/>
            <a:r>
              <a:rPr lang="en-US" dirty="0"/>
              <a:t>Primary Key: Unique identifier</a:t>
            </a:r>
          </a:p>
          <a:p>
            <a:pPr lvl="1"/>
            <a:r>
              <a:rPr lang="en-US" dirty="0"/>
              <a:t>Foreign Key: Targets a Primary Key to another table</a:t>
            </a:r>
          </a:p>
          <a:p>
            <a:r>
              <a:rPr lang="en-US" dirty="0"/>
              <a:t>Column Store</a:t>
            </a:r>
          </a:p>
          <a:p>
            <a:pPr lvl="1"/>
            <a:r>
              <a:rPr lang="en-US" dirty="0"/>
              <a:t>Stores data within the columns instead of rows</a:t>
            </a:r>
          </a:p>
          <a:p>
            <a:pPr lvl="1"/>
            <a:r>
              <a:rPr lang="en-US" dirty="0"/>
              <a:t>Only affected columns need to be read when queried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3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MySQL: MYISAM</a:t>
            </a:r>
            <a:r>
              <a:rPr lang="en-US" dirty="0"/>
              <a:t>: Stored on disk in three files</a:t>
            </a:r>
          </a:p>
          <a:p>
            <a:pPr lvl="1"/>
            <a:r>
              <a:rPr lang="en-US" dirty="0" smtClean="0"/>
              <a:t>Row store and the default engine</a:t>
            </a:r>
            <a:endParaRPr lang="en-US" dirty="0"/>
          </a:p>
          <a:p>
            <a:r>
              <a:rPr lang="en-US" dirty="0" smtClean="0"/>
              <a:t>MySQL: Memory</a:t>
            </a:r>
            <a:r>
              <a:rPr lang="en-US" dirty="0"/>
              <a:t>: Contents loaded into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Row store </a:t>
            </a:r>
            <a:endParaRPr lang="en-US" dirty="0"/>
          </a:p>
          <a:p>
            <a:pPr lvl="1"/>
            <a:r>
              <a:rPr lang="en-US" dirty="0"/>
              <a:t>Vulnerable to crashes, hardware issues, and power </a:t>
            </a:r>
            <a:r>
              <a:rPr lang="en-US" dirty="0" smtClean="0"/>
              <a:t>loss</a:t>
            </a:r>
            <a:endParaRPr lang="en-US" dirty="0"/>
          </a:p>
          <a:p>
            <a:r>
              <a:rPr lang="en-US" dirty="0" err="1"/>
              <a:t>MonetDB</a:t>
            </a:r>
            <a:r>
              <a:rPr lang="en-US" dirty="0"/>
              <a:t>: Uses main memory for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Column store</a:t>
            </a:r>
            <a:endParaRPr lang="en-US" dirty="0"/>
          </a:p>
          <a:p>
            <a:pPr lvl="1"/>
            <a:r>
              <a:rPr lang="en-US" dirty="0"/>
              <a:t>Does not require all data be active in physical memory at once</a:t>
            </a:r>
          </a:p>
        </p:txBody>
      </p:sp>
    </p:spTree>
    <p:extLst>
      <p:ext uri="{BB962C8B-B14F-4D97-AF65-F5344CB8AC3E}">
        <p14:creationId xmlns:p14="http://schemas.microsoft.com/office/powerpoint/2010/main" val="77650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intended to provide benchmark comparisons against MySQL engines and </a:t>
            </a:r>
            <a:r>
              <a:rPr lang="en-US" dirty="0" err="1"/>
              <a:t>MonetDB</a:t>
            </a:r>
            <a:endParaRPr lang="en-US" dirty="0"/>
          </a:p>
          <a:p>
            <a:r>
              <a:rPr lang="en-US" dirty="0"/>
              <a:t>Expand upon current benchmarked data</a:t>
            </a:r>
          </a:p>
          <a:p>
            <a:r>
              <a:rPr lang="en-US" dirty="0"/>
              <a:t>Provide fairness for an accurate interpretation</a:t>
            </a:r>
          </a:p>
          <a:p>
            <a:r>
              <a:rPr lang="en-US" dirty="0"/>
              <a:t>Use TPH-C to achieve this goal and benchmark 1GB of data</a:t>
            </a:r>
          </a:p>
        </p:txBody>
      </p:sp>
    </p:spTree>
    <p:extLst>
      <p:ext uri="{BB962C8B-B14F-4D97-AF65-F5344CB8AC3E}">
        <p14:creationId xmlns:p14="http://schemas.microsoft.com/office/powerpoint/2010/main" val="20685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Background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support benchmark</a:t>
            </a:r>
          </a:p>
          <a:p>
            <a:r>
              <a:rPr lang="en-US" dirty="0"/>
              <a:t>Useful tools to quickly generate data</a:t>
            </a:r>
          </a:p>
          <a:p>
            <a:r>
              <a:rPr lang="en-US" dirty="0"/>
              <a:t>Can handle large volumes of data</a:t>
            </a:r>
          </a:p>
          <a:p>
            <a:r>
              <a:rPr lang="en-US" dirty="0"/>
              <a:t>Can produce queries with great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Generates 8 tables</a:t>
            </a:r>
          </a:p>
          <a:p>
            <a:r>
              <a:rPr lang="en-US" dirty="0"/>
              <a:t>Some tables have over millions of records</a:t>
            </a:r>
          </a:p>
        </p:txBody>
      </p:sp>
    </p:spTree>
    <p:extLst>
      <p:ext uri="{BB962C8B-B14F-4D97-AF65-F5344CB8AC3E}">
        <p14:creationId xmlns:p14="http://schemas.microsoft.com/office/powerpoint/2010/main" val="26930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TPC-H: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that you make a </a:t>
            </a:r>
            <a:r>
              <a:rPr lang="en-US" dirty="0" err="1" smtClean="0"/>
              <a:t>dir</a:t>
            </a:r>
            <a:r>
              <a:rPr lang="en-US" dirty="0" smtClean="0"/>
              <a:t> to store </a:t>
            </a:r>
            <a:r>
              <a:rPr lang="en-US" dirty="0" err="1" smtClean="0"/>
              <a:t>tpc</a:t>
            </a:r>
            <a:r>
              <a:rPr lang="en-US" dirty="0" smtClean="0"/>
              <a:t>-h files</a:t>
            </a:r>
          </a:p>
          <a:p>
            <a:pPr lvl="1"/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</a:t>
            </a:r>
            <a:r>
              <a:rPr lang="en-US" sz="2000" dirty="0" err="1" smtClean="0"/>
              <a:t>tpch</a:t>
            </a:r>
            <a:endParaRPr lang="en-US" sz="2000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tpch</a:t>
            </a:r>
            <a:r>
              <a:rPr lang="en-US" dirty="0" smtClean="0"/>
              <a:t> files with the following command</a:t>
            </a:r>
          </a:p>
          <a:p>
            <a:pPr lvl="1"/>
            <a:r>
              <a:rPr lang="en-US" sz="2000" dirty="0" err="1"/>
              <a:t>w</a:t>
            </a:r>
            <a:r>
              <a:rPr lang="en-US" sz="2000" dirty="0" err="1" smtClean="0"/>
              <a:t>get</a:t>
            </a:r>
            <a:r>
              <a:rPr lang="en-US" sz="2000" dirty="0" smtClean="0"/>
              <a:t> http</a:t>
            </a:r>
            <a:r>
              <a:rPr lang="en-US" sz="2000" dirty="0"/>
              <a:t>://</a:t>
            </a:r>
            <a:r>
              <a:rPr lang="en-US" sz="2000" dirty="0" smtClean="0"/>
              <a:t>www.tpc.org/TPC_Documents_Current_Versions/download_programs/tools-download-request.asp?bm_type=TPC-H&amp;bm_vers=2.17.2&amp;mode=CURRENT-ONLY</a:t>
            </a:r>
          </a:p>
          <a:p>
            <a:r>
              <a:rPr lang="en-US" sz="2400" dirty="0" smtClean="0"/>
              <a:t>Extract downloaded files from compressed format and install</a:t>
            </a:r>
          </a:p>
          <a:p>
            <a:pPr lvl="1"/>
            <a:r>
              <a:rPr lang="en-US" sz="2000" dirty="0" smtClean="0"/>
              <a:t>unzip TPCH_FileName.zip –</a:t>
            </a:r>
            <a:r>
              <a:rPr lang="en-US" sz="2000" dirty="0" err="1" smtClean="0"/>
              <a:t>tpch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01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TPC-H: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makefile</a:t>
            </a:r>
            <a:r>
              <a:rPr lang="en-US" dirty="0" smtClean="0"/>
              <a:t> before installing, this will set some parameters we need</a:t>
            </a:r>
          </a:p>
          <a:p>
            <a:pPr lvl="1"/>
            <a:r>
              <a:rPr lang="en-US" dirty="0" smtClean="0"/>
              <a:t>CC = </a:t>
            </a:r>
            <a:r>
              <a:rPr lang="en-US" dirty="0" err="1" smtClean="0"/>
              <a:t>gcc</a:t>
            </a:r>
            <a:r>
              <a:rPr lang="en-US" dirty="0" smtClean="0"/>
              <a:t>			DATABASE = ORACLE</a:t>
            </a:r>
          </a:p>
          <a:p>
            <a:pPr lvl="1"/>
            <a:r>
              <a:rPr lang="en-US" dirty="0" smtClean="0"/>
              <a:t> MACHINE = LINUX	WORKLOAD = TPCH</a:t>
            </a:r>
          </a:p>
          <a:p>
            <a:r>
              <a:rPr lang="en-US" dirty="0" smtClean="0"/>
              <a:t>After we have set the proper parameters for the machine, we can then make TPC-H by simply running the following command</a:t>
            </a:r>
          </a:p>
          <a:p>
            <a:pPr lvl="1"/>
            <a:r>
              <a:rPr lang="en-US" dirty="0" smtClean="0"/>
              <a:t>Make</a:t>
            </a:r>
          </a:p>
          <a:p>
            <a:r>
              <a:rPr lang="en-US" dirty="0" smtClean="0"/>
              <a:t>TPC-H should now be installed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39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1471</Words>
  <Application>Microsoft Office PowerPoint</Application>
  <PresentationFormat>Widescreen</PresentationFormat>
  <Paragraphs>269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MySQL and MonetDB Benchmarks</vt:lpstr>
      <vt:lpstr>Overview</vt:lpstr>
      <vt:lpstr>History</vt:lpstr>
      <vt:lpstr>The Difference Between Tables</vt:lpstr>
      <vt:lpstr>Engine Background</vt:lpstr>
      <vt:lpstr>Goals of This Project </vt:lpstr>
      <vt:lpstr>TPC-H Background </vt:lpstr>
      <vt:lpstr>Installing TPC-H: Step 1</vt:lpstr>
      <vt:lpstr>Installing TPC-H: Step 2</vt:lpstr>
      <vt:lpstr>Main Project Issue: Running Time Analysis</vt:lpstr>
      <vt:lpstr>Issue Resolved: Not Memory Hierarchy</vt:lpstr>
      <vt:lpstr>Expansion of the Original Data </vt:lpstr>
      <vt:lpstr>Creating Tables and Loading Data</vt:lpstr>
      <vt:lpstr>Query 1: 2.sql</vt:lpstr>
      <vt:lpstr>Query 2: 3.sql </vt:lpstr>
      <vt:lpstr>Query 3: 18.sql</vt:lpstr>
      <vt:lpstr>Results: Query 1: Three Trials Each</vt:lpstr>
      <vt:lpstr>Results: Query 2: Three Trials Each</vt:lpstr>
      <vt:lpstr>Results: Query 3: Three Trials Each</vt:lpstr>
      <vt:lpstr>Total Results: Query 1</vt:lpstr>
      <vt:lpstr>Total Results: Query 2</vt:lpstr>
      <vt:lpstr>Total Results: Query 3</vt:lpstr>
      <vt:lpstr>Breakdown and Comparison</vt:lpstr>
      <vt:lpstr>Challenges Encountered</vt:lpstr>
      <vt:lpstr>Interpretation</vt:lpstr>
      <vt:lpstr>Possibilities to Further Expand</vt:lpstr>
      <vt:lpstr>Conclusion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I don’t even know</dc:title>
  <dc:creator>Tyler E Weatherby</dc:creator>
  <cp:lastModifiedBy>Tyler E Weatherby</cp:lastModifiedBy>
  <cp:revision>42</cp:revision>
  <dcterms:created xsi:type="dcterms:W3CDTF">2017-04-10T16:10:43Z</dcterms:created>
  <dcterms:modified xsi:type="dcterms:W3CDTF">2017-04-28T16:23:31Z</dcterms:modified>
</cp:coreProperties>
</file>