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79" r:id="rId5"/>
    <p:sldId id="277" r:id="rId6"/>
    <p:sldId id="258" r:id="rId7"/>
    <p:sldId id="278" r:id="rId8"/>
    <p:sldId id="260" r:id="rId9"/>
    <p:sldId id="261" r:id="rId10"/>
    <p:sldId id="276" r:id="rId11"/>
    <p:sldId id="263" r:id="rId12"/>
    <p:sldId id="264" r:id="rId13"/>
    <p:sldId id="265" r:id="rId14"/>
    <p:sldId id="270" r:id="rId15"/>
    <p:sldId id="273" r:id="rId16"/>
    <p:sldId id="274" r:id="rId17"/>
    <p:sldId id="269" r:id="rId18"/>
    <p:sldId id="27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 1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4930</c:v>
                </c:pt>
                <c:pt idx="1">
                  <c:v>1060</c:v>
                </c:pt>
                <c:pt idx="2">
                  <c:v>48.66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B-4389-9D69-98DAC36FC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4950</c:v>
                </c:pt>
                <c:pt idx="1">
                  <c:v>1090</c:v>
                </c:pt>
                <c:pt idx="2">
                  <c:v>51.75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B-4389-9D69-98DAC36FC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4970</c:v>
                </c:pt>
                <c:pt idx="1">
                  <c:v>1080</c:v>
                </c:pt>
                <c:pt idx="2">
                  <c:v>62.07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FB-4389-9D69-98DAC36FC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511880"/>
        <c:axId val="291512208"/>
      </c:barChart>
      <c:catAx>
        <c:axId val="29151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512208"/>
        <c:crosses val="autoZero"/>
        <c:auto val="1"/>
        <c:lblAlgn val="ctr"/>
        <c:lblOffset val="100"/>
        <c:noMultiLvlLbl val="0"/>
      </c:catAx>
      <c:valAx>
        <c:axId val="291512208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51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 2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6040</c:v>
                </c:pt>
                <c:pt idx="1">
                  <c:v>1810</c:v>
                </c:pt>
                <c:pt idx="2">
                  <c:v>138.41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5-4D6E-95F0-3F07A4930C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6070</c:v>
                </c:pt>
                <c:pt idx="1">
                  <c:v>1820</c:v>
                </c:pt>
                <c:pt idx="2">
                  <c:v>146.33000000000001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E5-4D6E-95F0-3F07A4930C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6020</c:v>
                </c:pt>
                <c:pt idx="1">
                  <c:v>1800</c:v>
                </c:pt>
                <c:pt idx="2">
                  <c:v>136.35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E5-4D6E-95F0-3F07A4930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02712"/>
        <c:axId val="327497792"/>
      </c:barChart>
      <c:catAx>
        <c:axId val="327502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97792"/>
        <c:crosses val="autoZero"/>
        <c:auto val="1"/>
        <c:lblAlgn val="ctr"/>
        <c:lblOffset val="100"/>
        <c:noMultiLvlLbl val="0"/>
      </c:catAx>
      <c:valAx>
        <c:axId val="32749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(</a:t>
                </a:r>
                <a:r>
                  <a:rPr lang="en-US" baseline="0" dirty="0" err="1"/>
                  <a:t>ms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02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</a:t>
            </a:r>
            <a:r>
              <a:rPr lang="en-US" baseline="0" dirty="0"/>
              <a:t> 3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8440</c:v>
                </c:pt>
                <c:pt idx="1">
                  <c:v>5600</c:v>
                </c:pt>
                <c:pt idx="2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8-496D-ABFF-CCF05AA05B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8410</c:v>
                </c:pt>
                <c:pt idx="1">
                  <c:v>5530</c:v>
                </c:pt>
                <c:pt idx="2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8-496D-ABFF-CCF05AA05B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8420</c:v>
                </c:pt>
                <c:pt idx="1">
                  <c:v>5540</c:v>
                </c:pt>
                <c:pt idx="2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8-496D-ABFF-CCF05AA05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133504"/>
        <c:axId val="288132192"/>
      </c:barChart>
      <c:catAx>
        <c:axId val="28813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32192"/>
        <c:crosses val="autoZero"/>
        <c:auto val="1"/>
        <c:lblAlgn val="ctr"/>
        <c:lblOffset val="100"/>
        <c:noMultiLvlLbl val="0"/>
      </c:catAx>
      <c:valAx>
        <c:axId val="28813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3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B1C1-90E7-4DE5-B0C8-14AE9D27362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4937-EB50-47F0-B4F3-F65112C4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Aikin’s original data had</a:t>
            </a:r>
            <a:r>
              <a:rPr lang="en-US" baseline="0" dirty="0"/>
              <a:t> shown that </a:t>
            </a:r>
            <a:r>
              <a:rPr lang="en-US" baseline="0" dirty="0" err="1"/>
              <a:t>MonetDB</a:t>
            </a:r>
            <a:r>
              <a:rPr lang="en-US" baseline="0" dirty="0"/>
              <a:t> was benchmarking anywhere from 10,000 times faster to 141,000 times faster than MySQL Engines he tested on.</a:t>
            </a:r>
          </a:p>
          <a:p>
            <a:r>
              <a:rPr lang="en-US" dirty="0"/>
              <a:t>Speculate</a:t>
            </a:r>
            <a:r>
              <a:rPr lang="en-US" baseline="0" dirty="0"/>
              <a:t>d on the possibility that the benchmarking software was just doing something weird, because it’s a benchmark. However, MySQL databases have been around for a while and they’re used in enterprise systems, so this couldn’t be a real benchmark.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Aikin’s had forgotten the primary and foreign keys… Invalidating</a:t>
            </a:r>
            <a:r>
              <a:rPr lang="en-US" baseline="0" dirty="0"/>
              <a:t> most of his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original data of 100MB I did</a:t>
            </a:r>
            <a:r>
              <a:rPr lang="en-US" baseline="0" dirty="0"/>
              <a:t> not think was sufficient to benchmark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4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huge difference from</a:t>
            </a:r>
            <a:r>
              <a:rPr lang="en-US" baseline="0" dirty="0"/>
              <a:t> Aikin’s original 141,000 times and 32,000 times faster under MYISAM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2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</a:t>
            </a:r>
            <a:r>
              <a:rPr lang="en-US" baseline="0" dirty="0"/>
              <a:t> the possible ways we can expand this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CF08-22E5-443F-AB0F-84A40567DB7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and </a:t>
            </a:r>
            <a:r>
              <a:rPr lang="en-US" dirty="0" err="1"/>
              <a:t>MonetDB</a:t>
            </a:r>
            <a:r>
              <a:rPr lang="en-US" dirty="0"/>
              <a:t> Benchmarks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1878"/>
          </a:xfrm>
        </p:spPr>
        <p:txBody>
          <a:bodyPr>
            <a:normAutofit/>
          </a:bodyPr>
          <a:lstStyle/>
          <a:p>
            <a:r>
              <a:rPr lang="en-US" dirty="0"/>
              <a:t>A corrected </a:t>
            </a:r>
            <a:r>
              <a:rPr lang="en-US"/>
              <a:t>comparison between the </a:t>
            </a:r>
            <a:r>
              <a:rPr lang="en-US" dirty="0"/>
              <a:t>databases</a:t>
            </a:r>
          </a:p>
          <a:p>
            <a:endParaRPr lang="en-US" dirty="0"/>
          </a:p>
          <a:p>
            <a:r>
              <a:rPr lang="en-US" dirty="0"/>
              <a:t>Author: Tyler Weatherby</a:t>
            </a:r>
          </a:p>
          <a:p>
            <a:r>
              <a:rPr lang="en-US" dirty="0"/>
              <a:t>Advisor: Dr. Feng Yu</a:t>
            </a:r>
          </a:p>
        </p:txBody>
      </p:sp>
    </p:spTree>
    <p:extLst>
      <p:ext uri="{BB962C8B-B14F-4D97-AF65-F5344CB8AC3E}">
        <p14:creationId xmlns:p14="http://schemas.microsoft.com/office/powerpoint/2010/main" val="10533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of the Original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1 GB of data using TPH-C benchmarking tools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dbgen</a:t>
            </a:r>
            <a:r>
              <a:rPr lang="en-US" dirty="0"/>
              <a:t> -s 1</a:t>
            </a:r>
          </a:p>
          <a:p>
            <a:r>
              <a:rPr lang="en-US" dirty="0"/>
              <a:t>Generated queries using TPH-C benchmarking tools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qgen</a:t>
            </a:r>
            <a:r>
              <a:rPr lang="en-US" dirty="0"/>
              <a:t> (random seed)</a:t>
            </a:r>
          </a:p>
          <a:p>
            <a:r>
              <a:rPr lang="en-US" dirty="0"/>
              <a:t>Loaded all data into database appropriately</a:t>
            </a:r>
          </a:p>
          <a:p>
            <a:pPr lvl="1"/>
            <a:r>
              <a:rPr lang="en-US" dirty="0"/>
              <a:t>LOAD DATA LOCAL INFILE ‘</a:t>
            </a:r>
            <a:r>
              <a:rPr lang="en-US" dirty="0" err="1"/>
              <a:t>suppler.tbl</a:t>
            </a:r>
            <a:r>
              <a:rPr lang="en-US" dirty="0"/>
              <a:t>’ INTO TABLE supplier FIELDS TERMINATED BY ‘|’;</a:t>
            </a:r>
          </a:p>
          <a:p>
            <a:pPr lvl="1"/>
            <a:r>
              <a:rPr lang="en-US" dirty="0"/>
              <a:t>copy into customer from ‘/home/</a:t>
            </a:r>
            <a:r>
              <a:rPr lang="en-US" dirty="0" err="1"/>
              <a:t>teweatherby</a:t>
            </a:r>
            <a:r>
              <a:rPr lang="en-US" dirty="0"/>
              <a:t>/tpch_2_17_0/</a:t>
            </a:r>
            <a:r>
              <a:rPr lang="en-US" dirty="0" err="1"/>
              <a:t>dbgen</a:t>
            </a:r>
            <a:r>
              <a:rPr lang="en-US" dirty="0"/>
              <a:t>/1g/</a:t>
            </a:r>
            <a:r>
              <a:rPr lang="en-US" dirty="0" err="1"/>
              <a:t>customer.tbl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1: Three Trials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601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6176963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is listed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230868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2: Three Trials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396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6176963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is listed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307785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3: Three Trials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1840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6176963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is listed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238303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Results: Query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44741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354235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143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386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530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in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(MYISAM)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(Memory)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4930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Running 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691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176963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is listed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166485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Results: Query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5191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354235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143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386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530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in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(MYISAM)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(Memory)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6040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6070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6020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Running 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6043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691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176963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is listed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305384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Results: Query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09732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354235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143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386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530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in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(MYISAM)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(Memory)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8440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8410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5540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Running 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691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176963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is listed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251740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and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273058"/>
              </p:ext>
            </p:extLst>
          </p:nvPr>
        </p:nvGraphicFramePr>
        <p:xfrm>
          <a:off x="838200" y="1825625"/>
          <a:ext cx="1051560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6171844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668176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3273033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0137779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01661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480934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53934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(MYISAM)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(Memory)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MYISAM/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MYISAM/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Memory/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0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4.60</a:t>
                      </a:r>
                      <a:r>
                        <a:rPr lang="en-US" baseline="0" dirty="0"/>
                        <a:t> times faster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 times faster than MYISAM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19.94 times faster than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7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6043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3.34 times faster</a:t>
                      </a:r>
                      <a:r>
                        <a:rPr lang="en-US" baseline="0" dirty="0"/>
                        <a:t>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43.16 times faster</a:t>
                      </a:r>
                      <a:r>
                        <a:rPr lang="en-US" baseline="0" dirty="0"/>
                        <a:t>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12.93 times faster than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2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8423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1.52 times faster</a:t>
                      </a:r>
                      <a:r>
                        <a:rPr lang="en-US" baseline="0" dirty="0"/>
                        <a:t>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39.18 times faster</a:t>
                      </a:r>
                      <a:r>
                        <a:rPr lang="en-US" baseline="0" dirty="0"/>
                        <a:t>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25.85 times faster than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1079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276850"/>
            <a:ext cx="823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When we say “… times faster than Memory” we are referring to a MySQL Engine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646182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is listed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129752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Ubuntu command lines and proficiently manipulating the environment</a:t>
            </a:r>
          </a:p>
          <a:p>
            <a:r>
              <a:rPr lang="en-US" dirty="0"/>
              <a:t>Had to increase MySQL’s maximum memory storage to store 1GB of data in memory. Otherwise table full error.</a:t>
            </a:r>
          </a:p>
          <a:p>
            <a:pPr lvl="1"/>
            <a:r>
              <a:rPr lang="en-US" dirty="0"/>
              <a:t>SET GLOBAL </a:t>
            </a:r>
            <a:r>
              <a:rPr lang="en-US" dirty="0" err="1"/>
              <a:t>tmp_table_size</a:t>
            </a:r>
            <a:r>
              <a:rPr lang="en-US" dirty="0"/>
              <a:t> = 1024 * 1024 * 1024 * 2; SET GLOBAL </a:t>
            </a:r>
            <a:r>
              <a:rPr lang="en-US" dirty="0" err="1"/>
              <a:t>max_heap_table_size</a:t>
            </a:r>
            <a:r>
              <a:rPr lang="en-US" dirty="0"/>
              <a:t> = 1024 * 1024 * 1024 * 2</a:t>
            </a:r>
          </a:p>
          <a:p>
            <a:r>
              <a:rPr lang="en-US" dirty="0" err="1"/>
              <a:t>MonetDB</a:t>
            </a:r>
            <a:r>
              <a:rPr lang="en-US" dirty="0"/>
              <a:t> administrative structure</a:t>
            </a:r>
          </a:p>
        </p:txBody>
      </p:sp>
    </p:spTree>
    <p:extLst>
      <p:ext uri="{BB962C8B-B14F-4D97-AF65-F5344CB8AC3E}">
        <p14:creationId xmlns:p14="http://schemas.microsoft.com/office/powerpoint/2010/main" val="18529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Certainly, MySQL Memory is faster than MySQL MYISAM</a:t>
            </a:r>
          </a:p>
          <a:p>
            <a:r>
              <a:rPr lang="en-US" dirty="0" err="1"/>
              <a:t>MonetDB</a:t>
            </a:r>
            <a:r>
              <a:rPr lang="en-US" dirty="0"/>
              <a:t> does have a faster time over MySQL MYISAM engines</a:t>
            </a:r>
          </a:p>
          <a:p>
            <a:r>
              <a:rPr lang="en-US" dirty="0" err="1"/>
              <a:t>MonetDB</a:t>
            </a:r>
            <a:r>
              <a:rPr lang="en-US" dirty="0"/>
              <a:t> seems to be faster than MySQL Memory Engines</a:t>
            </a:r>
          </a:p>
          <a:p>
            <a:r>
              <a:rPr lang="en-US" dirty="0"/>
              <a:t>Keys are useful for databases!!!</a:t>
            </a:r>
          </a:p>
          <a:p>
            <a:r>
              <a:rPr lang="en-US" dirty="0"/>
              <a:t>Is </a:t>
            </a:r>
            <a:r>
              <a:rPr lang="en-US" dirty="0" err="1"/>
              <a:t>MonetDB</a:t>
            </a:r>
            <a:r>
              <a:rPr lang="en-US" dirty="0"/>
              <a:t> better?</a:t>
            </a:r>
          </a:p>
        </p:txBody>
      </p:sp>
    </p:spTree>
    <p:extLst>
      <p:ext uri="{BB962C8B-B14F-4D97-AF65-F5344CB8AC3E}">
        <p14:creationId xmlns:p14="http://schemas.microsoft.com/office/powerpoint/2010/main" val="145242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History</a:t>
            </a:r>
          </a:p>
          <a:p>
            <a:r>
              <a:rPr lang="en-US" dirty="0"/>
              <a:t>TPH-C</a:t>
            </a:r>
          </a:p>
          <a:p>
            <a:r>
              <a:rPr lang="en-US" dirty="0"/>
              <a:t>Goals of the Project</a:t>
            </a:r>
          </a:p>
          <a:p>
            <a:r>
              <a:rPr lang="en-US" dirty="0"/>
              <a:t>Engine Background</a:t>
            </a:r>
          </a:p>
          <a:p>
            <a:r>
              <a:rPr lang="en-US" dirty="0"/>
              <a:t>Main Issue: Running Time Analysis</a:t>
            </a:r>
          </a:p>
          <a:p>
            <a:r>
              <a:rPr lang="en-US" dirty="0"/>
              <a:t>Expansion of Original Data</a:t>
            </a:r>
          </a:p>
          <a:p>
            <a:r>
              <a:rPr lang="en-US" dirty="0"/>
              <a:t>Graphical Representations</a:t>
            </a:r>
          </a:p>
          <a:p>
            <a:r>
              <a:rPr lang="en-US" dirty="0"/>
              <a:t>Numeric Representations</a:t>
            </a:r>
          </a:p>
          <a:p>
            <a:r>
              <a:rPr lang="en-US" dirty="0"/>
              <a:t>Breakdown and Comparison</a:t>
            </a:r>
          </a:p>
          <a:p>
            <a:r>
              <a:rPr lang="en-US" dirty="0"/>
              <a:t>Challenges Encountered</a:t>
            </a:r>
          </a:p>
          <a:p>
            <a:r>
              <a:rPr lang="en-US" dirty="0"/>
              <a:t>Interpretation</a:t>
            </a:r>
          </a:p>
          <a:p>
            <a:r>
              <a:rPr lang="en-US" dirty="0"/>
              <a:t>Possibilities to Further Expand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 to Further 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compared for querying, how would they perform for modification?</a:t>
            </a:r>
          </a:p>
          <a:p>
            <a:r>
              <a:rPr lang="en-US" dirty="0"/>
              <a:t>Is </a:t>
            </a:r>
            <a:r>
              <a:rPr lang="en-US" dirty="0" err="1"/>
              <a:t>MonetDB</a:t>
            </a:r>
            <a:r>
              <a:rPr lang="en-US" dirty="0"/>
              <a:t> simpler? Easier to understand?</a:t>
            </a:r>
            <a:endParaRPr lang="en-US" dirty="0"/>
          </a:p>
          <a:p>
            <a:r>
              <a:rPr lang="en-US" dirty="0"/>
              <a:t>System resource limitation (memory)</a:t>
            </a:r>
          </a:p>
          <a:p>
            <a:r>
              <a:rPr lang="en-US" dirty="0"/>
              <a:t>Other databases (Cassandra)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5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in a database matter</a:t>
            </a:r>
          </a:p>
          <a:p>
            <a:r>
              <a:rPr lang="en-US" dirty="0" err="1"/>
              <a:t>MonetDB</a:t>
            </a:r>
            <a:r>
              <a:rPr lang="en-US" dirty="0"/>
              <a:t> seems to have and edge on MySQL’s Memory Engine</a:t>
            </a:r>
          </a:p>
          <a:p>
            <a:r>
              <a:rPr lang="en-US" dirty="0" err="1"/>
              <a:t>MonetDB</a:t>
            </a:r>
            <a:r>
              <a:rPr lang="en-US" dirty="0"/>
              <a:t> certainly has an advantage on MySQL’s </a:t>
            </a:r>
            <a:r>
              <a:rPr lang="en-US"/>
              <a:t>MYISAM Engine</a:t>
            </a:r>
            <a:endParaRPr lang="en-US" dirty="0"/>
          </a:p>
          <a:p>
            <a:r>
              <a:rPr lang="en-US" dirty="0"/>
              <a:t>There are opportunities to further expand on this examination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MySQL: Developed 1994</a:t>
            </a:r>
          </a:p>
          <a:p>
            <a:r>
              <a:rPr lang="en-US" dirty="0"/>
              <a:t>MySQL acquired in 2008 by Sun Microsystems then by Oracle in 2010</a:t>
            </a:r>
          </a:p>
          <a:p>
            <a:r>
              <a:rPr lang="en-US" dirty="0"/>
              <a:t>MySQL has a proprietary license</a:t>
            </a:r>
          </a:p>
          <a:p>
            <a:r>
              <a:rPr lang="en-US" dirty="0"/>
              <a:t>MySQL is a row store database</a:t>
            </a:r>
          </a:p>
          <a:p>
            <a:endParaRPr lang="en-US" dirty="0"/>
          </a:p>
          <a:p>
            <a:r>
              <a:rPr lang="en-US" dirty="0" err="1"/>
              <a:t>MonetDB</a:t>
            </a:r>
            <a:r>
              <a:rPr lang="en-US" dirty="0"/>
              <a:t>: Developed around 1996</a:t>
            </a:r>
          </a:p>
          <a:p>
            <a:r>
              <a:rPr lang="en-US" dirty="0" err="1"/>
              <a:t>MonetDB</a:t>
            </a:r>
            <a:r>
              <a:rPr lang="en-US" dirty="0"/>
              <a:t> is open source and cross-platform</a:t>
            </a:r>
          </a:p>
          <a:p>
            <a:r>
              <a:rPr lang="en-US" dirty="0"/>
              <a:t>R and Python support (2014-Present)</a:t>
            </a:r>
          </a:p>
          <a:p>
            <a:r>
              <a:rPr lang="en-US" dirty="0" err="1"/>
              <a:t>MonetDB</a:t>
            </a:r>
            <a:r>
              <a:rPr lang="en-US" dirty="0"/>
              <a:t> is a column store database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9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Store</a:t>
            </a:r>
          </a:p>
          <a:p>
            <a:pPr lvl="1"/>
            <a:r>
              <a:rPr lang="en-US" dirty="0"/>
              <a:t>Stores data by rows like a typical table</a:t>
            </a:r>
          </a:p>
          <a:p>
            <a:pPr lvl="1"/>
            <a:r>
              <a:rPr lang="en-US" dirty="0"/>
              <a:t>Uses Primary and Foreign Keys </a:t>
            </a:r>
          </a:p>
          <a:p>
            <a:pPr lvl="1"/>
            <a:r>
              <a:rPr lang="en-US" dirty="0"/>
              <a:t>Primary Key: Unique identifier</a:t>
            </a:r>
          </a:p>
          <a:p>
            <a:pPr lvl="1"/>
            <a:r>
              <a:rPr lang="en-US" dirty="0"/>
              <a:t>Foreign Key: Targets a Primary Key to another table</a:t>
            </a:r>
          </a:p>
          <a:p>
            <a:r>
              <a:rPr lang="en-US" dirty="0"/>
              <a:t>Column Store</a:t>
            </a:r>
          </a:p>
          <a:p>
            <a:pPr lvl="1"/>
            <a:r>
              <a:rPr lang="en-US" dirty="0"/>
              <a:t>Stores data within the columns instead of rows</a:t>
            </a:r>
          </a:p>
          <a:p>
            <a:pPr lvl="1"/>
            <a:r>
              <a:rPr lang="en-US" dirty="0"/>
              <a:t>Only affected columns need to be read when queried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3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TPC-H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support benchmark</a:t>
            </a:r>
          </a:p>
          <a:p>
            <a:r>
              <a:rPr lang="en-US" dirty="0"/>
              <a:t>Useful tools to quickly generate data</a:t>
            </a:r>
          </a:p>
          <a:p>
            <a:r>
              <a:rPr lang="en-US" dirty="0"/>
              <a:t>Can handle large volumes of data</a:t>
            </a:r>
          </a:p>
          <a:p>
            <a:r>
              <a:rPr lang="en-US" dirty="0"/>
              <a:t>Can produce queries with great complexity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Generates 8 tables</a:t>
            </a:r>
          </a:p>
          <a:p>
            <a:r>
              <a:rPr lang="en-US" dirty="0"/>
              <a:t>Some tables have over millions of records</a:t>
            </a:r>
          </a:p>
        </p:txBody>
      </p:sp>
    </p:spTree>
    <p:extLst>
      <p:ext uri="{BB962C8B-B14F-4D97-AF65-F5344CB8AC3E}">
        <p14:creationId xmlns:p14="http://schemas.microsoft.com/office/powerpoint/2010/main" val="26930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was intended to provide benchmark comparisons against MySQL engines and </a:t>
            </a:r>
            <a:r>
              <a:rPr lang="en-US" dirty="0" err="1"/>
              <a:t>MonetDB</a:t>
            </a:r>
            <a:endParaRPr lang="en-US" dirty="0"/>
          </a:p>
          <a:p>
            <a:r>
              <a:rPr lang="en-US" dirty="0"/>
              <a:t>Expand upon current benchmarked data</a:t>
            </a:r>
          </a:p>
          <a:p>
            <a:r>
              <a:rPr lang="en-US" dirty="0"/>
              <a:t>Provide fairness for an accurate interpretation</a:t>
            </a:r>
          </a:p>
          <a:p>
            <a:r>
              <a:rPr lang="en-US" dirty="0"/>
              <a:t>Use TPH-C to achieve this goal and benchmark 1GB of data</a:t>
            </a:r>
          </a:p>
        </p:txBody>
      </p:sp>
    </p:spTree>
    <p:extLst>
      <p:ext uri="{BB962C8B-B14F-4D97-AF65-F5344CB8AC3E}">
        <p14:creationId xmlns:p14="http://schemas.microsoft.com/office/powerpoint/2010/main" val="206850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MYISAM: Stored on disk in three files</a:t>
            </a:r>
          </a:p>
          <a:p>
            <a:endParaRPr lang="en-US" dirty="0"/>
          </a:p>
          <a:p>
            <a:r>
              <a:rPr lang="en-US" dirty="0"/>
              <a:t>Memory: Contents loaded into memory</a:t>
            </a:r>
          </a:p>
          <a:p>
            <a:pPr lvl="1"/>
            <a:r>
              <a:rPr lang="en-US" dirty="0"/>
              <a:t>Vulnerable to crashes, hardware issues, and power loss</a:t>
            </a:r>
          </a:p>
          <a:p>
            <a:endParaRPr lang="en-US" dirty="0"/>
          </a:p>
          <a:p>
            <a:r>
              <a:rPr lang="en-US" dirty="0" err="1"/>
              <a:t>MonetDB</a:t>
            </a:r>
            <a:r>
              <a:rPr lang="en-US" dirty="0"/>
              <a:t>: Uses main memory for processing</a:t>
            </a:r>
          </a:p>
          <a:p>
            <a:pPr lvl="1"/>
            <a:r>
              <a:rPr lang="en-US" dirty="0"/>
              <a:t>Does not require all data be active in physical memory at once</a:t>
            </a:r>
          </a:p>
        </p:txBody>
      </p:sp>
    </p:spTree>
    <p:extLst>
      <p:ext uri="{BB962C8B-B14F-4D97-AF65-F5344CB8AC3E}">
        <p14:creationId xmlns:p14="http://schemas.microsoft.com/office/powerpoint/2010/main" val="77650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 Issue: Running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Claim: </a:t>
            </a:r>
            <a:r>
              <a:rPr lang="en-US" dirty="0" err="1"/>
              <a:t>MonetDB</a:t>
            </a:r>
            <a:r>
              <a:rPr lang="en-US" dirty="0"/>
              <a:t> was as much as 141,000 times faster than MySQL engines (</a:t>
            </a:r>
            <a:r>
              <a:rPr lang="en-US" dirty="0" err="1"/>
              <a:t>InnoDB</a:t>
            </a:r>
            <a:r>
              <a:rPr lang="en-US" dirty="0"/>
              <a:t> &amp; MYISAM)</a:t>
            </a:r>
          </a:p>
          <a:p>
            <a:r>
              <a:rPr lang="en-US" dirty="0"/>
              <a:t>MySQL MYISAM engine queried previous data with times ranging from ten to thirty minutes</a:t>
            </a:r>
          </a:p>
          <a:p>
            <a:r>
              <a:rPr lang="en-US" dirty="0"/>
              <a:t>Original theory was to contribute this speed to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146394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Resolved: Not 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Examination of the original data showed the neglect to follow the benchmarks proper table schema</a:t>
            </a:r>
          </a:p>
          <a:p>
            <a:r>
              <a:rPr lang="en-US" dirty="0"/>
              <a:t>Turns out that keys are useful in a database</a:t>
            </a:r>
          </a:p>
          <a:p>
            <a:r>
              <a:rPr lang="en-US" dirty="0"/>
              <a:t>Old benchmarks are therefore invalid because of the failure to provide fairness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1019</Words>
  <Application>Microsoft Office PowerPoint</Application>
  <PresentationFormat>Widescreen</PresentationFormat>
  <Paragraphs>220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MySQL and MonetDB Benchmarks</vt:lpstr>
      <vt:lpstr>Overview</vt:lpstr>
      <vt:lpstr>History</vt:lpstr>
      <vt:lpstr>The Difference</vt:lpstr>
      <vt:lpstr>TPC-H </vt:lpstr>
      <vt:lpstr>Goals of This Project </vt:lpstr>
      <vt:lpstr>Engine Background</vt:lpstr>
      <vt:lpstr>Main Project Issue: Running Time Analysis</vt:lpstr>
      <vt:lpstr>Issue Resolved: Not Memory Hierarchy</vt:lpstr>
      <vt:lpstr>Expansion of the Original Data </vt:lpstr>
      <vt:lpstr>Results: Query 1: Three Trials Each</vt:lpstr>
      <vt:lpstr>Results: Query 2: Three Trials Each</vt:lpstr>
      <vt:lpstr>Results: Query 3: Three Trials Each</vt:lpstr>
      <vt:lpstr>Total Results: Query 1</vt:lpstr>
      <vt:lpstr>Total Results: Query 2</vt:lpstr>
      <vt:lpstr>Total Results: Query 3</vt:lpstr>
      <vt:lpstr>Breakdown and Comparison</vt:lpstr>
      <vt:lpstr>Challenges Encountered</vt:lpstr>
      <vt:lpstr>Interpretation</vt:lpstr>
      <vt:lpstr>Possibilities to Further Expand</vt:lpstr>
      <vt:lpstr>Conclusion</vt:lpstr>
    </vt:vector>
  </TitlesOfParts>
  <Company>Youngstown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 I don’t even know</dc:title>
  <dc:creator>Tyler E Weatherby</dc:creator>
  <cp:lastModifiedBy>Tyler Weatherby</cp:lastModifiedBy>
  <cp:revision>37</cp:revision>
  <dcterms:created xsi:type="dcterms:W3CDTF">2017-04-10T16:10:43Z</dcterms:created>
  <dcterms:modified xsi:type="dcterms:W3CDTF">2017-04-27T05:40:54Z</dcterms:modified>
</cp:coreProperties>
</file>