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78" r:id="rId12"/>
    <p:sldId id="27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7B850D-603B-4AEA-91AA-DF6E21D3133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Aikin’s had forgotten the primary and foreign keys… Invalidating most of his project.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Price Prediction Of Deals Price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3880" y="3602160"/>
            <a:ext cx="9142200" cy="24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Linear Regression and ARIMA Models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Author: Jonathan Brown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Advisor: Dr. Feng Yu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Levenshtein</a:t>
            </a: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Distance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Measure of string difference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vs Test LD =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vs Tent LD =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Fuzzy Wuzzy String matching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Comparison python package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Levenshtein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Distance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Options for Simple Ratio, Partial Ratio, token sort ratio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Token set Ratio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731520" y="1463040"/>
            <a:ext cx="10148400" cy="431280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separating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Linear Regression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of best fit to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Minimizes error between points and predicted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 for finding general trends in correlated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quick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Liner Regression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837720" y="2019600"/>
            <a:ext cx="9585000" cy="23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ARIMA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CustomShape 2"/>
              <p:cNvSpPr/>
              <p:nvPr/>
            </p:nvSpPr>
            <p:spPr>
              <a:xfrm>
                <a:off x="838080" y="1825560"/>
                <a:ext cx="10513800" cy="4349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28600" indent="-226800">
                  <a:lnSpc>
                    <a:spcPct val="9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Autoregressive Integrated Moving Average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28600" indent="-226800">
                  <a:lnSpc>
                    <a:spcPct val="9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Make data stationary By differencing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18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28600" indent="-226800">
                  <a:lnSpc>
                    <a:spcPct val="9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Autoregressive How much of the lag values contribute to new values Ex. </a:t>
                </a:r>
                <a14:m>
                  <m:oMath xmlns:m="http://schemas.openxmlformats.org/officeDocument/2006/math">
                    <m:r>
                      <a:rPr lang="en-US" sz="2800" b="0" i="0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 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𝑥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Σ</m:t>
                    </m:r>
                    <m:sSub>
                      <m:sSub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18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28600" indent="-226800">
                  <a:lnSpc>
                    <a:spcPct val="9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Moving average Attempts to explain error term in the AR part </a:t>
                </a:r>
              </a:p>
              <a:p>
                <a:pPr marL="18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    Ex.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18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18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28600" indent="-226800">
                  <a:lnSpc>
                    <a:spcPct val="9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Usually requires at least 40 data points.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>
          <p:sp>
            <p:nvSpPr>
              <p:cNvPr id="214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1825560"/>
                <a:ext cx="10513800" cy="4349520"/>
              </a:xfrm>
              <a:prstGeom prst="rect">
                <a:avLst/>
              </a:prstGeom>
              <a:blipFill>
                <a:blip r:embed="rId3"/>
                <a:stretch>
                  <a:fillRect l="-1043" t="-2241" b="-3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ARIMA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6126480" y="860400"/>
            <a:ext cx="4159800" cy="54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Iphone</a:t>
            </a: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7 Linear Regression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3"/>
          <a:stretch/>
        </p:blipFill>
        <p:spPr>
          <a:xfrm>
            <a:off x="8340480" y="2743560"/>
            <a:ext cx="2722680" cy="45576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4"/>
          <a:stretch/>
        </p:blipFill>
        <p:spPr>
          <a:xfrm>
            <a:off x="1554480" y="1554480"/>
            <a:ext cx="6568560" cy="472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 7 AR(1)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870840" y="1642320"/>
            <a:ext cx="5438520" cy="4209840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/>
          <p:nvPr/>
        </p:nvPicPr>
        <p:blipFill>
          <a:blip r:embed="rId3"/>
          <a:stretch/>
        </p:blipFill>
        <p:spPr>
          <a:xfrm>
            <a:off x="7292520" y="366120"/>
            <a:ext cx="3863160" cy="283824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4"/>
          <a:stretch/>
        </p:blipFill>
        <p:spPr>
          <a:xfrm>
            <a:off x="7305480" y="3383280"/>
            <a:ext cx="39416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 7 MA(1)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822960" y="1463040"/>
            <a:ext cx="5571720" cy="4362120"/>
          </a:xfrm>
          <a:prstGeom prst="rect">
            <a:avLst/>
          </a:prstGeom>
          <a:ln>
            <a:noFill/>
          </a:ln>
        </p:spPr>
      </p:pic>
      <p:pic>
        <p:nvPicPr>
          <p:cNvPr id="227" name="Picture 226"/>
          <p:cNvPicPr/>
          <p:nvPr/>
        </p:nvPicPr>
        <p:blipFill>
          <a:blip r:embed="rId3"/>
          <a:stretch/>
        </p:blipFill>
        <p:spPr>
          <a:xfrm>
            <a:off x="7315200" y="506880"/>
            <a:ext cx="3680280" cy="2784960"/>
          </a:xfrm>
          <a:prstGeom prst="rect">
            <a:avLst/>
          </a:prstGeom>
          <a:ln>
            <a:noFill/>
          </a:ln>
        </p:spPr>
      </p:pic>
      <p:pic>
        <p:nvPicPr>
          <p:cNvPr id="228" name="Picture 227"/>
          <p:cNvPicPr/>
          <p:nvPr/>
        </p:nvPicPr>
        <p:blipFill>
          <a:blip r:embed="rId4"/>
          <a:stretch/>
        </p:blipFill>
        <p:spPr>
          <a:xfrm>
            <a:off x="7315200" y="3383280"/>
            <a:ext cx="3657600" cy="285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Overview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517968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website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matching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Levenshtein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Distance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Fuzzy Wuzzy String matching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72200" y="1825560"/>
            <a:ext cx="517968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Linear Regression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ARIMA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7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Bluetooth earphones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expansion possibility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Earphones* Linear Regression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8138160" y="1838520"/>
            <a:ext cx="3179880" cy="44640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991080" y="1541520"/>
            <a:ext cx="5409720" cy="4219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861DD7-5DCF-402C-97E8-8343790B3F45}"/>
              </a:ext>
            </a:extLst>
          </p:cNvPr>
          <p:cNvSpPr txBox="1"/>
          <p:nvPr/>
        </p:nvSpPr>
        <p:spPr>
          <a:xfrm>
            <a:off x="991080" y="6090082"/>
            <a:ext cx="83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Bohm Audio S10 Bluetooth Sports Earphones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*Earphones AR(1)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838080" y="1693800"/>
            <a:ext cx="5495400" cy="4066920"/>
          </a:xfrm>
          <a:prstGeom prst="rect">
            <a:avLst/>
          </a:prstGeom>
          <a:ln>
            <a:noFill/>
          </a:ln>
        </p:spPr>
      </p:pic>
      <p:pic>
        <p:nvPicPr>
          <p:cNvPr id="234" name="Picture 233"/>
          <p:cNvPicPr/>
          <p:nvPr/>
        </p:nvPicPr>
        <p:blipFill>
          <a:blip r:embed="rId3"/>
          <a:stretch/>
        </p:blipFill>
        <p:spPr>
          <a:xfrm>
            <a:off x="7329240" y="431280"/>
            <a:ext cx="3643560" cy="276912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4"/>
          <a:stretch/>
        </p:blipFill>
        <p:spPr>
          <a:xfrm>
            <a:off x="7290000" y="3291840"/>
            <a:ext cx="3682800" cy="2934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1E716-CE84-40B0-9AFA-0456B2DCEDBF}"/>
              </a:ext>
            </a:extLst>
          </p:cNvPr>
          <p:cNvSpPr txBox="1"/>
          <p:nvPr/>
        </p:nvSpPr>
        <p:spPr>
          <a:xfrm>
            <a:off x="991080" y="6090082"/>
            <a:ext cx="83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Bohm Audio S10 Bluetooth Sports Earphones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*Earphones MA(1)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760320" y="1554480"/>
            <a:ext cx="5457600" cy="4276440"/>
          </a:xfrm>
          <a:prstGeom prst="rect">
            <a:avLst/>
          </a:prstGeom>
          <a:ln>
            <a:noFill/>
          </a:ln>
        </p:spPr>
      </p:pic>
      <p:pic>
        <p:nvPicPr>
          <p:cNvPr id="238" name="Picture 237"/>
          <p:cNvPicPr/>
          <p:nvPr/>
        </p:nvPicPr>
        <p:blipFill>
          <a:blip r:embed="rId3"/>
          <a:stretch/>
        </p:blipFill>
        <p:spPr>
          <a:xfrm>
            <a:off x="7223760" y="577080"/>
            <a:ext cx="3506760" cy="2714760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4"/>
          <a:stretch/>
        </p:blipFill>
        <p:spPr>
          <a:xfrm>
            <a:off x="7219440" y="3566160"/>
            <a:ext cx="3479040" cy="271152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105A5-853E-4644-8942-9F82D79A0536}"/>
              </a:ext>
            </a:extLst>
          </p:cNvPr>
          <p:cNvSpPr txBox="1"/>
          <p:nvPr/>
        </p:nvSpPr>
        <p:spPr>
          <a:xfrm>
            <a:off x="991080" y="6090082"/>
            <a:ext cx="83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Bohm Audio S10 Bluetooth Sports Earphones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Expansions to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31520" y="1828800"/>
            <a:ext cx="1023984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 for future Hotness scores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generation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p,d,q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variables for best fit ARIMA model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Dynamic calculation of Price models as deals added to database.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48640" y="1828800"/>
            <a:ext cx="11045520" cy="42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regression helps show overall trends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ARIMA Model works well for short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 Prediction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few outliers, and at least 40 data points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variables from dataset could be predicted in future projects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 to determine effectiveness with small data set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Deals website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Dealnews.com</a:t>
            </a: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Retail outlet for discounted goods</a:t>
            </a: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item is a “deal”</a:t>
            </a: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“deals” have descriptions, prices Identifiers, Etc..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822960" y="365760"/>
            <a:ext cx="10513800" cy="293184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822960" y="2848320"/>
            <a:ext cx="10733040" cy="217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'id', 'category', 'description',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editors_choice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'hotness',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picture_url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'price', 'shipping',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time_crawled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time_modified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time_published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'title',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unique for each individual deal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to match similar items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Fewer lines of 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Statistical packages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Competitor With R for Data analysis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7749720" y="1168200"/>
            <a:ext cx="3770640" cy="212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D7E-14C6-4F24-A9EE-4F50EDF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  Data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2090-6D18-4CF4-8488-5FF290C167E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List of lists for each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Keeps track of column name in .csv</a:t>
            </a:r>
          </a:p>
          <a:p>
            <a:endParaRPr lang="en-US" dirty="0"/>
          </a:p>
          <a:p>
            <a:r>
              <a:rPr lang="en-US" dirty="0"/>
              <a:t>Allows addition from other .csv so long as columns are similar</a:t>
            </a:r>
          </a:p>
        </p:txBody>
      </p:sp>
    </p:spTree>
    <p:extLst>
      <p:ext uri="{BB962C8B-B14F-4D97-AF65-F5344CB8AC3E}">
        <p14:creationId xmlns:p14="http://schemas.microsoft.com/office/powerpoint/2010/main" val="178882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DF7-834A-4FD0-9767-B18F884F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code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17EDE-1359-4933-8B99-2C87B5B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59" y="1538958"/>
            <a:ext cx="6712351" cy="49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String matching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 distance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Partial string similarity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Token sort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425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  Data Table</vt:lpstr>
      <vt:lpstr>Data Table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subject/>
  <dc:creator>Tyler E Weatherby</dc:creator>
  <dc:description/>
  <cp:lastModifiedBy>Jonathan M Brown</cp:lastModifiedBy>
  <cp:revision>63</cp:revision>
  <dcterms:created xsi:type="dcterms:W3CDTF">2017-04-10T16:10:43Z</dcterms:created>
  <dcterms:modified xsi:type="dcterms:W3CDTF">2018-04-25T15:00:34Z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Youngstown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