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82" r:id="rId3"/>
    <p:sldId id="257" r:id="rId4"/>
    <p:sldId id="285" r:id="rId5"/>
    <p:sldId id="295" r:id="rId6"/>
    <p:sldId id="283" r:id="rId7"/>
    <p:sldId id="306" r:id="rId8"/>
    <p:sldId id="284" r:id="rId9"/>
    <p:sldId id="310" r:id="rId10"/>
    <p:sldId id="299" r:id="rId11"/>
    <p:sldId id="305" r:id="rId12"/>
    <p:sldId id="303" r:id="rId13"/>
    <p:sldId id="307" r:id="rId14"/>
    <p:sldId id="308" r:id="rId15"/>
    <p:sldId id="309" r:id="rId16"/>
    <p:sldId id="304" r:id="rId17"/>
    <p:sldId id="300" r:id="rId18"/>
    <p:sldId id="301" r:id="rId19"/>
    <p:sldId id="302" r:id="rId20"/>
    <p:sldId id="286" r:id="rId21"/>
    <p:sldId id="288" r:id="rId22"/>
    <p:sldId id="293" r:id="rId23"/>
    <p:sldId id="278" r:id="rId24"/>
    <p:sldId id="298" r:id="rId25"/>
    <p:sldId id="259"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38"/>
    <p:restoredTop sz="94293"/>
  </p:normalViewPr>
  <p:slideViewPr>
    <p:cSldViewPr snapToGrid="0">
      <p:cViewPr varScale="1">
        <p:scale>
          <a:sx n="88" d="100"/>
          <a:sy n="88" d="100"/>
        </p:scale>
        <p:origin x="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148903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02041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22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502750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38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40033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17390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69800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90793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74780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EB385-E695-B149-B1EE-DF834E180D8B}" type="datetimeFigureOut">
              <a:rPr lang="en-US" smtClean="0"/>
              <a:t>4/19/23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2265004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EB385-E695-B149-B1EE-DF834E180D8B}" type="datetimeFigureOut">
              <a:rPr lang="en-US" smtClean="0"/>
              <a:t>4/19/23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13247201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EB385-E695-B149-B1EE-DF834E180D8B}" type="datetimeFigureOut">
              <a:rPr lang="en-US" smtClean="0"/>
              <a:t>4/19/23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62331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EB385-E695-B149-B1EE-DF834E180D8B}" type="datetimeFigureOut">
              <a:rPr lang="en-US" smtClean="0"/>
              <a:t>4/19/23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203111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EB385-E695-B149-B1EE-DF834E180D8B}" type="datetimeFigureOut">
              <a:rPr lang="en-US" smtClean="0"/>
              <a:t>4/19/23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3417284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EB385-E695-B149-B1EE-DF834E180D8B}" type="datetimeFigureOut">
              <a:rPr lang="en-US" smtClean="0"/>
              <a:t>4/19/23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20705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DEB385-E695-B149-B1EE-DF834E180D8B}" type="datetimeFigureOut">
              <a:rPr lang="en-US" smtClean="0"/>
              <a:t>4/19/23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FEC43F-EA7F-524B-8503-3CAA30C64FB0}" type="slidenum">
              <a:rPr lang="en-US" smtClean="0"/>
              <a:t>‹#›</a:t>
            </a:fld>
            <a:endParaRPr lang="en-US"/>
          </a:p>
        </p:txBody>
      </p:sp>
    </p:spTree>
    <p:extLst>
      <p:ext uri="{BB962C8B-B14F-4D97-AF65-F5344CB8AC3E}">
        <p14:creationId xmlns:p14="http://schemas.microsoft.com/office/powerpoint/2010/main" val="5460565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alu6066/Spring2023"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nsf.gov/awardsearch/download.js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526093" y="607511"/>
            <a:ext cx="9231682" cy="2098111"/>
          </a:xfrm>
        </p:spPr>
        <p:txBody>
          <a:bodyPr/>
          <a:lstStyle/>
          <a:p>
            <a:pPr algn="ctr"/>
            <a:r>
              <a:rPr lang="en-US" sz="4400" b="1" i="0" dirty="0">
                <a:solidFill>
                  <a:schemeClr val="tx1"/>
                </a:solidFill>
                <a:effectLst/>
                <a:latin typeface="Times New Roman" panose="02020603050405020304" pitchFamily="18" charset="0"/>
                <a:cs typeface="Times New Roman" panose="02020603050405020304" pitchFamily="18" charset="0"/>
              </a:rPr>
              <a:t>Model to read XML and create database/ tables for information</a:t>
            </a:r>
            <a:endParaRPr lang="en-US" sz="800" dirty="0">
              <a:solidFill>
                <a:schemeClr val="tx1"/>
              </a:solidFill>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826718" y="3081403"/>
            <a:ext cx="4564431" cy="3169085"/>
          </a:xfrm>
        </p:spPr>
        <p:txBody>
          <a:bodyPr>
            <a:noAutofit/>
          </a:bodyPr>
          <a:lstStyle/>
          <a:p>
            <a:pPr marL="0" marR="0" algn="l">
              <a:lnSpc>
                <a:spcPct val="200000"/>
              </a:lnSpc>
              <a:spcBef>
                <a:spcPts val="0"/>
              </a:spcBef>
              <a:spcAft>
                <a:spcPts val="0"/>
              </a:spcAft>
            </a:pPr>
            <a:r>
              <a:rPr lang="en-US" sz="2000" dirty="0">
                <a:solidFill>
                  <a:schemeClr val="tx1"/>
                </a:solidFill>
                <a:latin typeface="Times New Roman" panose="02020603050405020304" pitchFamily="18" charset="0"/>
                <a:cs typeface="Times New Roman" panose="02020603050405020304" pitchFamily="18" charset="0"/>
              </a:rPr>
              <a:t>By:</a:t>
            </a:r>
          </a:p>
          <a:p>
            <a:pPr algn="l"/>
            <a:r>
              <a:rPr lang="en-US" sz="2000" dirty="0">
                <a:solidFill>
                  <a:schemeClr val="tx1"/>
                </a:solidFill>
                <a:latin typeface="Times New Roman" panose="02020603050405020304" pitchFamily="18" charset="0"/>
                <a:cs typeface="Times New Roman" panose="02020603050405020304" pitchFamily="18" charset="0"/>
              </a:rPr>
              <a:t>Salu Kumari</a:t>
            </a:r>
          </a:p>
          <a:p>
            <a:pPr algn="l"/>
            <a:r>
              <a:rPr lang="en-US" sz="2000" dirty="0">
                <a:solidFill>
                  <a:schemeClr val="tx1"/>
                </a:solidFill>
                <a:latin typeface="Times New Roman" panose="02020603050405020304" pitchFamily="18" charset="0"/>
                <a:cs typeface="Times New Roman" panose="02020603050405020304" pitchFamily="18" charset="0"/>
              </a:rPr>
              <a:t>Y00844961</a:t>
            </a:r>
          </a:p>
          <a:p>
            <a:endParaRPr lang="en-US" sz="2000" dirty="0"/>
          </a:p>
        </p:txBody>
      </p:sp>
    </p:spTree>
    <p:extLst>
      <p:ext uri="{BB962C8B-B14F-4D97-AF65-F5344CB8AC3E}">
        <p14:creationId xmlns:p14="http://schemas.microsoft.com/office/powerpoint/2010/main" val="270800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Getting the libraries and establishing database connection</a:t>
            </a:r>
          </a:p>
        </p:txBody>
      </p:sp>
      <p:pic>
        <p:nvPicPr>
          <p:cNvPr id="7" name="Picture 6" descr="Text&#10;&#10;Description automatically generated">
            <a:extLst>
              <a:ext uri="{FF2B5EF4-FFF2-40B4-BE49-F238E27FC236}">
                <a16:creationId xmlns:a16="http://schemas.microsoft.com/office/drawing/2014/main" id="{1CCB24BE-B2F7-971B-76A5-57FD6E36A7AF}"/>
              </a:ext>
            </a:extLst>
          </p:cNvPr>
          <p:cNvPicPr>
            <a:picLocks noChangeAspect="1"/>
          </p:cNvPicPr>
          <p:nvPr/>
        </p:nvPicPr>
        <p:blipFill>
          <a:blip r:embed="rId2"/>
          <a:stretch>
            <a:fillRect/>
          </a:stretch>
        </p:blipFill>
        <p:spPr>
          <a:xfrm>
            <a:off x="1305838" y="2576997"/>
            <a:ext cx="7772400" cy="3695970"/>
          </a:xfrm>
          <a:prstGeom prst="rect">
            <a:avLst/>
          </a:prstGeom>
        </p:spPr>
      </p:pic>
    </p:spTree>
    <p:extLst>
      <p:ext uri="{BB962C8B-B14F-4D97-AF65-F5344CB8AC3E}">
        <p14:creationId xmlns:p14="http://schemas.microsoft.com/office/powerpoint/2010/main" val="356515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Table creation using sql in python and parse the xml element using etree.ElementTree.parse() :</a:t>
            </a:r>
          </a:p>
        </p:txBody>
      </p:sp>
      <p:pic>
        <p:nvPicPr>
          <p:cNvPr id="6" name="Picture 5" descr="Text&#10;&#10;Description automatically generated with medium confidence">
            <a:extLst>
              <a:ext uri="{FF2B5EF4-FFF2-40B4-BE49-F238E27FC236}">
                <a16:creationId xmlns:a16="http://schemas.microsoft.com/office/drawing/2014/main" id="{56197FA3-20A8-D6F1-2AEE-6730E931DB69}"/>
              </a:ext>
            </a:extLst>
          </p:cNvPr>
          <p:cNvPicPr>
            <a:picLocks noChangeAspect="1"/>
          </p:cNvPicPr>
          <p:nvPr/>
        </p:nvPicPr>
        <p:blipFill>
          <a:blip r:embed="rId2"/>
          <a:stretch>
            <a:fillRect/>
          </a:stretch>
        </p:blipFill>
        <p:spPr>
          <a:xfrm>
            <a:off x="650818" y="2769152"/>
            <a:ext cx="7772400" cy="2107483"/>
          </a:xfrm>
          <a:prstGeom prst="rect">
            <a:avLst/>
          </a:prstGeom>
        </p:spPr>
      </p:pic>
    </p:spTree>
    <p:extLst>
      <p:ext uri="{BB962C8B-B14F-4D97-AF65-F5344CB8AC3E}">
        <p14:creationId xmlns:p14="http://schemas.microsoft.com/office/powerpoint/2010/main" val="59594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Reading data from XML and joining two tables:</a:t>
            </a:r>
          </a:p>
        </p:txBody>
      </p:sp>
      <p:pic>
        <p:nvPicPr>
          <p:cNvPr id="6" name="Picture 5" descr="Graphical user interface, text&#10;&#10;Description automatically generated">
            <a:extLst>
              <a:ext uri="{FF2B5EF4-FFF2-40B4-BE49-F238E27FC236}">
                <a16:creationId xmlns:a16="http://schemas.microsoft.com/office/drawing/2014/main" id="{539AF13A-2DE0-0273-559B-FD15E3BD4953}"/>
              </a:ext>
            </a:extLst>
          </p:cNvPr>
          <p:cNvPicPr>
            <a:picLocks noChangeAspect="1"/>
          </p:cNvPicPr>
          <p:nvPr/>
        </p:nvPicPr>
        <p:blipFill>
          <a:blip r:embed="rId2"/>
          <a:stretch>
            <a:fillRect/>
          </a:stretch>
        </p:blipFill>
        <p:spPr>
          <a:xfrm>
            <a:off x="650818" y="2458626"/>
            <a:ext cx="8254642" cy="138642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47A8F206-5A22-C0B3-B8B4-25E55EE9054C}"/>
              </a:ext>
            </a:extLst>
          </p:cNvPr>
          <p:cNvPicPr>
            <a:picLocks noChangeAspect="1"/>
          </p:cNvPicPr>
          <p:nvPr/>
        </p:nvPicPr>
        <p:blipFill>
          <a:blip r:embed="rId3"/>
          <a:stretch>
            <a:fillRect/>
          </a:stretch>
        </p:blipFill>
        <p:spPr>
          <a:xfrm>
            <a:off x="650818" y="3909942"/>
            <a:ext cx="8254643" cy="1730573"/>
          </a:xfrm>
          <a:prstGeom prst="rect">
            <a:avLst/>
          </a:prstGeom>
        </p:spPr>
      </p:pic>
      <p:pic>
        <p:nvPicPr>
          <p:cNvPr id="10" name="Picture 9">
            <a:extLst>
              <a:ext uri="{FF2B5EF4-FFF2-40B4-BE49-F238E27FC236}">
                <a16:creationId xmlns:a16="http://schemas.microsoft.com/office/drawing/2014/main" id="{9EE8D17D-703D-246D-8E12-DC9222600BFE}"/>
              </a:ext>
            </a:extLst>
          </p:cNvPr>
          <p:cNvPicPr>
            <a:picLocks noChangeAspect="1"/>
          </p:cNvPicPr>
          <p:nvPr/>
        </p:nvPicPr>
        <p:blipFill>
          <a:blip r:embed="rId4"/>
          <a:stretch>
            <a:fillRect/>
          </a:stretch>
        </p:blipFill>
        <p:spPr>
          <a:xfrm>
            <a:off x="650818" y="5705403"/>
            <a:ext cx="8254642" cy="437786"/>
          </a:xfrm>
          <a:prstGeom prst="rect">
            <a:avLst/>
          </a:prstGeom>
        </p:spPr>
      </p:pic>
    </p:spTree>
    <p:extLst>
      <p:ext uri="{BB962C8B-B14F-4D97-AF65-F5344CB8AC3E}">
        <p14:creationId xmlns:p14="http://schemas.microsoft.com/office/powerpoint/2010/main" val="259434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Tables created and also detected if there is duplicate data and prevents that from insertion:</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F9FF28EA-FE7C-F8EE-A9B9-9D8B43E33AA1}"/>
              </a:ext>
            </a:extLst>
          </p:cNvPr>
          <p:cNvPicPr>
            <a:picLocks noChangeAspect="1"/>
          </p:cNvPicPr>
          <p:nvPr/>
        </p:nvPicPr>
        <p:blipFill>
          <a:blip r:embed="rId2"/>
          <a:stretch>
            <a:fillRect/>
          </a:stretch>
        </p:blipFill>
        <p:spPr>
          <a:xfrm>
            <a:off x="713984" y="2542962"/>
            <a:ext cx="6892431" cy="3741079"/>
          </a:xfrm>
          <a:prstGeom prst="rect">
            <a:avLst/>
          </a:prstGeom>
        </p:spPr>
      </p:pic>
    </p:spTree>
    <p:extLst>
      <p:ext uri="{BB962C8B-B14F-4D97-AF65-F5344CB8AC3E}">
        <p14:creationId xmlns:p14="http://schemas.microsoft.com/office/powerpoint/2010/main" val="403944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Tables created:</a:t>
            </a:r>
          </a:p>
        </p:txBody>
      </p:sp>
      <p:pic>
        <p:nvPicPr>
          <p:cNvPr id="8" name="Picture 7" descr="Graphical user interface, application&#10;&#10;Description automatically generated">
            <a:extLst>
              <a:ext uri="{FF2B5EF4-FFF2-40B4-BE49-F238E27FC236}">
                <a16:creationId xmlns:a16="http://schemas.microsoft.com/office/drawing/2014/main" id="{860AE4D0-F417-0F7D-B2DC-E61246625779}"/>
              </a:ext>
            </a:extLst>
          </p:cNvPr>
          <p:cNvPicPr>
            <a:picLocks noChangeAspect="1"/>
          </p:cNvPicPr>
          <p:nvPr/>
        </p:nvPicPr>
        <p:blipFill>
          <a:blip r:embed="rId2"/>
          <a:stretch>
            <a:fillRect/>
          </a:stretch>
        </p:blipFill>
        <p:spPr>
          <a:xfrm>
            <a:off x="3214587" y="1590886"/>
            <a:ext cx="2622010" cy="4907865"/>
          </a:xfrm>
          <a:prstGeom prst="rect">
            <a:avLst/>
          </a:prstGeom>
        </p:spPr>
      </p:pic>
    </p:spTree>
    <p:extLst>
      <p:ext uri="{BB962C8B-B14F-4D97-AF65-F5344CB8AC3E}">
        <p14:creationId xmlns:p14="http://schemas.microsoft.com/office/powerpoint/2010/main" val="412110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Data inserted:</a:t>
            </a:r>
          </a:p>
        </p:txBody>
      </p:sp>
      <p:pic>
        <p:nvPicPr>
          <p:cNvPr id="5" name="Picture 4" descr="Graphical user interface, application&#10;&#10;Description automatically generated">
            <a:extLst>
              <a:ext uri="{FF2B5EF4-FFF2-40B4-BE49-F238E27FC236}">
                <a16:creationId xmlns:a16="http://schemas.microsoft.com/office/drawing/2014/main" id="{8895BC15-8A0A-E0B9-DFED-19D0EDA3ED2C}"/>
              </a:ext>
            </a:extLst>
          </p:cNvPr>
          <p:cNvPicPr>
            <a:picLocks noChangeAspect="1"/>
          </p:cNvPicPr>
          <p:nvPr/>
        </p:nvPicPr>
        <p:blipFill>
          <a:blip r:embed="rId2"/>
          <a:stretch>
            <a:fillRect/>
          </a:stretch>
        </p:blipFill>
        <p:spPr>
          <a:xfrm>
            <a:off x="2415659" y="2021424"/>
            <a:ext cx="5191089" cy="4836575"/>
          </a:xfrm>
          <a:prstGeom prst="rect">
            <a:avLst/>
          </a:prstGeom>
        </p:spPr>
      </p:pic>
    </p:spTree>
    <p:extLst>
      <p:ext uri="{BB962C8B-B14F-4D97-AF65-F5344CB8AC3E}">
        <p14:creationId xmlns:p14="http://schemas.microsoft.com/office/powerpoint/2010/main" val="38304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XML Data collection with a duplicate file</a:t>
            </a:r>
          </a:p>
        </p:txBody>
      </p:sp>
      <p:pic>
        <p:nvPicPr>
          <p:cNvPr id="5" name="Picture 4" descr="Table&#10;&#10;Description automatically generated with medium confidence">
            <a:extLst>
              <a:ext uri="{FF2B5EF4-FFF2-40B4-BE49-F238E27FC236}">
                <a16:creationId xmlns:a16="http://schemas.microsoft.com/office/drawing/2014/main" id="{17D19978-03F3-1FB0-08EF-CD04CFE3DCC3}"/>
              </a:ext>
            </a:extLst>
          </p:cNvPr>
          <p:cNvPicPr>
            <a:picLocks noChangeAspect="1"/>
          </p:cNvPicPr>
          <p:nvPr/>
        </p:nvPicPr>
        <p:blipFill>
          <a:blip r:embed="rId2"/>
          <a:stretch>
            <a:fillRect/>
          </a:stretch>
        </p:blipFill>
        <p:spPr>
          <a:xfrm>
            <a:off x="713984" y="2466009"/>
            <a:ext cx="7772400" cy="2214601"/>
          </a:xfrm>
          <a:prstGeom prst="rect">
            <a:avLst/>
          </a:prstGeom>
        </p:spPr>
      </p:pic>
    </p:spTree>
    <p:extLst>
      <p:ext uri="{BB962C8B-B14F-4D97-AF65-F5344CB8AC3E}">
        <p14:creationId xmlns:p14="http://schemas.microsoft.com/office/powerpoint/2010/main" val="102610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723922" y="1285461"/>
            <a:ext cx="9610311" cy="4700437"/>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Localhost:3001 or 3002 </a:t>
            </a:r>
          </a:p>
        </p:txBody>
      </p:sp>
      <p:pic>
        <p:nvPicPr>
          <p:cNvPr id="8" name="Picture 7">
            <a:extLst>
              <a:ext uri="{FF2B5EF4-FFF2-40B4-BE49-F238E27FC236}">
                <a16:creationId xmlns:a16="http://schemas.microsoft.com/office/drawing/2014/main" id="{DDD7C007-722A-2B46-3D64-91A31C2DE484}"/>
              </a:ext>
            </a:extLst>
          </p:cNvPr>
          <p:cNvPicPr>
            <a:picLocks noChangeAspect="1"/>
          </p:cNvPicPr>
          <p:nvPr/>
        </p:nvPicPr>
        <p:blipFill>
          <a:blip r:embed="rId2"/>
          <a:stretch>
            <a:fillRect/>
          </a:stretch>
        </p:blipFill>
        <p:spPr>
          <a:xfrm>
            <a:off x="713983" y="1752199"/>
            <a:ext cx="7772400" cy="333663"/>
          </a:xfrm>
          <a:prstGeom prst="rect">
            <a:avLst/>
          </a:prstGeom>
        </p:spPr>
      </p:pic>
      <p:pic>
        <p:nvPicPr>
          <p:cNvPr id="10" name="Picture 9" descr="Text&#10;&#10;Description automatically generated">
            <a:extLst>
              <a:ext uri="{FF2B5EF4-FFF2-40B4-BE49-F238E27FC236}">
                <a16:creationId xmlns:a16="http://schemas.microsoft.com/office/drawing/2014/main" id="{A9042902-54C5-0753-3150-4A8607CA6B6A}"/>
              </a:ext>
            </a:extLst>
          </p:cNvPr>
          <p:cNvPicPr>
            <a:picLocks noChangeAspect="1"/>
          </p:cNvPicPr>
          <p:nvPr/>
        </p:nvPicPr>
        <p:blipFill>
          <a:blip r:embed="rId3"/>
          <a:stretch>
            <a:fillRect/>
          </a:stretch>
        </p:blipFill>
        <p:spPr>
          <a:xfrm>
            <a:off x="713983" y="2203789"/>
            <a:ext cx="8190267" cy="4462054"/>
          </a:xfrm>
          <a:prstGeom prst="rect">
            <a:avLst/>
          </a:prstGeom>
        </p:spPr>
      </p:pic>
    </p:spTree>
    <p:extLst>
      <p:ext uri="{BB962C8B-B14F-4D97-AF65-F5344CB8AC3E}">
        <p14:creationId xmlns:p14="http://schemas.microsoft.com/office/powerpoint/2010/main" val="201891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In case if there is award information</a:t>
            </a:r>
          </a:p>
        </p:txBody>
      </p:sp>
      <p:pic>
        <p:nvPicPr>
          <p:cNvPr id="5" name="Picture 4" descr="Graphical user interface, application&#10;&#10;Description automatically generated">
            <a:extLst>
              <a:ext uri="{FF2B5EF4-FFF2-40B4-BE49-F238E27FC236}">
                <a16:creationId xmlns:a16="http://schemas.microsoft.com/office/drawing/2014/main" id="{2495259C-9C0A-B3EA-EA81-6EA685554F67}"/>
              </a:ext>
            </a:extLst>
          </p:cNvPr>
          <p:cNvPicPr>
            <a:picLocks noChangeAspect="1"/>
          </p:cNvPicPr>
          <p:nvPr/>
        </p:nvPicPr>
        <p:blipFill>
          <a:blip r:embed="rId2"/>
          <a:stretch>
            <a:fillRect/>
          </a:stretch>
        </p:blipFill>
        <p:spPr>
          <a:xfrm>
            <a:off x="808383" y="2597131"/>
            <a:ext cx="7772400" cy="3675835"/>
          </a:xfrm>
          <a:prstGeom prst="rect">
            <a:avLst/>
          </a:prstGeom>
        </p:spPr>
      </p:pic>
    </p:spTree>
    <p:extLst>
      <p:ext uri="{BB962C8B-B14F-4D97-AF65-F5344CB8AC3E}">
        <p14:creationId xmlns:p14="http://schemas.microsoft.com/office/powerpoint/2010/main" val="343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In case if there is no award information </a:t>
            </a:r>
          </a:p>
        </p:txBody>
      </p:sp>
      <p:pic>
        <p:nvPicPr>
          <p:cNvPr id="6" name="Picture 5" descr="Graphical user interface, text, application, email, Teams&#10;&#10;Description automatically generated">
            <a:extLst>
              <a:ext uri="{FF2B5EF4-FFF2-40B4-BE49-F238E27FC236}">
                <a16:creationId xmlns:a16="http://schemas.microsoft.com/office/drawing/2014/main" id="{490C95E3-332B-F298-782F-A32F5A5AFD93}"/>
              </a:ext>
            </a:extLst>
          </p:cNvPr>
          <p:cNvPicPr>
            <a:picLocks noChangeAspect="1"/>
          </p:cNvPicPr>
          <p:nvPr/>
        </p:nvPicPr>
        <p:blipFill>
          <a:blip r:embed="rId2"/>
          <a:stretch>
            <a:fillRect/>
          </a:stretch>
        </p:blipFill>
        <p:spPr>
          <a:xfrm>
            <a:off x="713984" y="2567353"/>
            <a:ext cx="7184312" cy="3889076"/>
          </a:xfrm>
          <a:prstGeom prst="rect">
            <a:avLst/>
          </a:prstGeom>
        </p:spPr>
      </p:pic>
    </p:spTree>
    <p:extLst>
      <p:ext uri="{BB962C8B-B14F-4D97-AF65-F5344CB8AC3E}">
        <p14:creationId xmlns:p14="http://schemas.microsoft.com/office/powerpoint/2010/main" val="31187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507067" y="266699"/>
            <a:ext cx="7766936" cy="1257301"/>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514350" y="1691014"/>
            <a:ext cx="9620250" cy="4208746"/>
          </a:xfrm>
        </p:spPr>
        <p:txBody>
          <a:bodyPr>
            <a:noAutofit/>
          </a:bodyPr>
          <a:lstStyle/>
          <a:p>
            <a:pPr algn="l"/>
            <a:endParaRPr lang="en-US" sz="200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dirty="0">
                <a:solidFill>
                  <a:schemeClr val="tx1"/>
                </a:solidFill>
                <a:latin typeface="Times New Roman" panose="02020603050405020304" pitchFamily="18" charset="0"/>
                <a:ea typeface="+mj-ea"/>
                <a:cs typeface="Times New Roman" panose="02020603050405020304" pitchFamily="18" charset="0"/>
              </a:rPr>
              <a:t>The project involves combining data and implementing it for quick and easy access. By reading multiple XML files, the project is able to present the information in a user-friendly, tabular format. The extraction, transformation, and loading process is completed in a minimal amount of time, allowing for fast generation of information. This project is designed to provide users with easy access to information via the web, with data ready to read on a single click. </a:t>
            </a:r>
          </a:p>
          <a:p>
            <a:pPr marL="0" marR="0" algn="l">
              <a:spcBef>
                <a:spcPts val="0"/>
              </a:spcBef>
              <a:spcAft>
                <a:spcPts val="0"/>
              </a:spcAft>
            </a:pPr>
            <a:endParaRPr lang="en-US" sz="2000" dirty="0">
              <a:solidFill>
                <a:schemeClr val="tx1"/>
              </a:solidFill>
              <a:latin typeface="Times New Roman" panose="02020603050405020304" pitchFamily="18" charset="0"/>
              <a:ea typeface="+mj-ea"/>
              <a:cs typeface="Times New Roman" panose="02020603050405020304" pitchFamily="18" charset="0"/>
            </a:endParaRPr>
          </a:p>
          <a:p>
            <a:pPr marL="0" marR="0" algn="l">
              <a:spcBef>
                <a:spcPts val="0"/>
              </a:spcBef>
              <a:spcAft>
                <a:spcPts val="0"/>
              </a:spcAft>
            </a:pPr>
            <a:r>
              <a:rPr lang="en-US" sz="2000" dirty="0">
                <a:solidFill>
                  <a:schemeClr val="tx1"/>
                </a:solidFill>
                <a:latin typeface="Times New Roman" panose="02020603050405020304" pitchFamily="18" charset="0"/>
                <a:ea typeface="+mj-ea"/>
                <a:cs typeface="Times New Roman" panose="02020603050405020304" pitchFamily="18" charset="0"/>
              </a:rPr>
              <a:t>Note: port is localhost</a:t>
            </a:r>
          </a:p>
          <a:p>
            <a:pPr marL="0" marR="0" algn="l">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l"/>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473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308284" y="317965"/>
            <a:ext cx="7766936" cy="1019070"/>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Advantages</a:t>
            </a:r>
          </a:p>
        </p:txBody>
      </p:sp>
      <p:sp>
        <p:nvSpPr>
          <p:cNvPr id="10" name="Subtitle 9">
            <a:extLst>
              <a:ext uri="{FF2B5EF4-FFF2-40B4-BE49-F238E27FC236}">
                <a16:creationId xmlns:a16="http://schemas.microsoft.com/office/drawing/2014/main" id="{0EB82DB1-61BB-027B-BF9F-9A6C9F677894}"/>
              </a:ext>
            </a:extLst>
          </p:cNvPr>
          <p:cNvSpPr>
            <a:spLocks noGrp="1"/>
          </p:cNvSpPr>
          <p:nvPr>
            <p:ph type="subTitle" idx="1"/>
          </p:nvPr>
        </p:nvSpPr>
        <p:spPr>
          <a:xfrm>
            <a:off x="516836" y="1855305"/>
            <a:ext cx="9713842" cy="3292428"/>
          </a:xfrm>
        </p:spPr>
        <p:txBody>
          <a:bodyPr>
            <a:noAutofit/>
          </a:bodyPr>
          <a:lstStyle/>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first part of the project is written in a continuous single page, which makes it easier to track errors as all the code is in one place. This can save time and effort during debugging and maintenance.</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is written in a simple and understandable way, which can help with ease of use, maintainability, and future development.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includes functionality to check for redundancy of data and prevent it from duplicity.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This can help ensure data integrity, consistency, and accuracy, which are crucial for decision-making and analysis.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information page which is second part of the project will display all the required information about an award, which can provide users with a comprehensive and user-friendly view of the data. This can enhance usability and user satisfaction, as well as support various use cases and scenarios.</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48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507067" y="404949"/>
            <a:ext cx="7766936" cy="2537034"/>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Result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5" name="Subtitle 9">
            <a:extLst>
              <a:ext uri="{FF2B5EF4-FFF2-40B4-BE49-F238E27FC236}">
                <a16:creationId xmlns:a16="http://schemas.microsoft.com/office/drawing/2014/main" id="{85B655BE-27AE-8DF2-B3E7-E4F559888C56}"/>
              </a:ext>
            </a:extLst>
          </p:cNvPr>
          <p:cNvSpPr>
            <a:spLocks noGrp="1"/>
          </p:cNvSpPr>
          <p:nvPr>
            <p:ph type="subTitle" idx="1"/>
          </p:nvPr>
        </p:nvSpPr>
        <p:spPr>
          <a:xfrm>
            <a:off x="489541" y="1323041"/>
            <a:ext cx="5911260" cy="4763859"/>
          </a:xfrm>
        </p:spPr>
        <p:txBody>
          <a:bodyPr>
            <a:normAutofit/>
          </a:bodyPr>
          <a:lstStyle/>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The below are the result of the project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is able to parse multiple XML files efficiently within a short period of time. This can</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save time and effort when processing large amounts of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is able to connect to a database, which is a crucial functionality for managing and storing data effectively.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ensures that the data is not duplicate and that they are related to each other, which can help ensure data consistency and accuracy.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information is displayed in a clear and well-organized way, which can help users easily understand and interpret the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Docker  used to save code as an image</a:t>
            </a:r>
          </a:p>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7BC3D687-6EC3-897A-DAC1-1F36BAED17DB}"/>
              </a:ext>
            </a:extLst>
          </p:cNvPr>
          <p:cNvPicPr>
            <a:picLocks noChangeAspect="1"/>
          </p:cNvPicPr>
          <p:nvPr/>
        </p:nvPicPr>
        <p:blipFill>
          <a:blip r:embed="rId2"/>
          <a:stretch>
            <a:fillRect/>
          </a:stretch>
        </p:blipFill>
        <p:spPr>
          <a:xfrm>
            <a:off x="6596958" y="1323041"/>
            <a:ext cx="3408433" cy="4763859"/>
          </a:xfrm>
          <a:prstGeom prst="rect">
            <a:avLst/>
          </a:prstGeom>
        </p:spPr>
      </p:pic>
    </p:spTree>
    <p:extLst>
      <p:ext uri="{BB962C8B-B14F-4D97-AF65-F5344CB8AC3E}">
        <p14:creationId xmlns:p14="http://schemas.microsoft.com/office/powerpoint/2010/main" val="3417447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93815" y="669992"/>
            <a:ext cx="7766936" cy="1780312"/>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Result Analysis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0807CD-9EB0-EDD5-622D-14A74D31DEB2}"/>
              </a:ext>
            </a:extLst>
          </p:cNvPr>
          <p:cNvSpPr txBox="1"/>
          <p:nvPr/>
        </p:nvSpPr>
        <p:spPr>
          <a:xfrm>
            <a:off x="636104" y="1974574"/>
            <a:ext cx="11171583" cy="1323439"/>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The result analysis of this project are:</a:t>
            </a:r>
          </a:p>
          <a:p>
            <a:pPr algn="l"/>
            <a:r>
              <a:rPr lang="en-US" sz="2000" kern="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element detection of the algorithm (parsing XML element ) is very  efficient using python.</a:t>
            </a:r>
          </a:p>
          <a:p>
            <a:pPr algn="l"/>
            <a:r>
              <a:rPr lang="en-US" sz="2000" kern="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implementation gives an acceptable result success.</a:t>
            </a:r>
          </a:p>
          <a:p>
            <a:pPr algn="l"/>
            <a:r>
              <a:rPr lang="en-US" sz="2000" kern="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Result of the project is accurate as per the data, which is coming from the XML</a:t>
            </a:r>
            <a:endParaRPr lang="en-US" sz="2000" dirty="0"/>
          </a:p>
        </p:txBody>
      </p:sp>
      <p:pic>
        <p:nvPicPr>
          <p:cNvPr id="5" name="Picture 4" descr="Graphical user interface, application&#10;&#10;Description automatically generated">
            <a:extLst>
              <a:ext uri="{FF2B5EF4-FFF2-40B4-BE49-F238E27FC236}">
                <a16:creationId xmlns:a16="http://schemas.microsoft.com/office/drawing/2014/main" id="{9FC13DBF-7308-802A-A9B8-EBFC5E0752B8}"/>
              </a:ext>
            </a:extLst>
          </p:cNvPr>
          <p:cNvPicPr>
            <a:picLocks noChangeAspect="1"/>
          </p:cNvPicPr>
          <p:nvPr/>
        </p:nvPicPr>
        <p:blipFill>
          <a:blip r:embed="rId2"/>
          <a:stretch>
            <a:fillRect/>
          </a:stretch>
        </p:blipFill>
        <p:spPr>
          <a:xfrm>
            <a:off x="1282799" y="3754886"/>
            <a:ext cx="7772400" cy="2319823"/>
          </a:xfrm>
          <a:prstGeom prst="rect">
            <a:avLst/>
          </a:prstGeom>
        </p:spPr>
      </p:pic>
    </p:spTree>
    <p:extLst>
      <p:ext uri="{BB962C8B-B14F-4D97-AF65-F5344CB8AC3E}">
        <p14:creationId xmlns:p14="http://schemas.microsoft.com/office/powerpoint/2010/main" val="90534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63232" y="680077"/>
            <a:ext cx="7766936" cy="109689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Learning Experiences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554835" y="950231"/>
            <a:ext cx="9981296" cy="4544291"/>
          </a:xfrm>
        </p:spPr>
        <p:txBody>
          <a:bodyPr>
            <a:noAutofit/>
          </a:bodyPr>
          <a:lstStyle/>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The below things were learned during the implementation of the project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It helped to understand the concept of data interpretation learning. </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It helped to learn different libraries in python, and to develop the concept and algorithm behind work-flow.</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Python and Node.js, which are popular programming languages used for web development and data processing.</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SQL and creating a relational database, which are important skills for managing and analyzing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Understanding the logic behind sessions, which are used to maintain state and store data across multiple requests in web applications.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about different modules of Node.js, which can help with building scalable and efficient web applications.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94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63232" y="680077"/>
            <a:ext cx="7766936" cy="109689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Learning Experiences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554835" y="950231"/>
            <a:ext cx="7979565" cy="4544291"/>
          </a:xfrm>
        </p:spPr>
        <p:txBody>
          <a:bodyPr>
            <a:noAutofit/>
          </a:bodyPr>
          <a:lstStyle/>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Understanding the concept of ETL (Extract, Transform, Load) and data cleaning, which are essential for data integration and preparation.</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Learning about data redundancy reduction and relationship between tables, which are important concepts for database design and optimization.</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Understanding the concept of data interpretation learning, which can help with making sense of data and deriving insights.</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Learning different libraries in Python, which can help with data analysis, visualization, and machine learning.</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Developing the concept and algorithm behind workflow, which can help with organizing and automating data processing tasks </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Learned about Docker and </a:t>
            </a:r>
            <a:r>
              <a:rPr lang="en-US" sz="2000" kern="100" dirty="0" err="1">
                <a:solidFill>
                  <a:schemeClr val="tx1"/>
                </a:solidFill>
                <a:latin typeface="Times New Roman" panose="02020603050405020304" pitchFamily="18" charset="0"/>
                <a:cs typeface="Times New Roman" panose="02020603050405020304" pitchFamily="18" charset="0"/>
              </a:rPr>
              <a:t>github</a:t>
            </a:r>
            <a:r>
              <a:rPr lang="en-US" sz="2000" kern="100" dirty="0">
                <a:solidFill>
                  <a:schemeClr val="tx1"/>
                </a:solidFill>
                <a:latin typeface="Times New Roman" panose="02020603050405020304" pitchFamily="18" charset="0"/>
                <a:cs typeface="Times New Roman" panose="02020603050405020304" pitchFamily="18" charset="0"/>
              </a:rPr>
              <a:t> and its uses for document depository</a:t>
            </a:r>
          </a:p>
          <a:p>
            <a:pPr marL="0" marR="0" indent="0" algn="l">
              <a:spcBef>
                <a:spcPts val="0"/>
              </a:spcBef>
              <a:spcAft>
                <a:spcPts val="0"/>
              </a:spcAft>
              <a:buNone/>
            </a:pPr>
            <a:endParaRPr lang="en-US" sz="2000" kern="1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3F284C65-8A7E-5594-7834-652A5B8F7F6A}"/>
              </a:ext>
            </a:extLst>
          </p:cNvPr>
          <p:cNvPicPr>
            <a:picLocks noChangeAspect="1"/>
          </p:cNvPicPr>
          <p:nvPr/>
        </p:nvPicPr>
        <p:blipFill>
          <a:blip r:embed="rId2"/>
          <a:stretch>
            <a:fillRect/>
          </a:stretch>
        </p:blipFill>
        <p:spPr>
          <a:xfrm>
            <a:off x="8375607" y="1414064"/>
            <a:ext cx="2134379" cy="4763859"/>
          </a:xfrm>
          <a:prstGeom prst="rect">
            <a:avLst/>
          </a:prstGeom>
        </p:spPr>
      </p:pic>
    </p:spTree>
    <p:extLst>
      <p:ext uri="{BB962C8B-B14F-4D97-AF65-F5344CB8AC3E}">
        <p14:creationId xmlns:p14="http://schemas.microsoft.com/office/powerpoint/2010/main" val="294645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175763" y="279952"/>
            <a:ext cx="7766936" cy="1017104"/>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Problems</a:t>
            </a:r>
          </a:p>
        </p:txBody>
      </p:sp>
      <p:sp>
        <p:nvSpPr>
          <p:cNvPr id="6" name="Subtitle 5">
            <a:extLst>
              <a:ext uri="{FF2B5EF4-FFF2-40B4-BE49-F238E27FC236}">
                <a16:creationId xmlns:a16="http://schemas.microsoft.com/office/drawing/2014/main" id="{DBE468D9-B2B9-F974-FC9D-543CEE3F0941}"/>
              </a:ext>
            </a:extLst>
          </p:cNvPr>
          <p:cNvSpPr>
            <a:spLocks noGrp="1"/>
          </p:cNvSpPr>
          <p:nvPr>
            <p:ph type="subTitle" idx="1"/>
          </p:nvPr>
        </p:nvSpPr>
        <p:spPr>
          <a:xfrm>
            <a:off x="424070" y="2093843"/>
            <a:ext cx="8865704" cy="3975653"/>
          </a:xfrm>
        </p:spPr>
        <p:txBody>
          <a:bodyPr>
            <a:noAutofit/>
          </a:bodyPr>
          <a:lstStyle/>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The below problems were faced during the project implementation:</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Less application for some operating system like iOS/mac</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Creating environment was difficult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Cleaning and normalization of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Establishing relation between tables was complex</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Syntax issues, database connectivity issues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new technology with limited resources</a:t>
            </a:r>
          </a:p>
          <a:p>
            <a:pPr marL="0" marR="0">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51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of a person holding a sign&#10;&#10;Description automatically generated with medium confidence">
            <a:extLst>
              <a:ext uri="{FF2B5EF4-FFF2-40B4-BE49-F238E27FC236}">
                <a16:creationId xmlns:a16="http://schemas.microsoft.com/office/drawing/2014/main" id="{7018B886-5365-026B-72F3-B517CBB892F3}"/>
              </a:ext>
            </a:extLst>
          </p:cNvPr>
          <p:cNvPicPr>
            <a:picLocks noChangeAspect="1"/>
          </p:cNvPicPr>
          <p:nvPr/>
        </p:nvPicPr>
        <p:blipFill>
          <a:blip r:embed="rId2"/>
          <a:stretch>
            <a:fillRect/>
          </a:stretch>
        </p:blipFill>
        <p:spPr>
          <a:xfrm>
            <a:off x="1385889" y="1157288"/>
            <a:ext cx="7329486" cy="4729162"/>
          </a:xfrm>
          <a:prstGeom prst="rect">
            <a:avLst/>
          </a:prstGeom>
        </p:spPr>
      </p:pic>
      <p:sp>
        <p:nvSpPr>
          <p:cNvPr id="2" name="TextBox 1">
            <a:extLst>
              <a:ext uri="{FF2B5EF4-FFF2-40B4-BE49-F238E27FC236}">
                <a16:creationId xmlns:a16="http://schemas.microsoft.com/office/drawing/2014/main" id="{8B77D6BF-6B56-E895-791F-B023B7FC9B91}"/>
              </a:ext>
            </a:extLst>
          </p:cNvPr>
          <p:cNvSpPr txBox="1"/>
          <p:nvPr/>
        </p:nvSpPr>
        <p:spPr>
          <a:xfrm>
            <a:off x="1631867" y="5700712"/>
            <a:ext cx="6837529"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https://github.com/salu6066/Spring2023</a:t>
            </a:r>
            <a:endParaRPr lang="en-US" sz="2000" dirty="0">
              <a:latin typeface="Times New Roman" panose="02020603050405020304" pitchFamily="18" charset="0"/>
              <a:cs typeface="Times New Roman" panose="02020603050405020304" pitchFamily="18" charset="0"/>
            </a:endParaRPr>
          </a:p>
          <a:p>
            <a:r>
              <a:rPr lang="en-US" sz="2000" kern="100" spc="20" dirty="0">
                <a:effectLst/>
                <a:latin typeface="Times New Roman" panose="02020603050405020304" pitchFamily="18" charset="0"/>
                <a:ea typeface="Calibri" panose="020F0502020204030204" pitchFamily="34" charset="0"/>
                <a:cs typeface="Times New Roman" panose="02020603050405020304" pitchFamily="18" charset="0"/>
              </a:rPr>
              <a:t>docker push salukumari/nsf:v2</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88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507067" y="154955"/>
            <a:ext cx="7766936" cy="1316966"/>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Abstract</a:t>
            </a:r>
          </a:p>
        </p:txBody>
      </p:sp>
      <p:sp>
        <p:nvSpPr>
          <p:cNvPr id="5" name="Subtitle 4">
            <a:extLst>
              <a:ext uri="{FF2B5EF4-FFF2-40B4-BE49-F238E27FC236}">
                <a16:creationId xmlns:a16="http://schemas.microsoft.com/office/drawing/2014/main" id="{6DC204ED-6FAA-E88E-15EB-23CC1A9F1E08}"/>
              </a:ext>
            </a:extLst>
          </p:cNvPr>
          <p:cNvSpPr>
            <a:spLocks noGrp="1"/>
          </p:cNvSpPr>
          <p:nvPr>
            <p:ph type="subTitle" idx="1"/>
          </p:nvPr>
        </p:nvSpPr>
        <p:spPr>
          <a:xfrm>
            <a:off x="534838" y="1984075"/>
            <a:ext cx="9437298" cy="3905211"/>
          </a:xfrm>
        </p:spPr>
        <p:txBody>
          <a:bodyPr>
            <a:normAutofit/>
          </a:bodyPr>
          <a:lstStyle/>
          <a:p>
            <a:pPr algn="l"/>
            <a:r>
              <a:rPr lang="en-US" sz="2000" dirty="0">
                <a:solidFill>
                  <a:schemeClr val="tx1"/>
                </a:solidFill>
                <a:latin typeface="Times New Roman" panose="02020603050405020304" pitchFamily="18" charset="0"/>
                <a:ea typeface="+mj-ea"/>
                <a:cs typeface="Times New Roman" panose="02020603050405020304" pitchFamily="18" charset="0"/>
              </a:rPr>
              <a:t>The aim of this project is to efficiently parse XML files and directly create tables on a database. The performance of the extraction, transformation, and loading (ETL) process is a key consideration in order to ensure that the project is both efficient and user-friendly. The resulting database will then be used to display information about a specific data, utilizing a session-based approach to provide a personalized and tailored experience for the user. By leveraging the power of XML parsing and database technology, this project seeks to provide a seamless and intuitive platform for accessing and displaying information.</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67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93631" y="404949"/>
            <a:ext cx="8764438" cy="1685164"/>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Languages</a:t>
            </a: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1353" y="1524001"/>
            <a:ext cx="9544833" cy="4929050"/>
          </a:xfrm>
        </p:spPr>
        <p:txBody>
          <a:bodyPr>
            <a:noAutofit/>
          </a:bodyPr>
          <a:lstStyle/>
          <a:p>
            <a:pPr algn="l"/>
            <a:endParaRPr lang="en-US" sz="3200" i="0" dirty="0">
              <a:solidFill>
                <a:srgbClr val="000000"/>
              </a:solidFill>
              <a:effectLst/>
              <a:latin typeface="Times New Roman" panose="02020603050405020304" pitchFamily="18" charset="0"/>
              <a:cs typeface="Times New Roman" panose="02020603050405020304" pitchFamily="18" charset="0"/>
            </a:endParaRPr>
          </a:p>
          <a:p>
            <a:pPr algn="l"/>
            <a:endParaRPr lang="en-US"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BAE2D23-5DEC-4E35-2C52-CEBF5C6AB247}"/>
              </a:ext>
            </a:extLst>
          </p:cNvPr>
          <p:cNvSpPr txBox="1"/>
          <p:nvPr/>
        </p:nvSpPr>
        <p:spPr>
          <a:xfrm>
            <a:off x="651353" y="1931892"/>
            <a:ext cx="9217266" cy="2554545"/>
          </a:xfrm>
          <a:prstGeom prst="rect">
            <a:avLst/>
          </a:prstGeom>
          <a:noFill/>
        </p:spPr>
        <p:txBody>
          <a:bodyPr wrap="square">
            <a:sp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below languages are used for the project implementation: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Python</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ode.js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Html</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CSS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XML</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SQ</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 (Query Language)</a:t>
            </a: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717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93631" y="404949"/>
            <a:ext cx="8764438" cy="1685164"/>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Dependencies, libraries, Modules</a:t>
            </a: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1353" y="1524001"/>
            <a:ext cx="9544833" cy="4929050"/>
          </a:xfrm>
        </p:spPr>
        <p:txBody>
          <a:bodyPr>
            <a:noAutofit/>
          </a:bodyPr>
          <a:lstStyle/>
          <a:p>
            <a:pPr algn="l"/>
            <a:endParaRPr lang="en-US" sz="3200" i="0" dirty="0">
              <a:solidFill>
                <a:srgbClr val="000000"/>
              </a:solidFill>
              <a:effectLst/>
              <a:latin typeface="Times New Roman" panose="02020603050405020304" pitchFamily="18" charset="0"/>
              <a:cs typeface="Times New Roman" panose="02020603050405020304" pitchFamily="18" charset="0"/>
            </a:endParaRPr>
          </a:p>
          <a:p>
            <a:pPr algn="l"/>
            <a:endParaRPr lang="en-US"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BAE2D23-5DEC-4E35-2C52-CEBF5C6AB247}"/>
              </a:ext>
            </a:extLst>
          </p:cNvPr>
          <p:cNvSpPr txBox="1"/>
          <p:nvPr/>
        </p:nvSpPr>
        <p:spPr>
          <a:xfrm>
            <a:off x="651353" y="1609316"/>
            <a:ext cx="9155256" cy="5632311"/>
          </a:xfrm>
          <a:prstGeom prst="rect">
            <a:avLst/>
          </a:prstGeom>
          <a:noFill/>
        </p:spPr>
        <p:txBody>
          <a:bodyPr wrap="square">
            <a:sp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below dependencies and modules are used for the project implementation: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organ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Mysql</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MariaDB</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Mustache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handlebars</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express- handlebars</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nodemon</a:t>
            </a:r>
          </a:p>
          <a:p>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below libraries used for the project implementation: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mysql.connector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error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xml.etree.ElementTree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74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80562" y="544994"/>
            <a:ext cx="7766936" cy="1257301"/>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Software/ application used</a:t>
            </a: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839244" y="2279738"/>
            <a:ext cx="9295356" cy="2848854"/>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 VS Code editor</a:t>
            </a:r>
          </a:p>
          <a:p>
            <a:pPr algn="l"/>
            <a:r>
              <a:rPr lang="en-US" sz="2000" kern="100" dirty="0">
                <a:solidFill>
                  <a:schemeClr val="tx1"/>
                </a:solidFill>
                <a:latin typeface="Times New Roman" panose="02020603050405020304" pitchFamily="18" charset="0"/>
                <a:cs typeface="Times New Roman" panose="02020603050405020304" pitchFamily="18" charset="0"/>
              </a:rPr>
              <a:t>● php/myadmin </a:t>
            </a:r>
          </a:p>
          <a:p>
            <a:pPr algn="l"/>
            <a:r>
              <a:rPr lang="en-US" sz="2000" kern="100" dirty="0">
                <a:solidFill>
                  <a:schemeClr val="tx1"/>
                </a:solidFill>
                <a:latin typeface="Times New Roman" panose="02020603050405020304" pitchFamily="18" charset="0"/>
                <a:cs typeface="Times New Roman" panose="02020603050405020304" pitchFamily="18" charset="0"/>
              </a:rPr>
              <a:t>● Github </a:t>
            </a:r>
          </a:p>
          <a:p>
            <a:pPr algn="l"/>
            <a:r>
              <a:rPr lang="en-US" sz="2000" kern="100" dirty="0">
                <a:solidFill>
                  <a:schemeClr val="tx1"/>
                </a:solidFill>
                <a:latin typeface="Times New Roman" panose="02020603050405020304" pitchFamily="18" charset="0"/>
                <a:cs typeface="Times New Roman" panose="02020603050405020304" pitchFamily="18" charset="0"/>
              </a:rPr>
              <a:t>● Docker </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70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80562" y="544994"/>
            <a:ext cx="7766936" cy="1257301"/>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Data Set</a:t>
            </a: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839244" y="2279738"/>
            <a:ext cx="9295356" cy="2848854"/>
          </a:xfrm>
        </p:spPr>
        <p:txBody>
          <a:bodyPr>
            <a:noAutofit/>
          </a:bodyPr>
          <a:lstStyle/>
          <a:p>
            <a:pPr marL="0" indent="0" algn="l">
              <a:buNone/>
            </a:pPr>
            <a:r>
              <a:rPr lang="en-US" sz="2000" kern="100" dirty="0">
                <a:solidFill>
                  <a:schemeClr val="tx1"/>
                </a:solidFill>
                <a:latin typeface="Times New Roman" panose="02020603050405020304" pitchFamily="18" charset="0"/>
                <a:cs typeface="Times New Roman" panose="02020603050405020304" pitchFamily="18" charset="0"/>
              </a:rPr>
              <a:t>● Data set is an XML file that contains information about awards distributed in a particular year from National Science Foundation</a:t>
            </a:r>
          </a:p>
          <a:p>
            <a:pPr marL="0" indent="0" algn="l">
              <a:buNone/>
            </a:pPr>
            <a:r>
              <a:rPr lang="en-US" sz="2000" kern="1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https://www.nsf.gov/awardsearch/download.jsp</a:t>
            </a:r>
            <a:endParaRPr lang="en-US" sz="2000" kern="1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sz="2000" b="0" i="1" dirty="0">
              <a:effectLst/>
              <a:highlight>
                <a:srgbClr val="FFFF00"/>
              </a:highligh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59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Algorithm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The algorithm used in this project is: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Check if tables exist in the database based on XML parent and child elements and create them if necessary.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Check for duplicate columns in the tables.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Insert data into the tables, while checking for duplicate entries based on the award/data.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Connect to the database server, which in this case is assumed to be running on localhost.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Retrieve data from the database and store it in a session.</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Display information about a particular data/award based on the data stored in the session.</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E8533B50-CC8A-7078-8DD6-BBE4F4812886}"/>
              </a:ext>
            </a:extLst>
          </p:cNvPr>
          <p:cNvPicPr>
            <a:picLocks noChangeAspect="1"/>
          </p:cNvPicPr>
          <p:nvPr/>
        </p:nvPicPr>
        <p:blipFill>
          <a:blip r:embed="rId2"/>
          <a:stretch>
            <a:fillRect/>
          </a:stretch>
        </p:blipFill>
        <p:spPr>
          <a:xfrm>
            <a:off x="1496338" y="4494696"/>
            <a:ext cx="7391400" cy="2082800"/>
          </a:xfrm>
          <a:prstGeom prst="rect">
            <a:avLst/>
          </a:prstGeom>
        </p:spPr>
      </p:pic>
    </p:spTree>
    <p:extLst>
      <p:ext uri="{BB962C8B-B14F-4D97-AF65-F5344CB8AC3E}">
        <p14:creationId xmlns:p14="http://schemas.microsoft.com/office/powerpoint/2010/main" val="1570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Relation and normalization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ER Diagram</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F825FED0-00A5-3A65-8DE4-D9293B7A7864}"/>
              </a:ext>
            </a:extLst>
          </p:cNvPr>
          <p:cNvPicPr>
            <a:picLocks noChangeAspect="1"/>
          </p:cNvPicPr>
          <p:nvPr/>
        </p:nvPicPr>
        <p:blipFill>
          <a:blip r:embed="rId2"/>
          <a:stretch>
            <a:fillRect/>
          </a:stretch>
        </p:blipFill>
        <p:spPr>
          <a:xfrm>
            <a:off x="2389385" y="1722783"/>
            <a:ext cx="6220242" cy="4357606"/>
          </a:xfrm>
          <a:prstGeom prst="rect">
            <a:avLst/>
          </a:prstGeom>
        </p:spPr>
      </p:pic>
    </p:spTree>
    <p:extLst>
      <p:ext uri="{BB962C8B-B14F-4D97-AF65-F5344CB8AC3E}">
        <p14:creationId xmlns:p14="http://schemas.microsoft.com/office/powerpoint/2010/main" val="2628821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{A2DFB38B-0D22-7943-ACB1-9E301D80250E}tf10001060</Template>
  <TotalTime>1535</TotalTime>
  <Words>1263</Words>
  <Application>Microsoft Macintosh PowerPoint</Application>
  <PresentationFormat>Widescreen</PresentationFormat>
  <Paragraphs>126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Trebuchet MS</vt:lpstr>
      <vt:lpstr>Wingdings 3</vt:lpstr>
      <vt:lpstr>Facet</vt:lpstr>
      <vt:lpstr>Model to read XML and create database/ tables for information</vt:lpstr>
      <vt:lpstr>Introduction</vt:lpstr>
      <vt:lpstr>Abstract</vt:lpstr>
      <vt:lpstr> Languages </vt:lpstr>
      <vt:lpstr> Dependencies, libraries, Modules </vt:lpstr>
      <vt:lpstr> Software/ application used </vt:lpstr>
      <vt:lpstr>Data Set</vt:lpstr>
      <vt:lpstr>Algorithm </vt:lpstr>
      <vt:lpstr>Relation and normalization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        Advantages</vt:lpstr>
      <vt:lpstr>Result   </vt:lpstr>
      <vt:lpstr>Result Analysis  </vt:lpstr>
      <vt:lpstr>Learning Experiences </vt:lpstr>
      <vt:lpstr>Learning Experiences </vt:lpstr>
      <vt:lpstr> 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SALU KUMARI</dc:creator>
  <cp:lastModifiedBy>SALU KUMARI</cp:lastModifiedBy>
  <cp:revision>63</cp:revision>
  <dcterms:created xsi:type="dcterms:W3CDTF">2022-12-07T20:36:43Z</dcterms:created>
  <dcterms:modified xsi:type="dcterms:W3CDTF">2023-04-19T19:00:49Z</dcterms:modified>
</cp:coreProperties>
</file>