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454" r:id="rId3"/>
    <p:sldId id="432" r:id="rId5"/>
    <p:sldId id="496" r:id="rId6"/>
    <p:sldId id="497" r:id="rId7"/>
    <p:sldId id="500" r:id="rId8"/>
    <p:sldId id="501" r:id="rId9"/>
    <p:sldId id="509" r:id="rId10"/>
    <p:sldId id="516" r:id="rId11"/>
    <p:sldId id="502" r:id="rId12"/>
    <p:sldId id="508" r:id="rId13"/>
    <p:sldId id="517" r:id="rId14"/>
    <p:sldId id="518" r:id="rId15"/>
    <p:sldId id="505" r:id="rId16"/>
    <p:sldId id="506" r:id="rId17"/>
    <p:sldId id="504" r:id="rId18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AEBED"/>
    <a:srgbClr val="2E4864"/>
    <a:srgbClr val="5B5A7B"/>
    <a:srgbClr val="E0E0E0"/>
    <a:srgbClr val="EFEFEF"/>
    <a:srgbClr val="10327B"/>
    <a:srgbClr val="000000"/>
    <a:srgbClr val="FAFAF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>
        <p:scale>
          <a:sx n="100" d="100"/>
          <a:sy n="100" d="100"/>
        </p:scale>
        <p:origin x="1650" y="462"/>
      </p:cViewPr>
      <p:guideLst>
        <p:guide orient="horz" pos="2184"/>
        <p:guide pos="180"/>
        <p:guide orient="horz" pos="116"/>
        <p:guide pos="1474"/>
        <p:guide orient="horz" pos="16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8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监测系统拟采用Python+MySQL进行设计，通过对电梯数据的分析和组合逻辑判断，可以实现对电梯运行状态的监测以及困人等故障的判断。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337511" y="183664"/>
            <a:ext cx="528375" cy="484787"/>
            <a:chOff x="337511" y="183664"/>
            <a:chExt cx="528375" cy="484787"/>
          </a:xfrm>
        </p:grpSpPr>
        <p:sp>
          <p:nvSpPr>
            <p:cNvPr id="15" name="椭圆 14"/>
            <p:cNvSpPr/>
            <p:nvPr/>
          </p:nvSpPr>
          <p:spPr>
            <a:xfrm>
              <a:off x="359098" y="183664"/>
              <a:ext cx="484788" cy="48478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15499" y="237042"/>
              <a:ext cx="378031" cy="37803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29509" y="186824"/>
              <a:ext cx="112907" cy="11290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37511" y="278417"/>
              <a:ext cx="82915" cy="8291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15499" y="581071"/>
              <a:ext cx="63760" cy="6376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99881" y="485964"/>
              <a:ext cx="66005" cy="66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302118" y="29449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4279226" y="4612002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PA_椭圆 18"/>
          <p:cNvSpPr/>
          <p:nvPr>
            <p:custDataLst>
              <p:tags r:id="rId1"/>
            </p:custDataLst>
          </p:nvPr>
        </p:nvSpPr>
        <p:spPr>
          <a:xfrm>
            <a:off x="3489294" y="128717"/>
            <a:ext cx="2018818" cy="2018816"/>
          </a:xfrm>
          <a:prstGeom prst="ellipse">
            <a:avLst/>
          </a:prstGeom>
          <a:noFill/>
          <a:ln w="952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PA_椭圆 20"/>
          <p:cNvSpPr/>
          <p:nvPr>
            <p:custDataLst>
              <p:tags r:id="rId2"/>
            </p:custDataLst>
          </p:nvPr>
        </p:nvSpPr>
        <p:spPr>
          <a:xfrm>
            <a:off x="3724165" y="351004"/>
            <a:ext cx="1574248" cy="157424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PA_椭圆 23"/>
          <p:cNvSpPr/>
          <p:nvPr>
            <p:custDataLst>
              <p:tags r:id="rId3"/>
            </p:custDataLst>
          </p:nvPr>
        </p:nvSpPr>
        <p:spPr>
          <a:xfrm>
            <a:off x="3399397" y="523303"/>
            <a:ext cx="345284" cy="34528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39082" y="1964276"/>
            <a:ext cx="193055" cy="19305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PA_椭圆 25"/>
          <p:cNvSpPr/>
          <p:nvPr>
            <p:custDataLst>
              <p:tags r:id="rId4"/>
            </p:custDataLst>
          </p:nvPr>
        </p:nvSpPr>
        <p:spPr>
          <a:xfrm>
            <a:off x="3522343" y="1583027"/>
            <a:ext cx="265519" cy="26551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PA_椭圆 26"/>
          <p:cNvSpPr/>
          <p:nvPr>
            <p:custDataLst>
              <p:tags r:id="rId5"/>
            </p:custDataLst>
          </p:nvPr>
        </p:nvSpPr>
        <p:spPr>
          <a:xfrm>
            <a:off x="5403737" y="1104505"/>
            <a:ext cx="221675" cy="22167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077318" y="1848545"/>
            <a:ext cx="186068" cy="18606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01009" y="1387596"/>
            <a:ext cx="120049" cy="12004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PA_椭圆 30"/>
          <p:cNvSpPr/>
          <p:nvPr>
            <p:custDataLst>
              <p:tags r:id="rId6"/>
            </p:custDataLst>
          </p:nvPr>
        </p:nvSpPr>
        <p:spPr>
          <a:xfrm>
            <a:off x="4587891" y="2046342"/>
            <a:ext cx="186068" cy="18606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26439" y="1783529"/>
            <a:ext cx="274868" cy="27486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1331595" y="2232660"/>
            <a:ext cx="673862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sz="4000" b="1" dirty="0" smtClean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轻量级电梯数据采集设备</a:t>
            </a:r>
            <a:r>
              <a:rPr lang="zh-CN" sz="4000" b="1" dirty="0" smtClean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及监测系统</a:t>
            </a:r>
            <a:endParaRPr lang="zh-CN" sz="4000" b="1" dirty="0" smtClean="0">
              <a:solidFill>
                <a:srgbClr val="2E486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文本框 6"/>
          <p:cNvSpPr txBox="1">
            <a:spLocks noChangeArrowheads="1"/>
          </p:cNvSpPr>
          <p:nvPr/>
        </p:nvSpPr>
        <p:spPr bwMode="auto">
          <a:xfrm>
            <a:off x="3615282" y="3658083"/>
            <a:ext cx="1792959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答辩人</a:t>
            </a:r>
            <a:r>
              <a:rPr lang="zh-CN" altLang="en-US" sz="1400" dirty="0" smtClean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：黄强</a:t>
            </a:r>
            <a:endParaRPr lang="zh-CN" altLang="en-US" sz="1400" dirty="0" smtClean="0">
              <a:solidFill>
                <a:srgbClr val="2E486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5058503" y="108917"/>
            <a:ext cx="690790" cy="574295"/>
            <a:chOff x="5058503" y="108917"/>
            <a:chExt cx="690790" cy="574295"/>
          </a:xfrm>
        </p:grpSpPr>
        <p:sp>
          <p:nvSpPr>
            <p:cNvPr id="23" name="椭圆 22"/>
            <p:cNvSpPr/>
            <p:nvPr/>
          </p:nvSpPr>
          <p:spPr>
            <a:xfrm>
              <a:off x="5116589" y="108917"/>
              <a:ext cx="574295" cy="57429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58503" y="189099"/>
              <a:ext cx="690790" cy="3371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>
                  <a:solidFill>
                    <a:srgbClr val="FF0000"/>
                  </a:solidFill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6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1" name="PA_文本框 10"/>
          <p:cNvSpPr txBox="1"/>
          <p:nvPr>
            <p:custDataLst>
              <p:tags r:id="rId8"/>
            </p:custDataLst>
          </p:nvPr>
        </p:nvSpPr>
        <p:spPr>
          <a:xfrm>
            <a:off x="3808730" y="784860"/>
            <a:ext cx="1405255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SZTU</a:t>
            </a:r>
            <a:endParaRPr lang="en-US" altLang="zh-CN" sz="4000" dirty="0" smtClean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3434080" y="4135120"/>
            <a:ext cx="253365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指导教师</a:t>
            </a:r>
            <a:r>
              <a:rPr lang="zh-CN" altLang="en-US" sz="1400" dirty="0" smtClean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：叶青松、曹建民</a:t>
            </a:r>
            <a:endParaRPr lang="zh-CN" altLang="en-US" sz="1400" dirty="0" smtClean="0">
              <a:solidFill>
                <a:srgbClr val="2E486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图片 13" descr="sztu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0715" y="11430"/>
            <a:ext cx="854710" cy="1016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>
        <p15:prstTrans prst="airplan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679 C 5E-6 0.10154 -0.04947 0.18951 -0.11042 0.18951 C -0.17136 0.18951 -0.22084 0.10154 -0.22084 -0.00679 C -0.22084 -0.11512 -0.17136 -0.20309 -0.11042 -0.20309 C -0.04947 -0.20309 5E-6 -0.11512 5E-6 -0.00679 L 5E-6 -0.0071 L 5E-6 -0.00679 Z " pathEditMode="relative" rAng="10800000" ptsTypes="AAAAAAA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1.11111E-6 C -0.05972 0.02068 -0.11771 -0.04877 -0.12934 -0.15525 C -0.14097 -0.26142 -0.10191 -0.36451 -0.04201 -0.38519 C 0.01771 -0.40587 0.0757 -0.33642 0.08733 -0.22994 C 0.09896 -0.12377 0.0599 -0.02068 -8.33333E-7 1.11111E-6 L 0.00017 1.11111E-6 L -8.33333E-7 1.11111E-6 Z " pathEditMode="relative" rAng="15540000" ptsTypes="AAAAAAA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-1925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-1.48148E-6 C -0.0342 -0.08981 -0.02083 -0.21204 0.02969 -0.27253 C 0.08021 -0.33333 0.14896 -0.30957 0.18299 -0.21975 C 0.21719 -0.12994 0.20382 -0.00771 0.1533 0.05278 C 0.10278 0.11358 0.03403 0.08982 -4.44444E-6 -1.48148E-6 L -4.44444E-6 -1.48148E-6 L -4.44444E-6 -1.48148E-6 Z " pathEditMode="relative" rAng="19560000" ptsTypes="AAAAAAA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-1098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88889E-6 -2.46914E-6 C 0.02777 -0.09629 0.09427 -0.13487 0.14861 -0.0858 C 0.20277 -0.03642 0.22448 0.08179 0.19687 0.1784 C 0.16909 0.27469 0.1026 0.31327 0.04826 0.2642 C -0.00591 0.21482 -0.02761 0.09661 3.88889E-6 -2.46914E-6 L 3.88889E-6 0.00031 L 3.88889E-6 -2.46914E-6 Z " pathEditMode="relative" rAng="1620000" ptsTypes="AAAAAAA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8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4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3" tmFilter="0, 0; 0.125,0.2665; 0.25,0.4; 0.375,0.465; 0.5,0.5;  0.625,0.535; 0.75,0.6; 0.875,0.7335; 1,1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" tmFilter="0, 0; 0.125,0.2665; 0.25,0.4; 0.375,0.465; 0.5,0.5;  0.625,0.535; 0.75,0.6; 0.875,0.7335; 1,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" decel="50000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">
                                          <p:stCondLst>
                                            <p:cond delay="32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" decel="50000">
                                          <p:stCondLst>
                                            <p:cond delay="32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44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3" tmFilter="0, 0; 0.125,0.2665; 0.25,0.4; 0.375,0.465; 0.5,0.5;  0.625,0.535; 0.75,0.6; 0.875,0.7335; 1,1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" tmFilter="0, 0; 0.125,0.2665; 0.25,0.4; 0.375,0.465; 0.5,0.5;  0.625,0.535; 0.75,0.6; 0.875,0.7335; 1,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1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" decel="50000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">
                                          <p:stCondLst>
                                            <p:cond delay="32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" decel="50000">
                                          <p:stCondLst>
                                            <p:cond delay="32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44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3" tmFilter="0, 0; 0.125,0.2665; 0.25,0.4; 0.375,0.465; 0.5,0.5;  0.625,0.535; 0.75,0.6; 0.875,0.7335; 1,1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" tmFilter="0, 0; 0.125,0.2665; 0.25,0.4; 0.375,0.465; 0.5,0.5;  0.625,0.535; 0.75,0.6; 0.875,0.7335; 1,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1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" decel="50000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">
                                          <p:stCondLst>
                                            <p:cond delay="32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" decel="50000">
                                          <p:stCondLst>
                                            <p:cond delay="32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4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3" tmFilter="0, 0; 0.125,0.2665; 0.25,0.4; 0.375,0.465; 0.5,0.5;  0.625,0.535; 0.75,0.6; 0.875,0.7335; 1,1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" tmFilter="0, 0; 0.125,0.2665; 0.25,0.4; 0.375,0.465; 0.5,0.5;  0.625,0.535; 0.75,0.6; 0.875,0.7335; 1,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1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" decel="50000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">
                                          <p:stCondLst>
                                            <p:cond delay="32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" decel="50000">
                                          <p:stCondLst>
                                            <p:cond delay="32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000"/>
                            </p:stCondLst>
                            <p:childTnLst>
                              <p:par>
                                <p:cTn id="18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19 -0.113398 L 0.002637 -0.008146 " pathEditMode="relative" rAng="0" ptsTypes="AA">
                                      <p:cBhvr>
                                        <p:cTn id="1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6500"/>
                            </p:stCondLst>
                            <p:childTnLst>
                              <p:par>
                                <p:cTn id="19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000"/>
                            </p:stCondLst>
                            <p:childTnLst>
                              <p:par>
                                <p:cTn id="19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19 -0.113398 L 0.002637 -0.008146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5" grpId="0"/>
      <p:bldP spid="55" grpId="0"/>
      <p:bldP spid="55" grpId="1"/>
      <p:bldP spid="55" grpId="2"/>
      <p:bldP spid="11" grpId="0"/>
      <p:bldP spid="11" grpId="1"/>
      <p:bldP spid="2" grpId="0"/>
      <p:bldP spid="2" grpId="1"/>
      <p:bldP spid="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2377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主要研究内容及方法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032510" y="516890"/>
            <a:ext cx="1614805" cy="5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865505" y="1381760"/>
            <a:ext cx="5189855" cy="2214880"/>
            <a:chOff x="598" y="2208"/>
            <a:chExt cx="4919" cy="3488"/>
          </a:xfrm>
        </p:grpSpPr>
        <p:sp>
          <p:nvSpPr>
            <p:cNvPr id="27" name="文本框 6"/>
            <p:cNvSpPr txBox="1"/>
            <p:nvPr/>
          </p:nvSpPr>
          <p:spPr>
            <a:xfrm>
              <a:off x="598" y="2790"/>
              <a:ext cx="4919" cy="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监测系统接收数据采集设备传回的数据，并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通过对电梯数据的分析和组合逻辑判断，可以实现对电梯运行状态的监测以及困人等故障的判断。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拟采用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Python+Flask+MySql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进行开发实现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" name="文本框 5"/>
            <p:cNvSpPr txBox="1"/>
            <p:nvPr/>
          </p:nvSpPr>
          <p:spPr>
            <a:xfrm>
              <a:off x="620" y="2208"/>
              <a:ext cx="4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监测系统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" name="PA_直接连接符 30"/>
            <p:cNvCxnSpPr/>
            <p:nvPr/>
          </p:nvCxnSpPr>
          <p:spPr>
            <a:xfrm flipV="1">
              <a:off x="695" y="2762"/>
              <a:ext cx="1162" cy="26"/>
            </a:xfrm>
            <a:prstGeom prst="line">
              <a:avLst/>
            </a:prstGeom>
            <a:ln w="28575">
              <a:solidFill>
                <a:srgbClr val="2E486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4" name="图片 13" descr="szt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0715" y="11430"/>
            <a:ext cx="854710" cy="1016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1032718" y="184934"/>
            <a:ext cx="14249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工作量估计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032510" y="516890"/>
            <a:ext cx="2104390" cy="5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224915" y="100330"/>
            <a:ext cx="69792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5188040" y="1594782"/>
            <a:ext cx="3640137" cy="2921002"/>
          </a:xfrm>
          <a:custGeom>
            <a:avLst/>
            <a:gdLst/>
            <a:ahLst/>
            <a:cxnLst/>
            <a:rect l="0" t="0" r="0" b="0"/>
            <a:pathLst>
              <a:path w="3640137" h="2921002">
                <a:moveTo>
                  <a:pt x="0" y="0"/>
                </a:moveTo>
                <a:lnTo>
                  <a:pt x="3640136" y="0"/>
                </a:lnTo>
                <a:lnTo>
                  <a:pt x="3640136" y="2921001"/>
                </a:lnTo>
                <a:lnTo>
                  <a:pt x="0" y="29210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szt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0715" y="11430"/>
            <a:ext cx="854710" cy="1016635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708660" y="1285240"/>
            <a:ext cx="8153400" cy="2879809"/>
            <a:chOff x="1655" y="4217"/>
            <a:chExt cx="16009" cy="4696"/>
          </a:xfrm>
        </p:grpSpPr>
        <p:grpSp>
          <p:nvGrpSpPr>
            <p:cNvPr id="12" name="组合 11"/>
            <p:cNvGrpSpPr/>
            <p:nvPr/>
          </p:nvGrpSpPr>
          <p:grpSpPr>
            <a:xfrm>
              <a:off x="1655" y="4217"/>
              <a:ext cx="7689" cy="1485"/>
              <a:chOff x="6405294" y="1089314"/>
              <a:chExt cx="4883418" cy="942724"/>
            </a:xfrm>
          </p:grpSpPr>
          <p:sp>
            <p:nvSpPr>
              <p:cNvPr id="15" name="文本框 13"/>
              <p:cNvSpPr txBox="1"/>
              <p:nvPr/>
            </p:nvSpPr>
            <p:spPr>
              <a:xfrm flipH="1">
                <a:off x="7263596" y="1089314"/>
                <a:ext cx="4025116" cy="942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协议分析</a:t>
                </a:r>
                <a:endParaRPr lang="en-US" altLang="zh-CN" b="1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defTabSz="628650">
                  <a:lnSpc>
                    <a:spcPct val="150000"/>
                  </a:lnSpc>
                  <a:defRPr/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对</a:t>
                </a: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电梯数据进一步分析，分析电梯各种运行信号，如平层传感信号等。</a:t>
                </a:r>
                <a:endParaRPr lang="zh-CN" altLang="en-US" sz="11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6405294" y="1318181"/>
                <a:ext cx="690490" cy="570631"/>
                <a:chOff x="6405294" y="1318181"/>
                <a:chExt cx="690490" cy="570631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6405294" y="1318181"/>
                  <a:ext cx="690490" cy="57063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26" tIns="45713" rIns="91426" bIns="45713" anchor="ctr"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</a:pPr>
                  <a:endParaRPr lang="zh-CN" altLang="en-US" sz="2000" b="1">
                    <a:solidFill>
                      <a:schemeClr val="bg1"/>
                    </a:solidFill>
                    <a:latin typeface="DIN Mittelschrift Std" pitchFamily="50" charset="0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6486812" y="1339776"/>
                  <a:ext cx="527778" cy="4766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b="1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1</a:t>
                  </a:r>
                  <a:endParaRPr lang="zh-CN" altLang="en-US" sz="2800" b="1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  <p:grpSp>
          <p:nvGrpSpPr>
            <p:cNvPr id="22" name="组合 21"/>
            <p:cNvGrpSpPr/>
            <p:nvPr/>
          </p:nvGrpSpPr>
          <p:grpSpPr>
            <a:xfrm>
              <a:off x="9975" y="4217"/>
              <a:ext cx="7689" cy="1899"/>
              <a:chOff x="6405295" y="1089314"/>
              <a:chExt cx="4883417" cy="1205690"/>
            </a:xfrm>
          </p:grpSpPr>
          <p:sp>
            <p:nvSpPr>
              <p:cNvPr id="23" name="文本框 67"/>
              <p:cNvSpPr txBox="1"/>
              <p:nvPr/>
            </p:nvSpPr>
            <p:spPr>
              <a:xfrm flipH="1">
                <a:off x="7263596" y="1089314"/>
                <a:ext cx="4025116" cy="120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数据采集设备优化设计</a:t>
                </a:r>
                <a:endParaRPr lang="en-US" altLang="zh-CN" b="1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defTabSz="628650">
                  <a:lnSpc>
                    <a:spcPct val="150000"/>
                  </a:lnSpc>
                  <a:defRPr/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对数据采集设备进行优化设计；保证即使电梯断电了，数据采集设备可以完整的将数据传回远程监测系统</a:t>
                </a:r>
                <a:endParaRPr lang="zh-CN" altLang="en-US" sz="11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67" name="组合 66"/>
              <p:cNvGrpSpPr/>
              <p:nvPr/>
            </p:nvGrpSpPr>
            <p:grpSpPr>
              <a:xfrm>
                <a:off x="6405295" y="1288988"/>
                <a:ext cx="690490" cy="561735"/>
                <a:chOff x="6405295" y="1288988"/>
                <a:chExt cx="690490" cy="561735"/>
              </a:xfrm>
            </p:grpSpPr>
            <p:sp>
              <p:nvSpPr>
                <p:cNvPr id="68" name="椭圆 67"/>
                <p:cNvSpPr/>
                <p:nvPr/>
              </p:nvSpPr>
              <p:spPr>
                <a:xfrm>
                  <a:off x="6405295" y="1289952"/>
                  <a:ext cx="690490" cy="56077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26" tIns="45713" rIns="91426" bIns="45713" anchor="ctr"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</a:pPr>
                  <a:endParaRPr lang="zh-CN" altLang="en-US" sz="2000" b="1">
                    <a:solidFill>
                      <a:schemeClr val="bg1"/>
                    </a:solidFill>
                    <a:latin typeface="DIN Mittelschrift Std" pitchFamily="50" charset="0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6486815" y="1288988"/>
                  <a:ext cx="527778" cy="4766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b="1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2</a:t>
                  </a:r>
                  <a:endParaRPr lang="zh-CN" altLang="en-US" sz="2400" b="1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  <p:grpSp>
          <p:nvGrpSpPr>
            <p:cNvPr id="70" name="组合 69"/>
            <p:cNvGrpSpPr/>
            <p:nvPr/>
          </p:nvGrpSpPr>
          <p:grpSpPr>
            <a:xfrm>
              <a:off x="1655" y="7014"/>
              <a:ext cx="7689" cy="1899"/>
              <a:chOff x="6405295" y="1089314"/>
              <a:chExt cx="4883417" cy="1205690"/>
            </a:xfrm>
          </p:grpSpPr>
          <p:sp>
            <p:nvSpPr>
              <p:cNvPr id="24" name="文本框 72"/>
              <p:cNvSpPr txBox="1"/>
              <p:nvPr/>
            </p:nvSpPr>
            <p:spPr>
              <a:xfrm flipH="1">
                <a:off x="7263596" y="1089314"/>
                <a:ext cx="4025116" cy="120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监测系统的搭建</a:t>
                </a:r>
                <a:endParaRPr lang="en-US" altLang="zh-CN" b="1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defTabSz="628650">
                  <a:lnSpc>
                    <a:spcPct val="150000"/>
                  </a:lnSpc>
                  <a:defRPr/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电梯运行状态的组合逻辑判断采用Python语言编写实现；而界面拟采用轻量级Web应用框架Flask实现；数据库采用MySQL关系型数据库。</a:t>
                </a:r>
                <a:endParaRPr lang="zh-CN" altLang="en-US" sz="11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6405295" y="1303062"/>
                <a:ext cx="690490" cy="585752"/>
                <a:chOff x="6405295" y="1303062"/>
                <a:chExt cx="690490" cy="585752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6405295" y="1303062"/>
                  <a:ext cx="690490" cy="585752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26" tIns="45713" rIns="91426" bIns="45713" anchor="ctr"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</a:pPr>
                  <a:endParaRPr lang="zh-CN" altLang="en-US" sz="2000" b="1">
                    <a:solidFill>
                      <a:schemeClr val="bg1"/>
                    </a:solidFill>
                    <a:latin typeface="DIN Mittelschrift Std" pitchFamily="50" charset="0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6486815" y="1345946"/>
                  <a:ext cx="527778" cy="4766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b="1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3</a:t>
                  </a:r>
                  <a:endParaRPr lang="zh-CN" altLang="en-US" sz="2400" b="1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9975" y="7040"/>
              <a:ext cx="7689" cy="1485"/>
              <a:chOff x="6405295" y="1089314"/>
              <a:chExt cx="4883417" cy="942726"/>
            </a:xfrm>
          </p:grpSpPr>
          <p:sp>
            <p:nvSpPr>
              <p:cNvPr id="76" name="文本框 77"/>
              <p:cNvSpPr txBox="1"/>
              <p:nvPr/>
            </p:nvSpPr>
            <p:spPr>
              <a:xfrm flipH="1">
                <a:off x="7263596" y="1089314"/>
                <a:ext cx="4025116" cy="942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论文撰写</a:t>
                </a:r>
                <a:endParaRPr lang="en-US" altLang="zh-CN" b="1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defTabSz="628650">
                  <a:lnSpc>
                    <a:spcPct val="150000"/>
                  </a:lnSpc>
                  <a:defRPr/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汇总整理实验结果和数据，发表小论文并</a:t>
                </a: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完成毕业论文的撰写</a:t>
                </a:r>
                <a:endParaRPr lang="zh-CN" altLang="en-US" sz="11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6405295" y="1330016"/>
                <a:ext cx="690490" cy="574576"/>
                <a:chOff x="6405295" y="1330016"/>
                <a:chExt cx="690490" cy="574576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6405295" y="1330016"/>
                  <a:ext cx="690490" cy="574576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26" tIns="45713" rIns="91426" bIns="45713" anchor="ctr"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</a:pPr>
                  <a:endParaRPr lang="zh-CN" altLang="en-US" sz="2000" b="1">
                    <a:solidFill>
                      <a:schemeClr val="bg1"/>
                    </a:solidFill>
                    <a:latin typeface="DIN Mittelschrift Std" pitchFamily="50" charset="0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6486816" y="1395450"/>
                  <a:ext cx="527779" cy="4766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b="1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4</a:t>
                  </a:r>
                  <a:endParaRPr lang="zh-CN" altLang="en-US" sz="2400" b="1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93" name="文本框 57"/>
          <p:cNvSpPr txBox="1"/>
          <p:nvPr/>
        </p:nvSpPr>
        <p:spPr>
          <a:xfrm>
            <a:off x="660049" y="813734"/>
            <a:ext cx="5047332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论文预计共需研究生一年半的工作量，包含以下几个部分：</a:t>
            </a:r>
            <a:endParaRPr lang="zh-CN" altLang="en-US" sz="2800" b="1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1032718" y="184934"/>
            <a:ext cx="12217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预期结果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032510" y="516890"/>
            <a:ext cx="2104390" cy="5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多边形: 形状 1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5188040" y="1594782"/>
            <a:ext cx="3640137" cy="2921002"/>
          </a:xfrm>
          <a:custGeom>
            <a:avLst/>
            <a:gdLst/>
            <a:ahLst/>
            <a:cxnLst/>
            <a:rect l="0" t="0" r="0" b="0"/>
            <a:pathLst>
              <a:path w="3640137" h="2921002">
                <a:moveTo>
                  <a:pt x="0" y="0"/>
                </a:moveTo>
                <a:lnTo>
                  <a:pt x="3640136" y="0"/>
                </a:lnTo>
                <a:lnTo>
                  <a:pt x="3640136" y="2921001"/>
                </a:lnTo>
                <a:lnTo>
                  <a:pt x="0" y="29210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szt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0715" y="11430"/>
            <a:ext cx="854710" cy="101663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91247" y="957324"/>
            <a:ext cx="8215885" cy="3967432"/>
            <a:chOff x="2429" y="2648"/>
            <a:chExt cx="14790" cy="6516"/>
          </a:xfrm>
        </p:grpSpPr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8325" y="2965"/>
              <a:ext cx="2179" cy="1924"/>
            </a:xfrm>
            <a:custGeom>
              <a:avLst/>
              <a:gdLst>
                <a:gd name="T0" fmla="*/ 2684 w 2684"/>
                <a:gd name="T1" fmla="*/ 2365 h 2365"/>
                <a:gd name="T2" fmla="*/ 1342 w 2684"/>
                <a:gd name="T3" fmla="*/ 0 h 2365"/>
                <a:gd name="T4" fmla="*/ 0 w 2684"/>
                <a:gd name="T5" fmla="*/ 2365 h 2365"/>
                <a:gd name="T6" fmla="*/ 2684 w 2684"/>
                <a:gd name="T7" fmla="*/ 2365 h 23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4"/>
                <a:gd name="T13" fmla="*/ 0 h 2365"/>
                <a:gd name="T14" fmla="*/ 2684 w 2684"/>
                <a:gd name="T15" fmla="*/ 2365 h 23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4" h="2365">
                  <a:moveTo>
                    <a:pt x="2684" y="2365"/>
                  </a:moveTo>
                  <a:lnTo>
                    <a:pt x="1342" y="0"/>
                  </a:lnTo>
                  <a:lnTo>
                    <a:pt x="0" y="2365"/>
                  </a:lnTo>
                  <a:lnTo>
                    <a:pt x="2684" y="236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6165" y="4889"/>
              <a:ext cx="2159" cy="2081"/>
            </a:xfrm>
            <a:custGeom>
              <a:avLst/>
              <a:gdLst>
                <a:gd name="T0" fmla="*/ 2664 w 2664"/>
                <a:gd name="T1" fmla="*/ 0 h 2553"/>
                <a:gd name="T2" fmla="*/ 0 w 2664"/>
                <a:gd name="T3" fmla="*/ 546 h 2553"/>
                <a:gd name="T4" fmla="*/ 1835 w 2664"/>
                <a:gd name="T5" fmla="*/ 2553 h 2553"/>
                <a:gd name="T6" fmla="*/ 2664 w 2664"/>
                <a:gd name="T7" fmla="*/ 0 h 25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4"/>
                <a:gd name="T13" fmla="*/ 0 h 2553"/>
                <a:gd name="T14" fmla="*/ 2664 w 2664"/>
                <a:gd name="T15" fmla="*/ 2553 h 25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4" h="2553">
                  <a:moveTo>
                    <a:pt x="2664" y="0"/>
                  </a:moveTo>
                  <a:lnTo>
                    <a:pt x="0" y="546"/>
                  </a:lnTo>
                  <a:lnTo>
                    <a:pt x="1835" y="255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1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7405" y="6970"/>
              <a:ext cx="2006" cy="2194"/>
            </a:xfrm>
            <a:custGeom>
              <a:avLst/>
              <a:gdLst>
                <a:gd name="T0" fmla="*/ 305 w 2476"/>
                <a:gd name="T1" fmla="*/ 0 h 2702"/>
                <a:gd name="T2" fmla="*/ 0 w 2476"/>
                <a:gd name="T3" fmla="*/ 2702 h 2702"/>
                <a:gd name="T4" fmla="*/ 2476 w 2476"/>
                <a:gd name="T5" fmla="*/ 1578 h 2702"/>
                <a:gd name="T6" fmla="*/ 305 w 2476"/>
                <a:gd name="T7" fmla="*/ 0 h 27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76"/>
                <a:gd name="T13" fmla="*/ 0 h 2702"/>
                <a:gd name="T14" fmla="*/ 2476 w 2476"/>
                <a:gd name="T15" fmla="*/ 2702 h 27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76" h="2702">
                  <a:moveTo>
                    <a:pt x="305" y="0"/>
                  </a:moveTo>
                  <a:lnTo>
                    <a:pt x="0" y="2702"/>
                  </a:lnTo>
                  <a:lnTo>
                    <a:pt x="2476" y="1578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1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9411" y="6970"/>
              <a:ext cx="2013" cy="2194"/>
            </a:xfrm>
            <a:custGeom>
              <a:avLst/>
              <a:gdLst>
                <a:gd name="T0" fmla="*/ 0 w 2476"/>
                <a:gd name="T1" fmla="*/ 1578 h 2702"/>
                <a:gd name="T2" fmla="*/ 2476 w 2476"/>
                <a:gd name="T3" fmla="*/ 2702 h 2702"/>
                <a:gd name="T4" fmla="*/ 2172 w 2476"/>
                <a:gd name="T5" fmla="*/ 0 h 2702"/>
                <a:gd name="T6" fmla="*/ 0 w 2476"/>
                <a:gd name="T7" fmla="*/ 1578 h 27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76"/>
                <a:gd name="T13" fmla="*/ 0 h 2702"/>
                <a:gd name="T14" fmla="*/ 2476 w 2476"/>
                <a:gd name="T15" fmla="*/ 2702 h 27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76" h="2702">
                  <a:moveTo>
                    <a:pt x="0" y="1578"/>
                  </a:moveTo>
                  <a:lnTo>
                    <a:pt x="2476" y="2702"/>
                  </a:lnTo>
                  <a:lnTo>
                    <a:pt x="2172" y="0"/>
                  </a:lnTo>
                  <a:lnTo>
                    <a:pt x="0" y="1578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1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Freeform 11"/>
            <p:cNvSpPr>
              <a:spLocks noChangeArrowheads="1"/>
            </p:cNvSpPr>
            <p:nvPr/>
          </p:nvSpPr>
          <p:spPr bwMode="auto">
            <a:xfrm>
              <a:off x="10504" y="4889"/>
              <a:ext cx="2159" cy="2081"/>
            </a:xfrm>
            <a:custGeom>
              <a:avLst/>
              <a:gdLst>
                <a:gd name="T0" fmla="*/ 830 w 2664"/>
                <a:gd name="T1" fmla="*/ 2553 h 2553"/>
                <a:gd name="T2" fmla="*/ 2664 w 2664"/>
                <a:gd name="T3" fmla="*/ 546 h 2553"/>
                <a:gd name="T4" fmla="*/ 0 w 2664"/>
                <a:gd name="T5" fmla="*/ 0 h 2553"/>
                <a:gd name="T6" fmla="*/ 830 w 2664"/>
                <a:gd name="T7" fmla="*/ 2553 h 25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4"/>
                <a:gd name="T13" fmla="*/ 0 h 2553"/>
                <a:gd name="T14" fmla="*/ 2664 w 2664"/>
                <a:gd name="T15" fmla="*/ 2553 h 25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4" h="2553">
                  <a:moveTo>
                    <a:pt x="830" y="2553"/>
                  </a:moveTo>
                  <a:lnTo>
                    <a:pt x="2664" y="546"/>
                  </a:lnTo>
                  <a:lnTo>
                    <a:pt x="0" y="0"/>
                  </a:lnTo>
                  <a:lnTo>
                    <a:pt x="830" y="2553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1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" name="矩形 7"/>
            <p:cNvSpPr>
              <a:spLocks noChangeArrowheads="1"/>
            </p:cNvSpPr>
            <p:nvPr/>
          </p:nvSpPr>
          <p:spPr bwMode="auto">
            <a:xfrm>
              <a:off x="9034" y="3845"/>
              <a:ext cx="75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Swiss911 UCm BT" pitchFamily="2" charset="0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wiss911 UCm BT" pitchFamily="2" charset="0"/>
              </a:endParaRPr>
            </a:p>
          </p:txBody>
        </p:sp>
        <p:sp>
          <p:nvSpPr>
            <p:cNvPr id="59" name="矩形 8"/>
            <p:cNvSpPr>
              <a:spLocks noChangeArrowheads="1"/>
            </p:cNvSpPr>
            <p:nvPr/>
          </p:nvSpPr>
          <p:spPr bwMode="auto">
            <a:xfrm>
              <a:off x="11050" y="5283"/>
              <a:ext cx="75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Swiss911 UCm BT" pitchFamily="2" charset="0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wiss911 UCm BT" pitchFamily="2" charset="0"/>
              </a:endParaRPr>
            </a:p>
          </p:txBody>
        </p:sp>
        <p:sp>
          <p:nvSpPr>
            <p:cNvPr id="60" name="矩形 9"/>
            <p:cNvSpPr>
              <a:spLocks noChangeArrowheads="1"/>
            </p:cNvSpPr>
            <p:nvPr/>
          </p:nvSpPr>
          <p:spPr bwMode="auto">
            <a:xfrm>
              <a:off x="10297" y="7677"/>
              <a:ext cx="75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Swiss911 UCm BT" pitchFamily="2" charset="0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wiss911 UCm BT" pitchFamily="2" charset="0"/>
              </a:endParaRPr>
            </a:p>
          </p:txBody>
        </p:sp>
        <p:sp>
          <p:nvSpPr>
            <p:cNvPr id="61" name="矩形 10"/>
            <p:cNvSpPr>
              <a:spLocks noChangeArrowheads="1"/>
            </p:cNvSpPr>
            <p:nvPr/>
          </p:nvSpPr>
          <p:spPr bwMode="auto">
            <a:xfrm>
              <a:off x="7895" y="7707"/>
              <a:ext cx="75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Swiss911 UCm BT" pitchFamily="2" charset="0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wiss911 UCm BT" pitchFamily="2" charset="0"/>
              </a:endParaRPr>
            </a:p>
          </p:txBody>
        </p:sp>
        <p:sp>
          <p:nvSpPr>
            <p:cNvPr id="62" name="矩形 11"/>
            <p:cNvSpPr>
              <a:spLocks noChangeArrowheads="1"/>
            </p:cNvSpPr>
            <p:nvPr/>
          </p:nvSpPr>
          <p:spPr bwMode="auto">
            <a:xfrm>
              <a:off x="7028" y="5453"/>
              <a:ext cx="75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Swiss911 UCm BT" pitchFamily="2" charset="0"/>
                </a:rPr>
                <a:t>05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wiss911 UCm BT" pitchFamily="2" charset="0"/>
              </a:endParaRPr>
            </a:p>
          </p:txBody>
        </p:sp>
        <p:sp>
          <p:nvSpPr>
            <p:cNvPr id="63" name="TextBox 12"/>
            <p:cNvSpPr>
              <a:spLocks noChangeArrowheads="1"/>
            </p:cNvSpPr>
            <p:nvPr/>
          </p:nvSpPr>
          <p:spPr bwMode="auto">
            <a:xfrm>
              <a:off x="10244" y="2648"/>
              <a:ext cx="5399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p>
              <a:pPr algn="just"/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数据采集设备</a:t>
              </a: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采用</a:t>
              </a:r>
              <a:r>
                <a:rPr lang="zh-CN" altLang="en-US" sz="1300" dirty="0">
                  <a:solidFill>
                    <a:srgbClr val="1F4E79"/>
                  </a:solidFill>
                  <a:cs typeface="+mn-ea"/>
                  <a:sym typeface="+mn-lt"/>
                </a:rPr>
                <a:t>低功耗</a:t>
              </a: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设计，具备</a:t>
              </a:r>
              <a:r>
                <a:rPr lang="zh-CN" altLang="en-US" sz="1300" dirty="0">
                  <a:solidFill>
                    <a:srgbClr val="1F4E79"/>
                  </a:solidFill>
                  <a:cs typeface="+mn-ea"/>
                  <a:sym typeface="+mn-lt"/>
                </a:rPr>
                <a:t>电源管理模块</a:t>
              </a: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，以保证电梯断电后仍数据采集器可独立运行。</a:t>
              </a:r>
              <a:endParaRPr lang="en-US" altLang="zh-CN" sz="130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4" name="TextBox 13"/>
            <p:cNvSpPr>
              <a:spLocks noChangeArrowheads="1"/>
            </p:cNvSpPr>
            <p:nvPr/>
          </p:nvSpPr>
          <p:spPr bwMode="auto">
            <a:xfrm>
              <a:off x="12790" y="4813"/>
              <a:ext cx="4429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p>
              <a:pPr algn="just"/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监测平台可对电梯的部分</a:t>
              </a:r>
              <a:r>
                <a:rPr lang="zh-CN" altLang="en-US" sz="1300" dirty="0">
                  <a:solidFill>
                    <a:srgbClr val="1F4E79"/>
                  </a:solidFill>
                  <a:cs typeface="+mn-ea"/>
                  <a:sym typeface="+mn-lt"/>
                </a:rPr>
                <a:t>运行状态</a:t>
              </a: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进行监测；并且至少可以监测到平层困人故障。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5" name="TextBox 14"/>
            <p:cNvSpPr>
              <a:spLocks noChangeArrowheads="1"/>
            </p:cNvSpPr>
            <p:nvPr/>
          </p:nvSpPr>
          <p:spPr bwMode="auto">
            <a:xfrm>
              <a:off x="11799" y="7999"/>
              <a:ext cx="4429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p>
              <a:pPr algn="just"/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发表1到2篇至少为中文核心期刊级别的论文，预计授权1项以上专利。</a:t>
              </a:r>
              <a:endParaRPr lang="en-US" altLang="zh-CN" sz="130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TextBox 15"/>
            <p:cNvSpPr>
              <a:spLocks noChangeArrowheads="1"/>
            </p:cNvSpPr>
            <p:nvPr/>
          </p:nvSpPr>
          <p:spPr bwMode="auto">
            <a:xfrm>
              <a:off x="2429" y="7677"/>
              <a:ext cx="442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p>
              <a:pPr algn="just"/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采用</a:t>
              </a:r>
              <a:r>
                <a:rPr lang="en-US" altLang="zh-CN" sz="1300" dirty="0">
                  <a:solidFill>
                    <a:srgbClr val="1F4E79"/>
                  </a:solidFill>
                  <a:cs typeface="+mn-ea"/>
                  <a:sym typeface="+mn-lt"/>
                </a:rPr>
                <a:t>NBIoT</a:t>
              </a: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作为数据传送方式。</a:t>
              </a:r>
              <a:endPara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2" name="TextBox 22"/>
            <p:cNvSpPr>
              <a:spLocks noChangeArrowheads="1"/>
            </p:cNvSpPr>
            <p:nvPr/>
          </p:nvSpPr>
          <p:spPr bwMode="auto">
            <a:xfrm>
              <a:off x="8373" y="6059"/>
              <a:ext cx="208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pPr algn="ctr"/>
              <a:r>
                <a:rPr lang="zh-CN" altLang="en-US" b="1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预期结果</a:t>
              </a:r>
              <a:endParaRPr lang="zh-CN" altLang="en-US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5" name="TextBox 12"/>
          <p:cNvSpPr>
            <a:spLocks noChangeArrowheads="1"/>
          </p:cNvSpPr>
          <p:nvPr/>
        </p:nvSpPr>
        <p:spPr bwMode="auto">
          <a:xfrm>
            <a:off x="643255" y="1557655"/>
            <a:ext cx="1698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just"/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数据采集设备</a:t>
            </a:r>
            <a:r>
              <a:rPr lang="zh-CN" altLang="en-US" sz="1300" dirty="0">
                <a:solidFill>
                  <a:srgbClr val="1F4E79"/>
                </a:solidFill>
                <a:cs typeface="+mn-ea"/>
                <a:sym typeface="+mn-lt"/>
              </a:rPr>
              <a:t>轻量化，尺寸小、安装简单、任务轻</a:t>
            </a:r>
            <a:endParaRPr lang="zh-CN" altLang="en-US" sz="13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779988" y="184934"/>
            <a:ext cx="24409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06</a:t>
            </a: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已具备的科研工作基础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032510" y="516890"/>
            <a:ext cx="2104390" cy="5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多边形: 形状 1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14250" y="421154"/>
            <a:ext cx="295232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sztu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715" y="11430"/>
            <a:ext cx="854710" cy="1016635"/>
          </a:xfrm>
          <a:prstGeom prst="rect">
            <a:avLst/>
          </a:prstGeom>
        </p:spPr>
      </p:pic>
      <p:sp>
        <p:nvSpPr>
          <p:cNvPr id="60" name="圆角矩形 59"/>
          <p:cNvSpPr/>
          <p:nvPr/>
        </p:nvSpPr>
        <p:spPr>
          <a:xfrm>
            <a:off x="419794" y="970486"/>
            <a:ext cx="3978951" cy="624002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具备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台电梯模型，并在电梯模型上进行过协议分析和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canbus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数据基本分析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9794" y="1897586"/>
            <a:ext cx="3978951" cy="624002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已进行了数据采集器的初步设计，但仍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存在不足，需优化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9794" y="2958671"/>
            <a:ext cx="3978951" cy="624002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熟悉Python语言以及MySQL开发，可进行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监测系统开发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9794" y="3994356"/>
            <a:ext cx="3978951" cy="624002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正在申请一项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关于断电后电梯困人的专利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8" grpId="0" bldLvl="0" animBg="1"/>
      <p:bldP spid="9" grpId="0" bldLvl="0" animBg="1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8313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07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研究计划及安排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032510" y="516890"/>
            <a:ext cx="1614805" cy="5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5115" y="949325"/>
          <a:ext cx="8216900" cy="332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995"/>
                <a:gridCol w="3486150"/>
                <a:gridCol w="2738755"/>
              </a:tblGrid>
              <a:tr h="368300"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序号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工作项目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C88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起止时间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C2AA"/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调查研究及实验准备</a:t>
                      </a:r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2019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11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-2020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月</a:t>
                      </a:r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电梯协议分析</a:t>
                      </a:r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2020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-2020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月</a:t>
                      </a:r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数据采集器设计优化</a:t>
                      </a:r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2020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-2020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月</a:t>
                      </a:r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2435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小论文发表</a:t>
                      </a:r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2020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4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-2020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5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月</a:t>
                      </a:r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 dirty="0">
                          <a:solidFill>
                            <a:srgbClr val="404040"/>
                          </a:solidFill>
                          <a:sym typeface="+mn-ea"/>
                        </a:rPr>
                        <a:t>监测平台的搭建与实现</a:t>
                      </a:r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2020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6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-2020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10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月</a:t>
                      </a:r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2435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 dirty="0">
                          <a:solidFill>
                            <a:srgbClr val="404040"/>
                          </a:solidFill>
                          <a:sym typeface="+mn-ea"/>
                        </a:rPr>
                        <a:t>实验结果整理及论文撰写</a:t>
                      </a:r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2021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11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-2021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月</a:t>
                      </a:r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9895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论文修改完善，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毕业答辩</a:t>
                      </a:r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2021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-2021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404040"/>
                          </a:solidFill>
                        </a:rPr>
                        <a:t>4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</a:rPr>
                        <a:t>月</a:t>
                      </a:r>
                      <a:endParaRPr lang="zh-CN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" name="图片 13" descr="sztu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715" y="11430"/>
            <a:ext cx="854710" cy="1016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椭圆 18"/>
          <p:cNvSpPr/>
          <p:nvPr>
            <p:custDataLst>
              <p:tags r:id="rId1"/>
            </p:custDataLst>
          </p:nvPr>
        </p:nvSpPr>
        <p:spPr>
          <a:xfrm>
            <a:off x="3489294" y="243017"/>
            <a:ext cx="2018818" cy="2018816"/>
          </a:xfrm>
          <a:prstGeom prst="ellipse">
            <a:avLst/>
          </a:prstGeom>
          <a:noFill/>
          <a:ln w="952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PA_椭圆 20"/>
          <p:cNvSpPr/>
          <p:nvPr>
            <p:custDataLst>
              <p:tags r:id="rId2"/>
            </p:custDataLst>
          </p:nvPr>
        </p:nvSpPr>
        <p:spPr>
          <a:xfrm>
            <a:off x="3724165" y="465304"/>
            <a:ext cx="1574248" cy="157424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PA_椭圆 23"/>
          <p:cNvSpPr/>
          <p:nvPr>
            <p:custDataLst>
              <p:tags r:id="rId3"/>
            </p:custDataLst>
          </p:nvPr>
        </p:nvSpPr>
        <p:spPr>
          <a:xfrm>
            <a:off x="3399397" y="637603"/>
            <a:ext cx="345284" cy="34528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39082" y="2078576"/>
            <a:ext cx="193055" cy="19305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PA_椭圆 25"/>
          <p:cNvSpPr/>
          <p:nvPr>
            <p:custDataLst>
              <p:tags r:id="rId4"/>
            </p:custDataLst>
          </p:nvPr>
        </p:nvSpPr>
        <p:spPr>
          <a:xfrm>
            <a:off x="3522343" y="1697327"/>
            <a:ext cx="265519" cy="26551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PA_椭圆 26"/>
          <p:cNvSpPr/>
          <p:nvPr>
            <p:custDataLst>
              <p:tags r:id="rId5"/>
            </p:custDataLst>
          </p:nvPr>
        </p:nvSpPr>
        <p:spPr>
          <a:xfrm>
            <a:off x="5403737" y="1218805"/>
            <a:ext cx="221675" cy="22167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077318" y="1962845"/>
            <a:ext cx="186068" cy="18606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01009" y="1501896"/>
            <a:ext cx="120049" cy="12004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PA_椭圆 30"/>
          <p:cNvSpPr/>
          <p:nvPr>
            <p:custDataLst>
              <p:tags r:id="rId6"/>
            </p:custDataLst>
          </p:nvPr>
        </p:nvSpPr>
        <p:spPr>
          <a:xfrm>
            <a:off x="4587891" y="2160642"/>
            <a:ext cx="186068" cy="18606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26439" y="1897829"/>
            <a:ext cx="274868" cy="27486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833755" y="2717800"/>
            <a:ext cx="761111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dirty="0">
                <a:solidFill>
                  <a:srgbClr val="2E4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谢谢！请各位老师批评指正</a:t>
            </a:r>
            <a:endParaRPr lang="zh-CN" altLang="en-US" sz="4800" b="1" dirty="0">
              <a:solidFill>
                <a:srgbClr val="2E48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5057868" y="223217"/>
            <a:ext cx="690790" cy="574295"/>
            <a:chOff x="5057868" y="108917"/>
            <a:chExt cx="690790" cy="574295"/>
          </a:xfrm>
        </p:grpSpPr>
        <p:sp>
          <p:nvSpPr>
            <p:cNvPr id="23" name="椭圆 22"/>
            <p:cNvSpPr/>
            <p:nvPr/>
          </p:nvSpPr>
          <p:spPr>
            <a:xfrm>
              <a:off x="5116589" y="108917"/>
              <a:ext cx="574295" cy="57429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57868" y="260219"/>
              <a:ext cx="690790" cy="2755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>
                  <a:solidFill>
                    <a:srgbClr val="FF0000"/>
                  </a:solidFill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PA_文本框 10"/>
          <p:cNvSpPr txBox="1"/>
          <p:nvPr>
            <p:custDataLst>
              <p:tags r:id="rId8"/>
            </p:custDataLst>
          </p:nvPr>
        </p:nvSpPr>
        <p:spPr>
          <a:xfrm>
            <a:off x="3761740" y="899160"/>
            <a:ext cx="1536700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SZTU</a:t>
            </a:r>
            <a:endParaRPr lang="en-US" altLang="zh-CN" sz="4000" dirty="0" smtClean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4" name="图片 13" descr="sztu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0715" y="11430"/>
            <a:ext cx="854710" cy="1016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679 C 5E-6 0.10155 -0.04947 0.18951 -0.11042 0.18951 C -0.17136 0.18951 -0.22084 0.10155 -0.22084 -0.00679 C -0.22084 -0.11512 -0.17136 -0.20308 -0.11042 -0.20308 C -0.04947 -0.20308 5E-6 -0.11512 5E-6 -0.00679 L 5E-6 -0.0071 L 5E-6 -0.00679 Z " pathEditMode="relative" rAng="10800000" ptsTypes="AAAAAAA">
                                      <p:cBhvr>
                                        <p:cTn id="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44444E-6 -2.96296E-6 C -0.05973 0.02068 -0.11771 -0.04876 -0.12934 -0.15524 C -0.14098 -0.26142 -0.10191 -0.3645 -0.04202 -0.38518 C 0.0177 -0.40586 0.07569 -0.33642 0.08732 -0.22994 C 0.09895 -0.12376 0.05989 -0.02068 4.44444E-6 -2.96296E-6 L 0.00017 -2.96296E-6 L 4.44444E-6 -2.96296E-6 Z " pathEditMode="relative" rAng="15540000" ptsTypes="AAAAAAA">
                                      <p:cBhvr>
                                        <p:cTn id="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-1925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156 4.44444E-6 C -0.03576 -0.08982 -0.02239 -0.21204 0.02813 -0.27254 C 0.07865 -0.33334 0.1474 -0.30957 0.18143 -0.21976 C 0.21563 -0.12994 0.20243 -0.00772 0.15174 0.05277 C 0.10122 0.11358 0.03264 0.08981 -0.00156 4.44444E-6 L -0.00069 0.00123 L -0.00156 4.44444E-6 Z " pathEditMode="relative" rAng="19560000" ptsTypes="AAAAAAA">
                                      <p:cBhvr>
                                        <p:cTn id="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-1098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2.59259E-6 C 0.02796 -0.0963 0.09428 -0.13488 0.14862 -0.08581 C 0.20278 -0.03611 0.22448 0.08179 0.19688 0.17839 C 0.16893 0.27469 0.10261 0.31327 0.04827 0.26419 C -0.0059 0.2145 -0.0276 0.0966 5E-6 2.59259E-6 L 5E-6 0.00031 L 5E-6 2.59259E-6 Z " pathEditMode="relative" rAng="1620000" ptsTypes="AAAAAAA">
                                      <p:cBhvr>
                                        <p:cTn id="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8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9" grpId="1" bldLvl="0" animBg="1"/>
      <p:bldP spid="21" grpId="0" bldLvl="0" animBg="1"/>
      <p:bldP spid="24" grpId="0" bldLvl="0" animBg="1"/>
      <p:bldP spid="24" grpId="1" bldLvl="0" animBg="1"/>
      <p:bldP spid="24" grpId="2" bldLvl="0" animBg="1"/>
      <p:bldP spid="25" grpId="0" bldLvl="0" animBg="1"/>
      <p:bldP spid="26" grpId="0" bldLvl="0" animBg="1"/>
      <p:bldP spid="26" grpId="1" bldLvl="0" animBg="1"/>
      <p:bldP spid="26" grpId="2" bldLvl="0" animBg="1"/>
      <p:bldP spid="27" grpId="0" bldLvl="0" animBg="1"/>
      <p:bldP spid="27" grpId="1" bldLvl="0" animBg="1"/>
      <p:bldP spid="27" grpId="2" bldLvl="0" animBg="1"/>
      <p:bldP spid="28" grpId="0" bldLvl="0" animBg="1"/>
      <p:bldP spid="28" grpId="1" bldLvl="0" animBg="1"/>
      <p:bldP spid="29" grpId="0" bldLvl="0" animBg="1"/>
      <p:bldP spid="31" grpId="0" bldLvl="0" animBg="1"/>
      <p:bldP spid="31" grpId="1" bldLvl="0" animBg="1"/>
      <p:bldP spid="31" grpId="2" bldLvl="0" animBg="1"/>
      <p:bldP spid="32" grpId="0" bldLvl="0" animBg="1"/>
      <p:bldP spid="32" grpId="1" bldLvl="0" animBg="1"/>
      <p:bldP spid="5" grpId="0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1515267" y="1633633"/>
            <a:ext cx="2037292" cy="2037293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52288" y="1857952"/>
            <a:ext cx="1588653" cy="1588654"/>
            <a:chOff x="1752288" y="1857952"/>
            <a:chExt cx="1588653" cy="1588654"/>
          </a:xfrm>
        </p:grpSpPr>
        <p:sp>
          <p:nvSpPr>
            <p:cNvPr id="18" name="椭圆 17"/>
            <p:cNvSpPr/>
            <p:nvPr/>
          </p:nvSpPr>
          <p:spPr>
            <a:xfrm>
              <a:off x="1752288" y="1857952"/>
              <a:ext cx="1588653" cy="1588654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5"/>
            <p:cNvSpPr txBox="1">
              <a:spLocks noChangeArrowheads="1"/>
            </p:cNvSpPr>
            <p:nvPr/>
          </p:nvSpPr>
          <p:spPr bwMode="auto">
            <a:xfrm>
              <a:off x="2018276" y="2186353"/>
              <a:ext cx="1018227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content</a:t>
              </a:r>
              <a:endPara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椭圆 19"/>
          <p:cNvSpPr/>
          <p:nvPr/>
        </p:nvSpPr>
        <p:spPr>
          <a:xfrm>
            <a:off x="3071896" y="1646911"/>
            <a:ext cx="474486" cy="47448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424547" y="2031829"/>
            <a:ext cx="348444" cy="3484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250324" y="3715697"/>
            <a:ext cx="194822" cy="19482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52288" y="3303716"/>
            <a:ext cx="267948" cy="26794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367629" y="2904032"/>
            <a:ext cx="277384" cy="27738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153170" y="3657647"/>
            <a:ext cx="187772" cy="18777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224346" y="2904032"/>
            <a:ext cx="121147" cy="12114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szt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0715" y="11430"/>
            <a:ext cx="854710" cy="101663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5095240" y="797560"/>
            <a:ext cx="3114040" cy="3726815"/>
            <a:chOff x="8024" y="1256"/>
            <a:chExt cx="4904" cy="5869"/>
          </a:xfrm>
        </p:grpSpPr>
        <p:grpSp>
          <p:nvGrpSpPr>
            <p:cNvPr id="4" name="组合 3"/>
            <p:cNvGrpSpPr/>
            <p:nvPr/>
          </p:nvGrpSpPr>
          <p:grpSpPr>
            <a:xfrm>
              <a:off x="8024" y="1256"/>
              <a:ext cx="3824" cy="580"/>
              <a:chOff x="8232" y="1147"/>
              <a:chExt cx="3824" cy="58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8232" y="1243"/>
                <a:ext cx="365" cy="365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748" y="1147"/>
                <a:ext cx="3308" cy="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chemeClr val="accent1"/>
                    </a:solidFill>
                    <a:cs typeface="+mn-ea"/>
                    <a:sym typeface="+mn-lt"/>
                  </a:rPr>
                  <a:t>01.</a:t>
                </a:r>
                <a:r>
                  <a:rPr lang="zh-CN" altLang="en-US" sz="1800" dirty="0">
                    <a:solidFill>
                      <a:schemeClr val="accent1"/>
                    </a:solidFill>
                    <a:cs typeface="+mn-ea"/>
                    <a:sym typeface="+mn-lt"/>
                  </a:rPr>
                  <a:t>研究目的及意义</a:t>
                </a:r>
                <a:endParaRPr lang="zh-CN" altLang="en-US" sz="18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024" y="2005"/>
              <a:ext cx="3824" cy="580"/>
              <a:chOff x="8232" y="2799"/>
              <a:chExt cx="3824" cy="580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8232" y="2912"/>
                <a:ext cx="365" cy="365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748" y="2799"/>
                <a:ext cx="3308" cy="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chemeClr val="accent1"/>
                    </a:solidFill>
                    <a:cs typeface="+mn-ea"/>
                    <a:sym typeface="+mn-lt"/>
                  </a:rPr>
                  <a:t>02.</a:t>
                </a:r>
                <a:r>
                  <a:rPr lang="zh-CN" altLang="en-US" sz="1800" dirty="0">
                    <a:solidFill>
                      <a:schemeClr val="accent1"/>
                    </a:solidFill>
                    <a:cs typeface="+mn-ea"/>
                    <a:sym typeface="+mn-lt"/>
                  </a:rPr>
                  <a:t>国内外研究现状</a:t>
                </a:r>
                <a:endParaRPr lang="zh-CN" altLang="en-US" sz="18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024" y="2875"/>
              <a:ext cx="4544" cy="580"/>
              <a:chOff x="8232" y="4385"/>
              <a:chExt cx="4544" cy="580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8232" y="4499"/>
                <a:ext cx="365" cy="365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748" y="4385"/>
                <a:ext cx="4028" cy="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chemeClr val="accent1"/>
                    </a:solidFill>
                    <a:cs typeface="+mn-ea"/>
                    <a:sym typeface="+mn-lt"/>
                  </a:rPr>
                  <a:t>03.</a:t>
                </a:r>
                <a:r>
                  <a:rPr lang="zh-CN" altLang="en-US" sz="1800" dirty="0">
                    <a:solidFill>
                      <a:schemeClr val="accent1"/>
                    </a:solidFill>
                    <a:cs typeface="+mn-ea"/>
                    <a:sym typeface="+mn-lt"/>
                  </a:rPr>
                  <a:t>主要研究内容及方法</a:t>
                </a:r>
                <a:endParaRPr lang="zh-CN" altLang="en-US" sz="18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8024" y="3761"/>
              <a:ext cx="3104" cy="580"/>
              <a:chOff x="8232" y="5926"/>
              <a:chExt cx="3104" cy="580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8232" y="6039"/>
                <a:ext cx="365" cy="365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748" y="5926"/>
                <a:ext cx="2588" cy="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>
                    <a:solidFill>
                      <a:schemeClr val="accent1"/>
                    </a:solidFill>
                    <a:cs typeface="+mn-ea"/>
                    <a:sym typeface="+mn-lt"/>
                  </a:rPr>
                  <a:t>04.</a:t>
                </a:r>
                <a:r>
                  <a:rPr lang="zh-CN" altLang="en-US" sz="1800">
                    <a:solidFill>
                      <a:schemeClr val="accent1"/>
                    </a:solidFill>
                    <a:cs typeface="+mn-ea"/>
                    <a:sym typeface="+mn-lt"/>
                  </a:rPr>
                  <a:t>工作量估计</a:t>
                </a:r>
                <a:endParaRPr lang="zh-CN" altLang="en-US" sz="180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024" y="4655"/>
              <a:ext cx="2744" cy="666"/>
              <a:chOff x="8232" y="6039"/>
              <a:chExt cx="2744" cy="66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8232" y="6039"/>
                <a:ext cx="365" cy="365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748" y="6125"/>
                <a:ext cx="2228" cy="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algn="l"/>
                <a:r>
                  <a:rPr lang="en-US" altLang="zh-CN" sz="1800">
                    <a:solidFill>
                      <a:schemeClr val="accent1"/>
                    </a:solidFill>
                    <a:cs typeface="+mn-ea"/>
                    <a:sym typeface="+mn-lt"/>
                  </a:rPr>
                  <a:t>05.</a:t>
                </a:r>
                <a:r>
                  <a:rPr lang="zh-CN" altLang="en-US" sz="1800">
                    <a:solidFill>
                      <a:schemeClr val="accent1"/>
                    </a:solidFill>
                    <a:cs typeface="+mn-ea"/>
                    <a:sym typeface="+mn-lt"/>
                  </a:rPr>
                  <a:t>预期结果</a:t>
                </a:r>
                <a:endParaRPr lang="zh-CN" altLang="en-US" sz="180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8024" y="6459"/>
              <a:ext cx="3824" cy="666"/>
              <a:chOff x="8232" y="6039"/>
              <a:chExt cx="3824" cy="66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8232" y="6039"/>
                <a:ext cx="365" cy="365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8748" y="6125"/>
                <a:ext cx="3308" cy="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r>
                  <a:rPr lang="en-US" altLang="zh-CN" sz="1800">
                    <a:solidFill>
                      <a:schemeClr val="accent1"/>
                    </a:solidFill>
                    <a:cs typeface="+mn-ea"/>
                    <a:sym typeface="+mn-lt"/>
                  </a:rPr>
                  <a:t>07.</a:t>
                </a:r>
                <a:r>
                  <a:rPr lang="zh-CN" altLang="en-US" sz="1800">
                    <a:solidFill>
                      <a:schemeClr val="accent1"/>
                    </a:solidFill>
                    <a:cs typeface="+mn-ea"/>
                    <a:sym typeface="+mn-lt"/>
                  </a:rPr>
                  <a:t>研究计划及安排</a:t>
                </a:r>
                <a:endParaRPr lang="zh-CN" altLang="en-US" sz="180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024" y="5567"/>
              <a:ext cx="4904" cy="666"/>
              <a:chOff x="8232" y="6039"/>
              <a:chExt cx="4904" cy="66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8232" y="6039"/>
                <a:ext cx="365" cy="365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748" y="6125"/>
                <a:ext cx="4388" cy="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algn="l"/>
                <a:r>
                  <a:rPr lang="en-US" altLang="zh-CN" sz="1800">
                    <a:solidFill>
                      <a:schemeClr val="accent1"/>
                    </a:solidFill>
                    <a:cs typeface="+mn-ea"/>
                    <a:sym typeface="+mn-lt"/>
                  </a:rPr>
                  <a:t>06.</a:t>
                </a:r>
                <a:r>
                  <a:rPr lang="zh-CN" altLang="en-US" sz="1800">
                    <a:solidFill>
                      <a:schemeClr val="accent1"/>
                    </a:solidFill>
                    <a:cs typeface="+mn-ea"/>
                    <a:sym typeface="+mn-lt"/>
                  </a:rPr>
                  <a:t>已具备的科研工作基础</a:t>
                </a:r>
                <a:endParaRPr lang="zh-CN" altLang="en-US" sz="180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8313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研究目的及意义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032510" y="516890"/>
            <a:ext cx="1614805" cy="5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12420" y="1075690"/>
            <a:ext cx="3122930" cy="1291590"/>
            <a:chOff x="598" y="2208"/>
            <a:chExt cx="4918" cy="2034"/>
          </a:xfrm>
        </p:grpSpPr>
        <p:sp>
          <p:nvSpPr>
            <p:cNvPr id="27" name="文本框 6"/>
            <p:cNvSpPr txBox="1"/>
            <p:nvPr/>
          </p:nvSpPr>
          <p:spPr>
            <a:xfrm>
              <a:off x="598" y="2790"/>
              <a:ext cx="4919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我国电梯保有量逐年增长，截止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2018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年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国内电梯注册总量达到627.83万台。</a:t>
              </a:r>
              <a:endParaRPr lang="en-US" altLang="zh-CN" sz="1200" dirty="0" smtClean="0"/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" name="文本框 5"/>
            <p:cNvSpPr txBox="1"/>
            <p:nvPr/>
          </p:nvSpPr>
          <p:spPr>
            <a:xfrm>
              <a:off x="620" y="2208"/>
              <a:ext cx="4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电梯数量增加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" name="PA_直接连接符 30"/>
            <p:cNvCxnSpPr>
              <a:endCxn id="2" idx="2"/>
            </p:cNvCxnSpPr>
            <p:nvPr/>
          </p:nvCxnSpPr>
          <p:spPr>
            <a:xfrm flipV="1">
              <a:off x="778" y="2788"/>
              <a:ext cx="2290" cy="2"/>
            </a:xfrm>
            <a:prstGeom prst="line">
              <a:avLst/>
            </a:prstGeom>
            <a:ln w="28575">
              <a:solidFill>
                <a:srgbClr val="2E486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4606290" y="1348740"/>
            <a:ext cx="4006850" cy="2943225"/>
            <a:chOff x="7254" y="2124"/>
            <a:chExt cx="6310" cy="4635"/>
          </a:xfrm>
        </p:grpSpPr>
        <p:pic>
          <p:nvPicPr>
            <p:cNvPr id="4" name="图片 -2147482618" descr="捕获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254" y="2124"/>
              <a:ext cx="6311" cy="42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9634" y="6423"/>
              <a:ext cx="2208" cy="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800"/>
                <a:t>资料来源：国家监督管理局</a:t>
              </a:r>
              <a:endParaRPr lang="zh-CN" altLang="en-US" sz="8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6390" y="2166620"/>
            <a:ext cx="3123565" cy="2122805"/>
            <a:chOff x="598" y="2208"/>
            <a:chExt cx="4919" cy="3343"/>
          </a:xfrm>
        </p:grpSpPr>
        <p:sp>
          <p:nvSpPr>
            <p:cNvPr id="9" name="文本框 6"/>
            <p:cNvSpPr txBox="1"/>
            <p:nvPr/>
          </p:nvSpPr>
          <p:spPr>
            <a:xfrm>
              <a:off x="598" y="2790"/>
              <a:ext cx="491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随着电梯的广泛使用，电梯事故逐渐增多。据国家质检总局统计，2013年我国共发生电梯安全事故70起，而在2014年，仅仅是3月到8月，北京一个城市的电梯安全运行监控中心就处理应急事件4455起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sz="1200" dirty="0" smtClean="0"/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5"/>
            <p:cNvSpPr txBox="1"/>
            <p:nvPr/>
          </p:nvSpPr>
          <p:spPr>
            <a:xfrm>
              <a:off x="620" y="2208"/>
              <a:ext cx="4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电梯事故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增加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PA_直接连接符 30"/>
            <p:cNvCxnSpPr>
              <a:endCxn id="11" idx="2"/>
            </p:cNvCxnSpPr>
            <p:nvPr/>
          </p:nvCxnSpPr>
          <p:spPr>
            <a:xfrm flipV="1">
              <a:off x="779" y="2788"/>
              <a:ext cx="2290" cy="2"/>
            </a:xfrm>
            <a:prstGeom prst="line">
              <a:avLst/>
            </a:prstGeom>
            <a:ln w="28575">
              <a:solidFill>
                <a:srgbClr val="2E486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4" name="图片 13" descr="sztu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715" y="11430"/>
            <a:ext cx="854710" cy="1016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8313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研究目的及意义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032510" y="516890"/>
            <a:ext cx="1614805" cy="5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63855" y="1343025"/>
            <a:ext cx="3123565" cy="1845945"/>
            <a:chOff x="598" y="2208"/>
            <a:chExt cx="4919" cy="2907"/>
          </a:xfrm>
        </p:grpSpPr>
        <p:sp>
          <p:nvSpPr>
            <p:cNvPr id="27" name="文本框 6"/>
            <p:cNvSpPr txBox="1"/>
            <p:nvPr/>
          </p:nvSpPr>
          <p:spPr>
            <a:xfrm>
              <a:off x="598" y="2790"/>
              <a:ext cx="4919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中国电梯协会会长李守林曾估计：我国电梯维保人员的数目还存在60万缺口，当前的维保人员已无法满足电梯故障处理和定期维保的需求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sz="1200" dirty="0" smtClean="0"/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" name="文本框 5"/>
            <p:cNvSpPr txBox="1"/>
            <p:nvPr/>
          </p:nvSpPr>
          <p:spPr>
            <a:xfrm>
              <a:off x="620" y="2208"/>
              <a:ext cx="4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维保人员缺口大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" name="PA_直接连接符 30"/>
            <p:cNvCxnSpPr>
              <a:endCxn id="2" idx="2"/>
            </p:cNvCxnSpPr>
            <p:nvPr/>
          </p:nvCxnSpPr>
          <p:spPr>
            <a:xfrm flipV="1">
              <a:off x="779" y="2788"/>
              <a:ext cx="2290" cy="2"/>
            </a:xfrm>
            <a:prstGeom prst="line">
              <a:avLst/>
            </a:prstGeom>
            <a:ln w="28575">
              <a:solidFill>
                <a:srgbClr val="2E486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983480" y="1276985"/>
            <a:ext cx="3123565" cy="1845945"/>
            <a:chOff x="598" y="2208"/>
            <a:chExt cx="4919" cy="2907"/>
          </a:xfrm>
        </p:grpSpPr>
        <p:sp>
          <p:nvSpPr>
            <p:cNvPr id="9" name="文本框 6"/>
            <p:cNvSpPr txBox="1"/>
            <p:nvPr/>
          </p:nvSpPr>
          <p:spPr>
            <a:xfrm>
              <a:off x="598" y="2790"/>
              <a:ext cx="4919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如何通过最新的科技手段进行维保质量控制，提升电梯安全管理水平，已经迫在眉睫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。《轻量级电梯数据采集设备及监测系统》的研究正是为了解决这一问题。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5"/>
            <p:cNvSpPr txBox="1"/>
            <p:nvPr/>
          </p:nvSpPr>
          <p:spPr>
            <a:xfrm>
              <a:off x="620" y="2208"/>
              <a:ext cx="4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监测系统的研究迫在眉睫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PA_直接连接符 30"/>
            <p:cNvCxnSpPr/>
            <p:nvPr/>
          </p:nvCxnSpPr>
          <p:spPr>
            <a:xfrm flipV="1">
              <a:off x="779" y="2774"/>
              <a:ext cx="3824" cy="16"/>
            </a:xfrm>
            <a:prstGeom prst="line">
              <a:avLst/>
            </a:prstGeom>
            <a:ln w="28575">
              <a:solidFill>
                <a:srgbClr val="2E486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4" name="图片 13" descr="szt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0715" y="11430"/>
            <a:ext cx="854710" cy="1016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8313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国内外研究现状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032510" y="516890"/>
            <a:ext cx="1614805" cy="5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93700" y="1187450"/>
            <a:ext cx="3123565" cy="2676525"/>
            <a:chOff x="598" y="2208"/>
            <a:chExt cx="4919" cy="4215"/>
          </a:xfrm>
        </p:grpSpPr>
        <p:sp>
          <p:nvSpPr>
            <p:cNvPr id="27" name="文本框 6"/>
            <p:cNvSpPr txBox="1"/>
            <p:nvPr/>
          </p:nvSpPr>
          <p:spPr>
            <a:xfrm>
              <a:off x="598" y="2790"/>
              <a:ext cx="4919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</a:t>
              </a:r>
              <a:r>
                <a:rPr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国外电梯公司规模较大，都具备独自研制远程监测系统的能力，并且发明的监测系统能与自身的电梯控制系统紧密结合</a:t>
              </a: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；所以不用考虑通用的监测系统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。例如德国帝森克虏伯的AGILE系统和MAX系统、美国奥的斯REM系统、日本富士达的webEMIS PLUS系统等。</a:t>
              </a:r>
              <a:endParaRPr lang="en-US" altLang="zh-CN" sz="1200" dirty="0" smtClean="0"/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" name="文本框 5"/>
            <p:cNvSpPr txBox="1"/>
            <p:nvPr/>
          </p:nvSpPr>
          <p:spPr>
            <a:xfrm>
              <a:off x="620" y="2208"/>
              <a:ext cx="4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国外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" name="PA_直接连接符 30"/>
            <p:cNvCxnSpPr/>
            <p:nvPr/>
          </p:nvCxnSpPr>
          <p:spPr>
            <a:xfrm flipV="1">
              <a:off x="779" y="2787"/>
              <a:ext cx="974" cy="3"/>
            </a:xfrm>
            <a:prstGeom prst="line">
              <a:avLst/>
            </a:prstGeom>
            <a:ln w="28575">
              <a:solidFill>
                <a:srgbClr val="2E486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983480" y="1276985"/>
            <a:ext cx="3123565" cy="1568450"/>
            <a:chOff x="598" y="2208"/>
            <a:chExt cx="4919" cy="2470"/>
          </a:xfrm>
        </p:grpSpPr>
        <p:sp>
          <p:nvSpPr>
            <p:cNvPr id="9" name="文本框 6"/>
            <p:cNvSpPr txBox="1"/>
            <p:nvPr/>
          </p:nvSpPr>
          <p:spPr>
            <a:xfrm>
              <a:off x="598" y="2790"/>
              <a:ext cx="491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</a:t>
              </a:r>
              <a:r>
                <a:rPr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国</a:t>
              </a: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内</a:t>
              </a:r>
              <a:r>
                <a:rPr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电梯</a:t>
              </a: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厂家以及电梯品牌众多，部分厂家不具备</a:t>
              </a:r>
              <a:r>
                <a:rPr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独自研制远程监测系统的能力</a:t>
              </a: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；需要一个通用的监测系统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5"/>
            <p:cNvSpPr txBox="1"/>
            <p:nvPr/>
          </p:nvSpPr>
          <p:spPr>
            <a:xfrm>
              <a:off x="620" y="2208"/>
              <a:ext cx="4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国内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PA_直接连接符 30"/>
            <p:cNvCxnSpPr/>
            <p:nvPr/>
          </p:nvCxnSpPr>
          <p:spPr>
            <a:xfrm flipV="1">
              <a:off x="779" y="2786"/>
              <a:ext cx="963" cy="4"/>
            </a:xfrm>
            <a:prstGeom prst="line">
              <a:avLst/>
            </a:prstGeom>
            <a:ln w="28575">
              <a:solidFill>
                <a:srgbClr val="2E486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4" name="图片 13" descr="szt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0715" y="11430"/>
            <a:ext cx="854710" cy="1016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8313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国内外研究现状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032510" y="516890"/>
            <a:ext cx="1614805" cy="5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93700" y="1187450"/>
            <a:ext cx="3123565" cy="2630805"/>
            <a:chOff x="598" y="2208"/>
            <a:chExt cx="4919" cy="4143"/>
          </a:xfrm>
        </p:grpSpPr>
        <p:sp>
          <p:nvSpPr>
            <p:cNvPr id="27" name="文本框 6"/>
            <p:cNvSpPr txBox="1"/>
            <p:nvPr/>
          </p:nvSpPr>
          <p:spPr>
            <a:xfrm>
              <a:off x="598" y="2790"/>
              <a:ext cx="4919" cy="3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在电梯间里增加各种传感器，通过组合各种传感器的数据来监测电梯系统的运行（比如新再灵的云梯系统）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但这种方法存在安装复杂、成本高、故障节点增多、责任难以界定等缺点。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 smtClean="0"/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" name="文本框 5"/>
            <p:cNvSpPr txBox="1"/>
            <p:nvPr/>
          </p:nvSpPr>
          <p:spPr>
            <a:xfrm>
              <a:off x="620" y="2208"/>
              <a:ext cx="4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增加传感器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" name="PA_直接连接符 30"/>
            <p:cNvCxnSpPr/>
            <p:nvPr/>
          </p:nvCxnSpPr>
          <p:spPr>
            <a:xfrm>
              <a:off x="779" y="2790"/>
              <a:ext cx="1756" cy="20"/>
            </a:xfrm>
            <a:prstGeom prst="line">
              <a:avLst/>
            </a:prstGeom>
            <a:ln w="28575">
              <a:solidFill>
                <a:srgbClr val="2E486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30040" y="939165"/>
            <a:ext cx="4331335" cy="3916045"/>
          </a:xfrm>
          <a:prstGeom prst="rect">
            <a:avLst/>
          </a:prstGeom>
          <a:noFill/>
        </p:spPr>
      </p:pic>
      <p:pic>
        <p:nvPicPr>
          <p:cNvPr id="14" name="图片 13" descr="sztu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715" y="11430"/>
            <a:ext cx="854710" cy="1016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8313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国内外研究现状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032510" y="516890"/>
            <a:ext cx="1614805" cy="5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755005" y="1194435"/>
            <a:ext cx="4652645" cy="2677795"/>
            <a:chOff x="598" y="2206"/>
            <a:chExt cx="7327" cy="4217"/>
          </a:xfrm>
        </p:grpSpPr>
        <p:sp>
          <p:nvSpPr>
            <p:cNvPr id="9" name="文本框 6"/>
            <p:cNvSpPr txBox="1"/>
            <p:nvPr/>
          </p:nvSpPr>
          <p:spPr>
            <a:xfrm>
              <a:off x="598" y="2790"/>
              <a:ext cx="4919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</a:t>
              </a:r>
              <a:r>
                <a:rPr 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监测电梯通讯接口来完成对电梯的监测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。但大部分国内电梯控制器无监测通讯接口，需通过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“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通讯转换器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”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才能完成监测；电梯制造企业不公布通讯协议，实施困难。例如上海新时达的星辰物联网系统，接口难统一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5"/>
            <p:cNvSpPr txBox="1"/>
            <p:nvPr/>
          </p:nvSpPr>
          <p:spPr>
            <a:xfrm>
              <a:off x="3028" y="2206"/>
              <a:ext cx="4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监测通讯接口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PA_直接连接符 30"/>
            <p:cNvCxnSpPr/>
            <p:nvPr/>
          </p:nvCxnSpPr>
          <p:spPr>
            <a:xfrm flipV="1">
              <a:off x="3028" y="2786"/>
              <a:ext cx="2290" cy="2"/>
            </a:xfrm>
            <a:prstGeom prst="line">
              <a:avLst/>
            </a:prstGeom>
            <a:ln w="28575">
              <a:solidFill>
                <a:srgbClr val="2E486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5292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6850" y="953135"/>
            <a:ext cx="5175250" cy="348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sztu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715" y="11430"/>
            <a:ext cx="854710" cy="1016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8313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国内外研究现状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032510" y="516890"/>
            <a:ext cx="1614805" cy="5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634990" y="1195705"/>
            <a:ext cx="3243580" cy="3461385"/>
            <a:chOff x="409" y="2208"/>
            <a:chExt cx="5108" cy="5451"/>
          </a:xfrm>
        </p:grpSpPr>
        <p:sp>
          <p:nvSpPr>
            <p:cNvPr id="9" name="文本框 6"/>
            <p:cNvSpPr txBox="1"/>
            <p:nvPr/>
          </p:nvSpPr>
          <p:spPr>
            <a:xfrm>
              <a:off x="598" y="2790"/>
              <a:ext cx="4919" cy="4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现在的电梯，由于楼层较高，电梯控制器和电梯操控箱的连接方式一般采用串行传送的方式，如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anbus接口。从电梯控制器和操控箱（信号处理板）canbus接口取出运行数据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具体连接如左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图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所示，电梯控制器的Can+和Can-接口分别与数据采集器的Can+和Can-接口相连；同时电梯的Vcc（+24V）和Gnd与数据采集器相连以便给数据采集器供电。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5"/>
            <p:cNvSpPr txBox="1"/>
            <p:nvPr/>
          </p:nvSpPr>
          <p:spPr>
            <a:xfrm>
              <a:off x="409" y="2208"/>
              <a:ext cx="4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监测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Canbus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PA_直接连接符 30"/>
            <p:cNvCxnSpPr/>
            <p:nvPr/>
          </p:nvCxnSpPr>
          <p:spPr>
            <a:xfrm flipV="1">
              <a:off x="523" y="2788"/>
              <a:ext cx="2290" cy="2"/>
            </a:xfrm>
            <a:prstGeom prst="line">
              <a:avLst/>
            </a:prstGeom>
            <a:ln w="28575">
              <a:solidFill>
                <a:srgbClr val="2E486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4" name="图片 13" descr="szt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0715" y="11430"/>
            <a:ext cx="854710" cy="1016635"/>
          </a:xfrm>
          <a:prstGeom prst="rect">
            <a:avLst/>
          </a:prstGeom>
        </p:spPr>
      </p:pic>
      <p:pic>
        <p:nvPicPr>
          <p:cNvPr id="2" name="图片 -2147482590" descr="数据采集器和电梯串行接口连接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" y="1289050"/>
            <a:ext cx="4583430" cy="2762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2377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主要研究内容及方法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032510" y="516890"/>
            <a:ext cx="1614805" cy="5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93700" y="1187450"/>
            <a:ext cx="3123565" cy="3046095"/>
            <a:chOff x="598" y="2208"/>
            <a:chExt cx="4919" cy="4797"/>
          </a:xfrm>
        </p:grpSpPr>
        <p:sp>
          <p:nvSpPr>
            <p:cNvPr id="27" name="文本框 6"/>
            <p:cNvSpPr txBox="1"/>
            <p:nvPr/>
          </p:nvSpPr>
          <p:spPr>
            <a:xfrm>
              <a:off x="598" y="2790"/>
              <a:ext cx="4919" cy="4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设计一个轻量级、低功耗且具备电源管理模块的电梯数据采集设备。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总体设计方案如右图所示。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数据采集设备从电梯的串行接口采集数据(比如CanBus)，单片机对电梯数据进行一定预处理(比如过滤无关的帧数据)，然后利用NBIoT模块将电梯数据发送至远程监测平台。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" name="文本框 5"/>
            <p:cNvSpPr txBox="1"/>
            <p:nvPr/>
          </p:nvSpPr>
          <p:spPr>
            <a:xfrm>
              <a:off x="620" y="2208"/>
              <a:ext cx="4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数据采集设备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" name="PA_直接连接符 30"/>
            <p:cNvCxnSpPr>
              <a:endCxn id="2" idx="2"/>
            </p:cNvCxnSpPr>
            <p:nvPr/>
          </p:nvCxnSpPr>
          <p:spPr>
            <a:xfrm flipV="1">
              <a:off x="779" y="2788"/>
              <a:ext cx="2290" cy="2"/>
            </a:xfrm>
            <a:prstGeom prst="line">
              <a:avLst/>
            </a:prstGeom>
            <a:ln w="28575">
              <a:solidFill>
                <a:srgbClr val="2E486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" name="图片 -2147482611" descr="采集器设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8255" y="1167765"/>
            <a:ext cx="5172710" cy="28073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 descr="sztu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715" y="11430"/>
            <a:ext cx="854710" cy="1016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1.0"/>
</p:tagLst>
</file>

<file path=ppt/tags/tag10.xml><?xml version="1.0" encoding="utf-8"?>
<p:tagLst xmlns:p="http://schemas.openxmlformats.org/presentationml/2006/main">
  <p:tag name="PA" val="v3.1.0"/>
</p:tagLst>
</file>

<file path=ppt/tags/tag11.xml><?xml version="1.0" encoding="utf-8"?>
<p:tagLst xmlns:p="http://schemas.openxmlformats.org/presentationml/2006/main">
  <p:tag name="PA" val="v3.1.0"/>
</p:tagLst>
</file>

<file path=ppt/tags/tag12.xml><?xml version="1.0" encoding="utf-8"?>
<p:tagLst xmlns:p="http://schemas.openxmlformats.org/presentationml/2006/main">
  <p:tag name="PA" val="v3.1.0"/>
</p:tagLst>
</file>

<file path=ppt/tags/tag13.xml><?xml version="1.0" encoding="utf-8"?>
<p:tagLst xmlns:p="http://schemas.openxmlformats.org/presentationml/2006/main">
  <p:tag name="PA" val="v3.1.0"/>
</p:tagLst>
</file>

<file path=ppt/tags/tag14.xml><?xml version="1.0" encoding="utf-8"?>
<p:tagLst xmlns:p="http://schemas.openxmlformats.org/presentationml/2006/main">
  <p:tag name="PA" val="v3.1.0"/>
</p:tagLst>
</file>

<file path=ppt/tags/tag15.xml><?xml version="1.0" encoding="utf-8"?>
<p:tagLst xmlns:p="http://schemas.openxmlformats.org/presentationml/2006/main">
  <p:tag name="PA" val="v3.1.0"/>
</p:tagLst>
</file>

<file path=ppt/tags/tag16.xml><?xml version="1.0" encoding="utf-8"?>
<p:tagLst xmlns:p="http://schemas.openxmlformats.org/presentationml/2006/main">
  <p:tag name="PA" val="v3.1.0"/>
</p:tagLst>
</file>

<file path=ppt/tags/tag17.xml><?xml version="1.0" encoding="utf-8"?>
<p:tagLst xmlns:p="http://schemas.openxmlformats.org/presentationml/2006/main">
  <p:tag name="PA" val="v3.1.0"/>
</p:tagLst>
</file>

<file path=ppt/tags/tag18.xml><?xml version="1.0" encoding="utf-8"?>
<p:tagLst xmlns:p="http://schemas.openxmlformats.org/presentationml/2006/main">
  <p:tag name="ISPRING_ULTRA_SCORM_COURSE_ID" val="66C22882-3A7D-471D-BA47-8B31B4C274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E:\学习\包图网\视频"/>
  <p:tag name="ISPRING_PRESENTATION_TITLE" val="商业策划"/>
</p:tagLst>
</file>

<file path=ppt/tags/tag2.xml><?xml version="1.0" encoding="utf-8"?>
<p:tagLst xmlns:p="http://schemas.openxmlformats.org/presentationml/2006/main">
  <p:tag name="PA" val="v3.1.0"/>
</p:tagLst>
</file>

<file path=ppt/tags/tag3.xml><?xml version="1.0" encoding="utf-8"?>
<p:tagLst xmlns:p="http://schemas.openxmlformats.org/presentationml/2006/main">
  <p:tag name="PA" val="v3.1.0"/>
</p:tagLst>
</file>

<file path=ppt/tags/tag4.xml><?xml version="1.0" encoding="utf-8"?>
<p:tagLst xmlns:p="http://schemas.openxmlformats.org/presentationml/2006/main">
  <p:tag name="PA" val="v3.1.0"/>
</p:tagLst>
</file>

<file path=ppt/tags/tag5.xml><?xml version="1.0" encoding="utf-8"?>
<p:tagLst xmlns:p="http://schemas.openxmlformats.org/presentationml/2006/main">
  <p:tag name="PA" val="v3.1.0"/>
</p:tagLst>
</file>

<file path=ppt/tags/tag6.xml><?xml version="1.0" encoding="utf-8"?>
<p:tagLst xmlns:p="http://schemas.openxmlformats.org/presentationml/2006/main">
  <p:tag name="PA" val="v3.1.0"/>
</p:tagLst>
</file>

<file path=ppt/tags/tag7.xml><?xml version="1.0" encoding="utf-8"?>
<p:tagLst xmlns:p="http://schemas.openxmlformats.org/presentationml/2006/main">
  <p:tag name="PA" val="v3.1.0"/>
</p:tagLst>
</file>

<file path=ppt/tags/tag8.xml><?xml version="1.0" encoding="utf-8"?>
<p:tagLst xmlns:p="http://schemas.openxmlformats.org/presentationml/2006/main">
  <p:tag name="PA" val="v3.1.0"/>
</p:tagLst>
</file>

<file path=ppt/tags/tag9.xml><?xml version="1.0" encoding="utf-8"?>
<p:tagLst xmlns:p="http://schemas.openxmlformats.org/presentationml/2006/main">
  <p:tag name="KSO_WM_UNIT_TABLE_BEAUTIFY" val="smartTable{8de36674-c25c-4e58-86bf-b4b207fd8ac5}"/>
  <p:tag name="TABLE_SKINIDX" val="3"/>
  <p:tag name="TABLE_ENCOLOR" val="#AFC95C"/>
</p:tagLst>
</file>

<file path=ppt/theme/theme1.xml><?xml version="1.0" encoding="utf-8"?>
<a:theme xmlns:a="http://schemas.openxmlformats.org/drawingml/2006/main" name="第一PPT，www.1ppt.com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jciwigm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2022</Words>
  <Application>WPS 演示</Application>
  <PresentationFormat>全屏显示(16:9)</PresentationFormat>
  <Paragraphs>215</Paragraphs>
  <Slides>15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Arial Unicode MS</vt:lpstr>
      <vt:lpstr>Calibri Light</vt:lpstr>
      <vt:lpstr>方正宋刻本秀楷简体</vt:lpstr>
      <vt:lpstr>Agency FB</vt:lpstr>
      <vt:lpstr>Yu Gothic UI</vt:lpstr>
      <vt:lpstr>华文细黑</vt:lpstr>
      <vt:lpstr>微软雅黑</vt:lpstr>
      <vt:lpstr>DIN Mittelschrift Std</vt:lpstr>
      <vt:lpstr>Swiss911 UCm BT</vt:lpstr>
      <vt:lpstr>Arial Unicode MS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——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user</dc:creator>
  <cp:keywords>user</cp:keywords>
  <dc:description>——</dc:description>
  <cp:lastModifiedBy>骑着蜗牛追小猪</cp:lastModifiedBy>
  <cp:revision>1770</cp:revision>
  <dcterms:created xsi:type="dcterms:W3CDTF">2016-04-24T15:52:00Z</dcterms:created>
  <dcterms:modified xsi:type="dcterms:W3CDTF">2019-12-31T08:51:43Z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