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0" r:id="rId1"/>
  </p:sld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216"/>
    <p:restoredTop sz="94611"/>
  </p:normalViewPr>
  <p:slideViewPr>
    <p:cSldViewPr snapToGrid="0">
      <p:cViewPr>
        <p:scale>
          <a:sx n="10" d="100"/>
          <a:sy n="10" d="100"/>
        </p:scale>
        <p:origin x="4848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3334-33F0-2E4E-B6FC-709888AF3FCA}" type="datetimeFigureOut">
              <a:rPr lang="en-CN" smtClean="0"/>
              <a:t>2024/8/8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BD5A-CF9A-BA4A-90BD-F5781338156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7432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3334-33F0-2E4E-B6FC-709888AF3FCA}" type="datetimeFigureOut">
              <a:rPr lang="en-CN" smtClean="0"/>
              <a:t>2024/8/8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BD5A-CF9A-BA4A-90BD-F5781338156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83808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3334-33F0-2E4E-B6FC-709888AF3FCA}" type="datetimeFigureOut">
              <a:rPr lang="en-CN" smtClean="0"/>
              <a:t>2024/8/8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BD5A-CF9A-BA4A-90BD-F5781338156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1220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3334-33F0-2E4E-B6FC-709888AF3FCA}" type="datetimeFigureOut">
              <a:rPr lang="en-CN" smtClean="0"/>
              <a:t>2024/8/8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BD5A-CF9A-BA4A-90BD-F5781338156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0421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>
                    <a:tint val="82000"/>
                  </a:schemeClr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82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82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3334-33F0-2E4E-B6FC-709888AF3FCA}" type="datetimeFigureOut">
              <a:rPr lang="en-CN" smtClean="0"/>
              <a:t>2024/8/8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BD5A-CF9A-BA4A-90BD-F5781338156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4564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3334-33F0-2E4E-B6FC-709888AF3FCA}" type="datetimeFigureOut">
              <a:rPr lang="en-CN" smtClean="0"/>
              <a:t>2024/8/8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BD5A-CF9A-BA4A-90BD-F5781338156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0782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3334-33F0-2E4E-B6FC-709888AF3FCA}" type="datetimeFigureOut">
              <a:rPr lang="en-CN" smtClean="0"/>
              <a:t>2024/8/8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BD5A-CF9A-BA4A-90BD-F5781338156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5818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3334-33F0-2E4E-B6FC-709888AF3FCA}" type="datetimeFigureOut">
              <a:rPr lang="en-CN" smtClean="0"/>
              <a:t>2024/8/8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BD5A-CF9A-BA4A-90BD-F5781338156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290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3334-33F0-2E4E-B6FC-709888AF3FCA}" type="datetimeFigureOut">
              <a:rPr lang="en-CN" smtClean="0"/>
              <a:t>2024/8/8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BD5A-CF9A-BA4A-90BD-F5781338156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2141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3334-33F0-2E4E-B6FC-709888AF3FCA}" type="datetimeFigureOut">
              <a:rPr lang="en-CN" smtClean="0"/>
              <a:t>2024/8/8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BD5A-CF9A-BA4A-90BD-F5781338156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609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3334-33F0-2E4E-B6FC-709888AF3FCA}" type="datetimeFigureOut">
              <a:rPr lang="en-CN" smtClean="0"/>
              <a:t>2024/8/8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BD5A-CF9A-BA4A-90BD-F5781338156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7532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E53334-33F0-2E4E-B6FC-709888AF3FCA}" type="datetimeFigureOut">
              <a:rPr lang="en-CN" smtClean="0"/>
              <a:t>2024/8/8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0FBD5A-CF9A-BA4A-90BD-F5781338156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7993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logo with yellow and purple letters&#10;&#10;Description automatically generated">
            <a:extLst>
              <a:ext uri="{FF2B5EF4-FFF2-40B4-BE49-F238E27FC236}">
                <a16:creationId xmlns:a16="http://schemas.microsoft.com/office/drawing/2014/main" id="{E83C5458-9A40-27A4-D629-EEA257FC2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9519" y="957143"/>
            <a:ext cx="4142017" cy="41420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00F9FF-B2D9-48CF-5795-7BDFA3158104}"/>
              </a:ext>
            </a:extLst>
          </p:cNvPr>
          <p:cNvSpPr txBox="1"/>
          <p:nvPr/>
        </p:nvSpPr>
        <p:spPr>
          <a:xfrm>
            <a:off x="7790229" y="1973790"/>
            <a:ext cx="167346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9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LEGO  Design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817231-2565-857E-4681-4C08557A246D}"/>
              </a:ext>
            </a:extLst>
          </p:cNvPr>
          <p:cNvSpPr txBox="1"/>
          <p:nvPr/>
        </p:nvSpPr>
        <p:spPr>
          <a:xfrm>
            <a:off x="5899149" y="3983198"/>
            <a:ext cx="21500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5400" dirty="0"/>
              <a:t> 			</a:t>
            </a:r>
            <a:r>
              <a:rPr lang="en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Student: YUAN Shaoxuan 		 	Supervisor: Prof. Chi-Wing FU, Philip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E00F7-33E0-0EFC-BB7E-79507A4A7901}"/>
              </a:ext>
            </a:extLst>
          </p:cNvPr>
          <p:cNvSpPr txBox="1"/>
          <p:nvPr/>
        </p:nvSpPr>
        <p:spPr>
          <a:xfrm>
            <a:off x="19424072" y="1866068"/>
            <a:ext cx="7481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4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®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E735CD-97CA-3B1B-2A0D-E59AB87E568A}"/>
              </a:ext>
            </a:extLst>
          </p:cNvPr>
          <p:cNvSpPr txBox="1"/>
          <p:nvPr/>
        </p:nvSpPr>
        <p:spPr>
          <a:xfrm>
            <a:off x="5873818" y="6204512"/>
            <a:ext cx="40754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9F1865-2984-C68E-B992-D5550F2B9BBC}"/>
              </a:ext>
            </a:extLst>
          </p:cNvPr>
          <p:cNvSpPr txBox="1"/>
          <p:nvPr/>
        </p:nvSpPr>
        <p:spPr>
          <a:xfrm>
            <a:off x="5762765" y="12344575"/>
            <a:ext cx="44019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E5F15B7-9E24-556C-43FB-8D4AE2F6B371}"/>
              </a:ext>
            </a:extLst>
          </p:cNvPr>
          <p:cNvCxnSpPr>
            <a:cxnSpLocks/>
          </p:cNvCxnSpPr>
          <p:nvPr/>
        </p:nvCxnSpPr>
        <p:spPr>
          <a:xfrm>
            <a:off x="1410920" y="18522063"/>
            <a:ext cx="13664880" cy="0"/>
          </a:xfrm>
          <a:prstGeom prst="line">
            <a:avLst/>
          </a:prstGeom>
          <a:ln w="66675" cmpd="sng">
            <a:solidFill>
              <a:schemeClr val="accent5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54958DF-4519-6407-8B8F-2E2BB4053EC4}"/>
              </a:ext>
            </a:extLst>
          </p:cNvPr>
          <p:cNvSpPr txBox="1"/>
          <p:nvPr/>
        </p:nvSpPr>
        <p:spPr>
          <a:xfrm>
            <a:off x="3834767" y="17478598"/>
            <a:ext cx="86557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Definition &amp; Methods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4BD31B-4E5F-4289-E98D-1FEFFB8F7044}"/>
              </a:ext>
            </a:extLst>
          </p:cNvPr>
          <p:cNvCxnSpPr>
            <a:cxnSpLocks/>
          </p:cNvCxnSpPr>
          <p:nvPr/>
        </p:nvCxnSpPr>
        <p:spPr>
          <a:xfrm>
            <a:off x="16175114" y="40683665"/>
            <a:ext cx="15635475" cy="47575"/>
          </a:xfrm>
          <a:prstGeom prst="line">
            <a:avLst/>
          </a:prstGeom>
          <a:ln w="66675" cmpd="sng">
            <a:solidFill>
              <a:schemeClr val="accent5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73FDFF-208B-92A2-0652-C7439B47D83E}"/>
              </a:ext>
            </a:extLst>
          </p:cNvPr>
          <p:cNvSpPr txBox="1"/>
          <p:nvPr/>
        </p:nvSpPr>
        <p:spPr>
          <a:xfrm>
            <a:off x="22413080" y="39641390"/>
            <a:ext cx="33025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899FB4-1E51-D3C4-29F3-4A4330EAC88B}"/>
              </a:ext>
            </a:extLst>
          </p:cNvPr>
          <p:cNvSpPr/>
          <p:nvPr/>
        </p:nvSpPr>
        <p:spPr>
          <a:xfrm>
            <a:off x="1116597" y="6195290"/>
            <a:ext cx="14092044" cy="5534434"/>
          </a:xfrm>
          <a:prstGeom prst="roundRect">
            <a:avLst/>
          </a:prstGeom>
          <a:noFill/>
          <a:ln w="6032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611619-45AA-7C31-D267-5773C4919AF3}"/>
              </a:ext>
            </a:extLst>
          </p:cNvPr>
          <p:cNvSpPr txBox="1"/>
          <p:nvPr/>
        </p:nvSpPr>
        <p:spPr>
          <a:xfrm>
            <a:off x="1513447" y="7177144"/>
            <a:ext cx="134220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LEGO model 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display many shapes of different objects, which </a:t>
            </a:r>
            <a:r>
              <a:rPr lang="en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great decoration. However, to construct such a model, LEGO designers have to spend significant amount of time and energy. To improve the construction efficiency, we aim to use a computational strategy to generate LEGO models according to 2D shapes. In this project, we will show the construction and optimization method.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2D2A9E2-6162-3AD6-32BE-22D16A78DBA1}"/>
              </a:ext>
            </a:extLst>
          </p:cNvPr>
          <p:cNvSpPr/>
          <p:nvPr/>
        </p:nvSpPr>
        <p:spPr>
          <a:xfrm>
            <a:off x="1116597" y="12313465"/>
            <a:ext cx="14092044" cy="4815769"/>
          </a:xfrm>
          <a:prstGeom prst="roundRect">
            <a:avLst/>
          </a:prstGeom>
          <a:noFill/>
          <a:ln w="6032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31CF4-E981-1153-835D-3D9FE0233602}"/>
              </a:ext>
            </a:extLst>
          </p:cNvPr>
          <p:cNvSpPr txBox="1"/>
          <p:nvPr/>
        </p:nvSpPr>
        <p:spPr>
          <a:xfrm>
            <a:off x="1583883" y="13175563"/>
            <a:ext cx="134220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recent years, many work related to LEGO construction have been explored. Zhou et al. [1] show a computational method to create LEGO sketch art. What is more, Luo et al. [2] and Liu et al. [3] present a process to analyse the stabillity of LEGO building. Based on these researches, we will come up a strategy to generate stable LEGO models using selected bricks.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353268-0FCD-338E-327C-F7AF42AC9EAB}"/>
              </a:ext>
            </a:extLst>
          </p:cNvPr>
          <p:cNvSpPr txBox="1"/>
          <p:nvPr/>
        </p:nvSpPr>
        <p:spPr>
          <a:xfrm>
            <a:off x="16134304" y="40784917"/>
            <a:ext cx="15706739" cy="27084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ZHOU, M., GE, J., XU, H., AND FU, C.-W. Computational design of lego sketch art. </a:t>
            </a:r>
            <a:r>
              <a:rPr lang="en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 Transactions on Graphics (TOG) 42</a:t>
            </a:r>
            <a:r>
              <a:rPr lang="en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6 (2023), 1-15.</a:t>
            </a:r>
          </a:p>
          <a:p>
            <a:r>
              <a:rPr lang="en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LUO, S.-J., YUE, Y., HUANG, C.-K., CHUNG, Y.-H., IMAI, S., NISHITA, T., AND CHEN, B.-Y. Legolization: Optimizing lego designs. </a:t>
            </a:r>
            <a:r>
              <a:rPr lang="en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 Transactions on Graphics (TOG) 34</a:t>
            </a:r>
            <a:r>
              <a:rPr lang="en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6 (2015), 1-12.</a:t>
            </a:r>
          </a:p>
          <a:p>
            <a:r>
              <a:rPr lang="en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LIU, R., DENG, K., WANG, Z., AND LIU, C. Stablelego: Stability analysis of block stacking assembly. </a:t>
            </a:r>
            <a:r>
              <a:rPr lang="en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arXiv preprint arXiv:2402.10711</a:t>
            </a:r>
            <a:r>
              <a:rPr lang="en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(2024).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4DF252F-3EC3-67AF-7293-9EE8BCFB054D}"/>
              </a:ext>
            </a:extLst>
          </p:cNvPr>
          <p:cNvSpPr/>
          <p:nvPr/>
        </p:nvSpPr>
        <p:spPr>
          <a:xfrm>
            <a:off x="1116969" y="18935050"/>
            <a:ext cx="6660547" cy="7947276"/>
          </a:xfrm>
          <a:prstGeom prst="roundRect">
            <a:avLst/>
          </a:prstGeom>
          <a:noFill/>
          <a:ln w="6032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F02E98-143D-BBA8-1013-5CD5861CE3D7}"/>
              </a:ext>
            </a:extLst>
          </p:cNvPr>
          <p:cNvSpPr txBox="1"/>
          <p:nvPr/>
        </p:nvSpPr>
        <p:spPr>
          <a:xfrm>
            <a:off x="1541377" y="19144756"/>
            <a:ext cx="61348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definition:</a:t>
            </a:r>
            <a:r>
              <a:rPr lang="en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Our aim is to using a set of LEGO bricks to match the shapes in the input images; see figure below.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EAB2C7-3F75-3EDF-4094-098A1FE6369B}"/>
              </a:ext>
            </a:extLst>
          </p:cNvPr>
          <p:cNvSpPr txBox="1"/>
          <p:nvPr/>
        </p:nvSpPr>
        <p:spPr>
          <a:xfrm>
            <a:off x="2461143" y="26030768"/>
            <a:ext cx="3549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brick set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B4ACDD5-6753-8593-EB61-F9C5DCC2039E}"/>
              </a:ext>
            </a:extLst>
          </p:cNvPr>
          <p:cNvSpPr/>
          <p:nvPr/>
        </p:nvSpPr>
        <p:spPr>
          <a:xfrm>
            <a:off x="8350166" y="19002903"/>
            <a:ext cx="6830465" cy="7879424"/>
          </a:xfrm>
          <a:prstGeom prst="roundRect">
            <a:avLst/>
          </a:prstGeom>
          <a:noFill/>
          <a:ln w="6032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E5CEAC-A7BA-0822-9778-ECA7AFFE3B30}"/>
              </a:ext>
            </a:extLst>
          </p:cNvPr>
          <p:cNvSpPr txBox="1"/>
          <p:nvPr/>
        </p:nvSpPr>
        <p:spPr>
          <a:xfrm>
            <a:off x="8719141" y="19229966"/>
            <a:ext cx="6553506" cy="815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 </a:t>
            </a:r>
            <a:r>
              <a:rPr lang="en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method includes two main steps:</a:t>
            </a:r>
          </a:p>
          <a:p>
            <a:endParaRPr lang="en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creating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Bricks filling</a:t>
            </a:r>
          </a:p>
          <a:p>
            <a:endParaRPr lang="en-CN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N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N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 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 analysis</a:t>
            </a:r>
          </a:p>
          <a:p>
            <a:endParaRPr lang="en-CN" sz="4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8F19994-B2FF-05B1-7371-EA2D6B7A49D1}"/>
              </a:ext>
            </a:extLst>
          </p:cNvPr>
          <p:cNvSpPr/>
          <p:nvPr/>
        </p:nvSpPr>
        <p:spPr>
          <a:xfrm>
            <a:off x="8774300" y="20653160"/>
            <a:ext cx="5267739" cy="9144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6873F7C-7714-3836-70DA-FE993F8A2CE9}"/>
              </a:ext>
            </a:extLst>
          </p:cNvPr>
          <p:cNvSpPr/>
          <p:nvPr/>
        </p:nvSpPr>
        <p:spPr>
          <a:xfrm>
            <a:off x="8903932" y="23734317"/>
            <a:ext cx="5267739" cy="162076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&amp; Analysis</a:t>
            </a:r>
          </a:p>
        </p:txBody>
      </p:sp>
      <p:pic>
        <p:nvPicPr>
          <p:cNvPr id="19" name="Picture 18" descr="A group of white lego blocks&#10;&#10;Description automatically generated">
            <a:extLst>
              <a:ext uri="{FF2B5EF4-FFF2-40B4-BE49-F238E27FC236}">
                <a16:creationId xmlns:a16="http://schemas.microsoft.com/office/drawing/2014/main" id="{0EE305DC-6378-7E37-E93D-E03EF8786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258" y="21500241"/>
            <a:ext cx="6164291" cy="4815852"/>
          </a:xfrm>
          <a:prstGeom prst="rect">
            <a:avLst/>
          </a:pr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42EA822-C4C0-5E7F-EDBE-97050F6A422A}"/>
              </a:ext>
            </a:extLst>
          </p:cNvPr>
          <p:cNvSpPr/>
          <p:nvPr/>
        </p:nvSpPr>
        <p:spPr>
          <a:xfrm>
            <a:off x="16195663" y="6073616"/>
            <a:ext cx="15345873" cy="20672582"/>
          </a:xfrm>
          <a:prstGeom prst="roundRect">
            <a:avLst/>
          </a:prstGeom>
          <a:noFill/>
          <a:ln w="6032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34" name="Picture 33" descr="A outline of a duck&#10;&#10;Description automatically generated">
            <a:extLst>
              <a:ext uri="{FF2B5EF4-FFF2-40B4-BE49-F238E27FC236}">
                <a16:creationId xmlns:a16="http://schemas.microsoft.com/office/drawing/2014/main" id="{28AFA81A-45F3-3FE6-7DB2-52ED764CB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5811" y="6988147"/>
            <a:ext cx="5171025" cy="388913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6587649-9F88-837C-FFD1-077D858442C2}"/>
              </a:ext>
            </a:extLst>
          </p:cNvPr>
          <p:cNvSpPr txBox="1"/>
          <p:nvPr/>
        </p:nvSpPr>
        <p:spPr>
          <a:xfrm>
            <a:off x="18078433" y="10989321"/>
            <a:ext cx="46863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BBE7DFD-5640-2A9C-E97A-ED8F898BA7FF}"/>
              </a:ext>
            </a:extLst>
          </p:cNvPr>
          <p:cNvCxnSpPr>
            <a:cxnSpLocks/>
          </p:cNvCxnSpPr>
          <p:nvPr/>
        </p:nvCxnSpPr>
        <p:spPr>
          <a:xfrm>
            <a:off x="22849538" y="8932713"/>
            <a:ext cx="870536" cy="0"/>
          </a:xfrm>
          <a:prstGeom prst="straightConnector1">
            <a:avLst/>
          </a:prstGeom>
          <a:ln w="1079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BA1CB13-BC6A-EB5C-5591-454FE9952429}"/>
              </a:ext>
            </a:extLst>
          </p:cNvPr>
          <p:cNvSpPr txBox="1"/>
          <p:nvPr/>
        </p:nvSpPr>
        <p:spPr>
          <a:xfrm>
            <a:off x="24512822" y="10969912"/>
            <a:ext cx="60451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edges along the contour</a:t>
            </a:r>
          </a:p>
        </p:txBody>
      </p:sp>
      <p:pic>
        <p:nvPicPr>
          <p:cNvPr id="48" name="Picture 47" descr="A blue and red line drawing of a duck&#10;&#10;Description automatically generated">
            <a:extLst>
              <a:ext uri="{FF2B5EF4-FFF2-40B4-BE49-F238E27FC236}">
                <a16:creationId xmlns:a16="http://schemas.microsoft.com/office/drawing/2014/main" id="{0C3C730C-DA7C-4D79-71F9-BAE58B0CE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07096" y="6554855"/>
            <a:ext cx="5656648" cy="4254370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B2561C6-51D4-B322-6C93-911D41FB2584}"/>
              </a:ext>
            </a:extLst>
          </p:cNvPr>
          <p:cNvCxnSpPr>
            <a:cxnSpLocks/>
          </p:cNvCxnSpPr>
          <p:nvPr/>
        </p:nvCxnSpPr>
        <p:spPr>
          <a:xfrm>
            <a:off x="27654198" y="12589747"/>
            <a:ext cx="0" cy="871200"/>
          </a:xfrm>
          <a:prstGeom prst="straightConnector1">
            <a:avLst/>
          </a:prstGeom>
          <a:ln w="1079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drawing of a duck&#10;&#10;Description automatically generated">
            <a:extLst>
              <a:ext uri="{FF2B5EF4-FFF2-40B4-BE49-F238E27FC236}">
                <a16:creationId xmlns:a16="http://schemas.microsoft.com/office/drawing/2014/main" id="{61BFBF06-4C8E-B175-E05B-E27C391076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25059" y="13544441"/>
            <a:ext cx="5956300" cy="44323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2461920-0F75-C02D-BDDD-D55AA294CF15}"/>
              </a:ext>
            </a:extLst>
          </p:cNvPr>
          <p:cNvSpPr txBox="1"/>
          <p:nvPr/>
        </p:nvSpPr>
        <p:spPr>
          <a:xfrm>
            <a:off x="24764933" y="17914402"/>
            <a:ext cx="61256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contour</a:t>
            </a:r>
            <a:r>
              <a:rPr lang="en-CN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polygon obtained by graph optimization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0F73B07-6875-51C1-F48B-C2258D38A99C}"/>
              </a:ext>
            </a:extLst>
          </p:cNvPr>
          <p:cNvCxnSpPr>
            <a:cxnSpLocks/>
          </p:cNvCxnSpPr>
          <p:nvPr/>
        </p:nvCxnSpPr>
        <p:spPr>
          <a:xfrm flipH="1">
            <a:off x="22551746" y="15966834"/>
            <a:ext cx="871200" cy="0"/>
          </a:xfrm>
          <a:prstGeom prst="straightConnector1">
            <a:avLst/>
          </a:prstGeom>
          <a:ln w="1079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duck made out of bricks&#10;&#10;Description automatically generated">
            <a:extLst>
              <a:ext uri="{FF2B5EF4-FFF2-40B4-BE49-F238E27FC236}">
                <a16:creationId xmlns:a16="http://schemas.microsoft.com/office/drawing/2014/main" id="{B7B74CF2-2499-6B7A-B7AD-D77ACFCE94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39501" y="13155344"/>
            <a:ext cx="8235738" cy="5506428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AA2B056D-0AF1-3A62-F1DD-88E44AA0433E}"/>
              </a:ext>
            </a:extLst>
          </p:cNvPr>
          <p:cNvSpPr txBox="1"/>
          <p:nvPr/>
        </p:nvSpPr>
        <p:spPr>
          <a:xfrm>
            <a:off x="16732370" y="17865723"/>
            <a:ext cx="61256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after f</a:t>
            </a:r>
            <a:r>
              <a:rPr lang="en-CN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illing with a greedy algorithm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CF2F6CC-B99A-720B-28B6-E9E917214335}"/>
              </a:ext>
            </a:extLst>
          </p:cNvPr>
          <p:cNvCxnSpPr>
            <a:cxnSpLocks/>
          </p:cNvCxnSpPr>
          <p:nvPr/>
        </p:nvCxnSpPr>
        <p:spPr>
          <a:xfrm>
            <a:off x="19370574" y="19493603"/>
            <a:ext cx="0" cy="871200"/>
          </a:xfrm>
          <a:prstGeom prst="straightConnector1">
            <a:avLst/>
          </a:prstGeom>
          <a:ln w="1079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5" name="Picture 64" descr="A duck made out of bricks&#10;&#10;Description automatically generated">
            <a:extLst>
              <a:ext uri="{FF2B5EF4-FFF2-40B4-BE49-F238E27FC236}">
                <a16:creationId xmlns:a16="http://schemas.microsoft.com/office/drawing/2014/main" id="{EF333C6E-780E-F0D7-7E1E-B5E3342747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34954" y="20364803"/>
            <a:ext cx="8108362" cy="520884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FF40202B-5F2A-3243-8E10-9E25B393493C}"/>
              </a:ext>
            </a:extLst>
          </p:cNvPr>
          <p:cNvSpPr txBox="1"/>
          <p:nvPr/>
        </p:nvSpPr>
        <p:spPr>
          <a:xfrm>
            <a:off x="16649333" y="24756392"/>
            <a:ext cx="62719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model after connectivity optimization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17C336D-C273-ED74-E8E3-658E4B4330E8}"/>
              </a:ext>
            </a:extLst>
          </p:cNvPr>
          <p:cNvCxnSpPr>
            <a:cxnSpLocks/>
          </p:cNvCxnSpPr>
          <p:nvPr/>
        </p:nvCxnSpPr>
        <p:spPr>
          <a:xfrm>
            <a:off x="22624558" y="23056192"/>
            <a:ext cx="870536" cy="0"/>
          </a:xfrm>
          <a:prstGeom prst="straightConnector1">
            <a:avLst/>
          </a:prstGeom>
          <a:ln w="1079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910E3D0-8516-40E5-F949-D48CD998D8BF}"/>
              </a:ext>
            </a:extLst>
          </p:cNvPr>
          <p:cNvSpPr txBox="1"/>
          <p:nvPr/>
        </p:nvSpPr>
        <p:spPr>
          <a:xfrm>
            <a:off x="24148020" y="24843892"/>
            <a:ext cx="67103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stability analysis and 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en-CN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540BB30-8590-D2D3-DBDB-D6E304C9FEA1}"/>
              </a:ext>
            </a:extLst>
          </p:cNvPr>
          <p:cNvSpPr txBox="1"/>
          <p:nvPr/>
        </p:nvSpPr>
        <p:spPr>
          <a:xfrm>
            <a:off x="19669751" y="27365612"/>
            <a:ext cx="8635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Extension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6FED533-7A16-272E-A021-9D8346F22CB9}"/>
              </a:ext>
            </a:extLst>
          </p:cNvPr>
          <p:cNvSpPr/>
          <p:nvPr/>
        </p:nvSpPr>
        <p:spPr>
          <a:xfrm>
            <a:off x="16195663" y="27276674"/>
            <a:ext cx="15345873" cy="12169830"/>
          </a:xfrm>
          <a:prstGeom prst="roundRect">
            <a:avLst/>
          </a:prstGeom>
          <a:noFill/>
          <a:ln w="6032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9C11EBEB-2D71-36BF-B612-57042738537C}"/>
              </a:ext>
            </a:extLst>
          </p:cNvPr>
          <p:cNvSpPr/>
          <p:nvPr/>
        </p:nvSpPr>
        <p:spPr>
          <a:xfrm>
            <a:off x="1116597" y="27295286"/>
            <a:ext cx="14106447" cy="9144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Methods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6569E1D-B38E-34C7-A792-EBF0CBE94D9C}"/>
              </a:ext>
            </a:extLst>
          </p:cNvPr>
          <p:cNvSpPr txBox="1"/>
          <p:nvPr/>
        </p:nvSpPr>
        <p:spPr>
          <a:xfrm>
            <a:off x="5265622" y="30742615"/>
            <a:ext cx="71092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w</a:t>
            </a:r>
            <a:r>
              <a:rPr lang="en-CN" sz="4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CN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CN" sz="4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CN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w</a:t>
            </a:r>
            <a:r>
              <a:rPr lang="en-CN" sz="4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CN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CN" sz="4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CN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w</a:t>
            </a:r>
            <a:r>
              <a:rPr lang="en-CN" sz="4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CN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CN" sz="4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pic>
        <p:nvPicPr>
          <p:cNvPr id="95" name="Picture 9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7E8A6F6-E33C-2021-3E81-2B67BE260E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8555" y="39196184"/>
            <a:ext cx="4181485" cy="1515242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7CA495FA-93C0-303C-0B5C-501B3077C04C}"/>
              </a:ext>
            </a:extLst>
          </p:cNvPr>
          <p:cNvSpPr txBox="1"/>
          <p:nvPr/>
        </p:nvSpPr>
        <p:spPr>
          <a:xfrm>
            <a:off x="7019048" y="39400562"/>
            <a:ext cx="25813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sz="4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CN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</a:t>
            </a:r>
            <a:r>
              <a:rPr lang="en-CN" sz="4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CN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N" sz="4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A398C9C-49AD-886B-461C-CA7EC4B56744}"/>
              </a:ext>
            </a:extLst>
          </p:cNvPr>
          <p:cNvSpPr txBox="1"/>
          <p:nvPr/>
        </p:nvSpPr>
        <p:spPr>
          <a:xfrm>
            <a:off x="11869611" y="39454405"/>
            <a:ext cx="25813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sz="4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CN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2x</a:t>
            </a:r>
            <a:r>
              <a:rPr lang="en-CN" sz="4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CN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N" sz="4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pic>
        <p:nvPicPr>
          <p:cNvPr id="104" name="Picture 103" descr="A black symbols with letters and numbers&#10;&#10;Description automatically generated with medium confidence">
            <a:extLst>
              <a:ext uri="{FF2B5EF4-FFF2-40B4-BE49-F238E27FC236}">
                <a16:creationId xmlns:a16="http://schemas.microsoft.com/office/drawing/2014/main" id="{7DD08EFE-5264-8282-B2D7-8552EC86A2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69461" y="40683665"/>
            <a:ext cx="5321582" cy="1494981"/>
          </a:xfrm>
          <a:prstGeom prst="rect">
            <a:avLst/>
          </a:prstGeom>
        </p:spPr>
      </p:pic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C69B2002-7F23-1A28-44BC-148EC77D804F}"/>
              </a:ext>
            </a:extLst>
          </p:cNvPr>
          <p:cNvSpPr/>
          <p:nvPr/>
        </p:nvSpPr>
        <p:spPr>
          <a:xfrm>
            <a:off x="1011473" y="28577962"/>
            <a:ext cx="14237558" cy="3263446"/>
          </a:xfrm>
          <a:prstGeom prst="roundRect">
            <a:avLst/>
          </a:prstGeom>
          <a:noFill/>
          <a:ln w="6032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5F7F3A7-9322-2B0B-B264-E299D3D74CEF}"/>
              </a:ext>
            </a:extLst>
          </p:cNvPr>
          <p:cNvSpPr txBox="1"/>
          <p:nvPr/>
        </p:nvSpPr>
        <p:spPr>
          <a:xfrm>
            <a:off x="1383043" y="28772845"/>
            <a:ext cx="138310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4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Optimization: </a:t>
            </a:r>
            <a:r>
              <a:rPr lang="en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step, we follow the strategy of Zhou et al [1]. We use the objective function below to measure the effect of fitting.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9C02A5AF-9DA7-797E-E940-A49B36BC04F5}"/>
              </a:ext>
            </a:extLst>
          </p:cNvPr>
          <p:cNvSpPr/>
          <p:nvPr/>
        </p:nvSpPr>
        <p:spPr>
          <a:xfrm>
            <a:off x="1077357" y="32209685"/>
            <a:ext cx="14237558" cy="10546697"/>
          </a:xfrm>
          <a:prstGeom prst="roundRect">
            <a:avLst/>
          </a:prstGeom>
          <a:noFill/>
          <a:ln w="6032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85D63F7-59A3-DE5A-0AE4-555ED1FA1C01}"/>
              </a:ext>
            </a:extLst>
          </p:cNvPr>
          <p:cNvCxnSpPr>
            <a:cxnSpLocks/>
          </p:cNvCxnSpPr>
          <p:nvPr/>
        </p:nvCxnSpPr>
        <p:spPr>
          <a:xfrm>
            <a:off x="1462494" y="37771624"/>
            <a:ext cx="0" cy="864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C16F2C1-5BDD-326E-8CFA-AC42AE947F09}"/>
              </a:ext>
            </a:extLst>
          </p:cNvPr>
          <p:cNvCxnSpPr>
            <a:cxnSpLocks/>
          </p:cNvCxnSpPr>
          <p:nvPr/>
        </p:nvCxnSpPr>
        <p:spPr>
          <a:xfrm flipH="1">
            <a:off x="1462494" y="38642551"/>
            <a:ext cx="2238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241EECB-5737-2DB2-5DCD-D6523394AE90}"/>
              </a:ext>
            </a:extLst>
          </p:cNvPr>
          <p:cNvCxnSpPr>
            <a:cxnSpLocks/>
          </p:cNvCxnSpPr>
          <p:nvPr/>
        </p:nvCxnSpPr>
        <p:spPr>
          <a:xfrm flipH="1">
            <a:off x="1462494" y="37771624"/>
            <a:ext cx="377987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506EEB2-E505-0229-3B13-6CF17B57EAF7}"/>
              </a:ext>
            </a:extLst>
          </p:cNvPr>
          <p:cNvCxnSpPr>
            <a:cxnSpLocks/>
          </p:cNvCxnSpPr>
          <p:nvPr/>
        </p:nvCxnSpPr>
        <p:spPr>
          <a:xfrm>
            <a:off x="3700646" y="37778551"/>
            <a:ext cx="0" cy="864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89F33F2-69F8-5166-5C0A-933FE22DE865}"/>
              </a:ext>
            </a:extLst>
          </p:cNvPr>
          <p:cNvCxnSpPr>
            <a:cxnSpLocks/>
          </p:cNvCxnSpPr>
          <p:nvPr/>
        </p:nvCxnSpPr>
        <p:spPr>
          <a:xfrm flipH="1">
            <a:off x="1462494" y="37501900"/>
            <a:ext cx="333737" cy="2697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D9C2209-8FD8-5DCB-2E57-9BFA57E78665}"/>
              </a:ext>
            </a:extLst>
          </p:cNvPr>
          <p:cNvCxnSpPr>
            <a:cxnSpLocks/>
          </p:cNvCxnSpPr>
          <p:nvPr/>
        </p:nvCxnSpPr>
        <p:spPr>
          <a:xfrm flipH="1">
            <a:off x="3700646" y="38367603"/>
            <a:ext cx="333737" cy="2697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10964E2-3184-56D6-0E7A-1CEEB55EF8E3}"/>
              </a:ext>
            </a:extLst>
          </p:cNvPr>
          <p:cNvCxnSpPr>
            <a:cxnSpLocks/>
          </p:cNvCxnSpPr>
          <p:nvPr/>
        </p:nvCxnSpPr>
        <p:spPr>
          <a:xfrm>
            <a:off x="4034383" y="37769920"/>
            <a:ext cx="0" cy="5959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Can 120">
            <a:extLst>
              <a:ext uri="{FF2B5EF4-FFF2-40B4-BE49-F238E27FC236}">
                <a16:creationId xmlns:a16="http://schemas.microsoft.com/office/drawing/2014/main" id="{0D5E1FDD-4D17-F367-6C9E-D3043615B2FF}"/>
              </a:ext>
            </a:extLst>
          </p:cNvPr>
          <p:cNvSpPr/>
          <p:nvPr/>
        </p:nvSpPr>
        <p:spPr>
          <a:xfrm>
            <a:off x="1868987" y="37455467"/>
            <a:ext cx="387927" cy="207819"/>
          </a:xfrm>
          <a:prstGeom prst="can">
            <a:avLst/>
          </a:prstGeom>
          <a:solidFill>
            <a:srgbClr val="F9E6AC">
              <a:alpha val="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2" name="Can 121">
            <a:extLst>
              <a:ext uri="{FF2B5EF4-FFF2-40B4-BE49-F238E27FC236}">
                <a16:creationId xmlns:a16="http://schemas.microsoft.com/office/drawing/2014/main" id="{6E303A2C-E70B-0E1A-92BE-C104FB5AC0D2}"/>
              </a:ext>
            </a:extLst>
          </p:cNvPr>
          <p:cNvSpPr/>
          <p:nvPr/>
        </p:nvSpPr>
        <p:spPr>
          <a:xfrm>
            <a:off x="2518882" y="37457525"/>
            <a:ext cx="387927" cy="207819"/>
          </a:xfrm>
          <a:prstGeom prst="can">
            <a:avLst/>
          </a:prstGeom>
          <a:solidFill>
            <a:srgbClr val="F9E6AC">
              <a:alpha val="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CC43C3F-7FFD-B514-0F1C-034B8CB32EE8}"/>
              </a:ext>
            </a:extLst>
          </p:cNvPr>
          <p:cNvCxnSpPr>
            <a:cxnSpLocks/>
          </p:cNvCxnSpPr>
          <p:nvPr/>
        </p:nvCxnSpPr>
        <p:spPr>
          <a:xfrm>
            <a:off x="3082370" y="36907624"/>
            <a:ext cx="0" cy="864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3B1ECC3-0EC2-31C0-7E69-ED0FFBD03851}"/>
              </a:ext>
            </a:extLst>
          </p:cNvPr>
          <p:cNvCxnSpPr>
            <a:cxnSpLocks/>
          </p:cNvCxnSpPr>
          <p:nvPr/>
        </p:nvCxnSpPr>
        <p:spPr>
          <a:xfrm flipH="1">
            <a:off x="3082370" y="36907624"/>
            <a:ext cx="216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63CD227-E8D1-CA0B-9BC9-F7D9F8D5D0C4}"/>
              </a:ext>
            </a:extLst>
          </p:cNvPr>
          <p:cNvCxnSpPr>
            <a:cxnSpLocks/>
          </p:cNvCxnSpPr>
          <p:nvPr/>
        </p:nvCxnSpPr>
        <p:spPr>
          <a:xfrm>
            <a:off x="5242370" y="36905920"/>
            <a:ext cx="0" cy="864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8722BF1-9BC2-44E3-699E-8F260470F3DF}"/>
              </a:ext>
            </a:extLst>
          </p:cNvPr>
          <p:cNvCxnSpPr>
            <a:cxnSpLocks/>
          </p:cNvCxnSpPr>
          <p:nvPr/>
        </p:nvCxnSpPr>
        <p:spPr>
          <a:xfrm flipH="1">
            <a:off x="3082369" y="36642999"/>
            <a:ext cx="333737" cy="2697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21AC01B-7573-C3D7-4438-79493836E162}"/>
              </a:ext>
            </a:extLst>
          </p:cNvPr>
          <p:cNvCxnSpPr>
            <a:cxnSpLocks/>
          </p:cNvCxnSpPr>
          <p:nvPr/>
        </p:nvCxnSpPr>
        <p:spPr>
          <a:xfrm flipH="1">
            <a:off x="5242370" y="36642999"/>
            <a:ext cx="333737" cy="2697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1688A4D-DD2F-AE59-4B1F-BA823B5222F0}"/>
              </a:ext>
            </a:extLst>
          </p:cNvPr>
          <p:cNvCxnSpPr>
            <a:cxnSpLocks/>
          </p:cNvCxnSpPr>
          <p:nvPr/>
        </p:nvCxnSpPr>
        <p:spPr>
          <a:xfrm flipH="1">
            <a:off x="5251062" y="37500196"/>
            <a:ext cx="333737" cy="2697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7FB36F3-D0B8-7AD2-F528-50EF30A58A55}"/>
              </a:ext>
            </a:extLst>
          </p:cNvPr>
          <p:cNvCxnSpPr>
            <a:cxnSpLocks/>
          </p:cNvCxnSpPr>
          <p:nvPr/>
        </p:nvCxnSpPr>
        <p:spPr>
          <a:xfrm>
            <a:off x="5584799" y="36642999"/>
            <a:ext cx="0" cy="864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Can 129">
            <a:extLst>
              <a:ext uri="{FF2B5EF4-FFF2-40B4-BE49-F238E27FC236}">
                <a16:creationId xmlns:a16="http://schemas.microsoft.com/office/drawing/2014/main" id="{F895AD30-DC3E-3B45-73E2-E10BFB5B0BF6}"/>
              </a:ext>
            </a:extLst>
          </p:cNvPr>
          <p:cNvSpPr/>
          <p:nvPr/>
        </p:nvSpPr>
        <p:spPr>
          <a:xfrm>
            <a:off x="3531693" y="36590143"/>
            <a:ext cx="387927" cy="207819"/>
          </a:xfrm>
          <a:prstGeom prst="can">
            <a:avLst/>
          </a:prstGeom>
          <a:solidFill>
            <a:srgbClr val="F9E6AC">
              <a:alpha val="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1" name="Can 130">
            <a:extLst>
              <a:ext uri="{FF2B5EF4-FFF2-40B4-BE49-F238E27FC236}">
                <a16:creationId xmlns:a16="http://schemas.microsoft.com/office/drawing/2014/main" id="{0109A222-464E-FD21-870D-463D65642D6A}"/>
              </a:ext>
            </a:extLst>
          </p:cNvPr>
          <p:cNvSpPr/>
          <p:nvPr/>
        </p:nvSpPr>
        <p:spPr>
          <a:xfrm>
            <a:off x="4154647" y="36590142"/>
            <a:ext cx="387927" cy="207819"/>
          </a:xfrm>
          <a:prstGeom prst="can">
            <a:avLst/>
          </a:prstGeom>
          <a:solidFill>
            <a:srgbClr val="F9E6AC">
              <a:alpha val="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2" name="Can 131">
            <a:extLst>
              <a:ext uri="{FF2B5EF4-FFF2-40B4-BE49-F238E27FC236}">
                <a16:creationId xmlns:a16="http://schemas.microsoft.com/office/drawing/2014/main" id="{B6B02021-310B-CCF2-728E-17883D855DAD}"/>
              </a:ext>
            </a:extLst>
          </p:cNvPr>
          <p:cNvSpPr/>
          <p:nvPr/>
        </p:nvSpPr>
        <p:spPr>
          <a:xfrm>
            <a:off x="4792592" y="36590141"/>
            <a:ext cx="387927" cy="207819"/>
          </a:xfrm>
          <a:prstGeom prst="can">
            <a:avLst/>
          </a:prstGeom>
          <a:solidFill>
            <a:srgbClr val="F9E6AC">
              <a:alpha val="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1BEABC67-FFB2-E5BD-35CA-945A7F9F9C24}"/>
              </a:ext>
            </a:extLst>
          </p:cNvPr>
          <p:cNvCxnSpPr>
            <a:cxnSpLocks/>
          </p:cNvCxnSpPr>
          <p:nvPr/>
        </p:nvCxnSpPr>
        <p:spPr>
          <a:xfrm flipH="1">
            <a:off x="1796231" y="37500196"/>
            <a:ext cx="7275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FEF97D9-3BB2-DE2B-8AE7-30886C1F2DD6}"/>
              </a:ext>
            </a:extLst>
          </p:cNvPr>
          <p:cNvCxnSpPr>
            <a:cxnSpLocks/>
          </p:cNvCxnSpPr>
          <p:nvPr/>
        </p:nvCxnSpPr>
        <p:spPr>
          <a:xfrm flipH="1">
            <a:off x="2264789" y="37506999"/>
            <a:ext cx="25409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2DDB377-7F4D-C840-7DE1-5FAE54DA68F5}"/>
              </a:ext>
            </a:extLst>
          </p:cNvPr>
          <p:cNvCxnSpPr>
            <a:cxnSpLocks/>
          </p:cNvCxnSpPr>
          <p:nvPr/>
        </p:nvCxnSpPr>
        <p:spPr>
          <a:xfrm flipH="1" flipV="1">
            <a:off x="2906809" y="37503541"/>
            <a:ext cx="175560" cy="34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FF6D2B2-9EBC-F05E-8BA4-D0A0FDC1C3E8}"/>
              </a:ext>
            </a:extLst>
          </p:cNvPr>
          <p:cNvCxnSpPr>
            <a:cxnSpLocks/>
          </p:cNvCxnSpPr>
          <p:nvPr/>
        </p:nvCxnSpPr>
        <p:spPr>
          <a:xfrm flipH="1">
            <a:off x="3907336" y="36642999"/>
            <a:ext cx="25409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FE0A388-CFD7-2500-F123-42B3FCB6D49C}"/>
              </a:ext>
            </a:extLst>
          </p:cNvPr>
          <p:cNvCxnSpPr>
            <a:cxnSpLocks/>
          </p:cNvCxnSpPr>
          <p:nvPr/>
        </p:nvCxnSpPr>
        <p:spPr>
          <a:xfrm flipH="1">
            <a:off x="4542574" y="36642999"/>
            <a:ext cx="25409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9478A90C-3E3B-5C8C-36E7-23B9C926C753}"/>
              </a:ext>
            </a:extLst>
          </p:cNvPr>
          <p:cNvCxnSpPr>
            <a:cxnSpLocks/>
          </p:cNvCxnSpPr>
          <p:nvPr/>
        </p:nvCxnSpPr>
        <p:spPr>
          <a:xfrm flipH="1">
            <a:off x="5180519" y="36642999"/>
            <a:ext cx="4042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CDA9452-D5B9-7096-7933-BA5D03C2A493}"/>
              </a:ext>
            </a:extLst>
          </p:cNvPr>
          <p:cNvCxnSpPr>
            <a:cxnSpLocks/>
          </p:cNvCxnSpPr>
          <p:nvPr/>
        </p:nvCxnSpPr>
        <p:spPr>
          <a:xfrm flipH="1">
            <a:off x="3416106" y="36642999"/>
            <a:ext cx="11558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AE76E26-003E-3A4D-56E0-0CC58F81641A}"/>
              </a:ext>
            </a:extLst>
          </p:cNvPr>
          <p:cNvCxnSpPr>
            <a:cxnSpLocks/>
          </p:cNvCxnSpPr>
          <p:nvPr/>
        </p:nvCxnSpPr>
        <p:spPr>
          <a:xfrm flipH="1">
            <a:off x="3700645" y="37513926"/>
            <a:ext cx="328341" cy="24906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EDC5026-4457-797A-BDC2-0029FAC4B692}"/>
              </a:ext>
            </a:extLst>
          </p:cNvPr>
          <p:cNvCxnSpPr>
            <a:cxnSpLocks/>
          </p:cNvCxnSpPr>
          <p:nvPr/>
        </p:nvCxnSpPr>
        <p:spPr>
          <a:xfrm flipH="1">
            <a:off x="3098276" y="37493270"/>
            <a:ext cx="2486523" cy="2065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5CAB179-CE2E-9AC0-E15A-880B4089504D}"/>
              </a:ext>
            </a:extLst>
          </p:cNvPr>
          <p:cNvCxnSpPr>
            <a:cxnSpLocks/>
          </p:cNvCxnSpPr>
          <p:nvPr/>
        </p:nvCxnSpPr>
        <p:spPr>
          <a:xfrm flipV="1">
            <a:off x="4028986" y="37500196"/>
            <a:ext cx="0" cy="21771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8A4DBBA-98C2-D95D-BA63-4D9192BEE24C}"/>
              </a:ext>
            </a:extLst>
          </p:cNvPr>
          <p:cNvCxnSpPr>
            <a:cxnSpLocks/>
          </p:cNvCxnSpPr>
          <p:nvPr/>
        </p:nvCxnSpPr>
        <p:spPr>
          <a:xfrm flipH="1">
            <a:off x="3085066" y="37509327"/>
            <a:ext cx="328341" cy="24906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Left Brace 145">
            <a:extLst>
              <a:ext uri="{FF2B5EF4-FFF2-40B4-BE49-F238E27FC236}">
                <a16:creationId xmlns:a16="http://schemas.microsoft.com/office/drawing/2014/main" id="{4FC1DFF1-1889-F270-869C-C4D1C30EE25E}"/>
              </a:ext>
            </a:extLst>
          </p:cNvPr>
          <p:cNvSpPr/>
          <p:nvPr/>
        </p:nvSpPr>
        <p:spPr>
          <a:xfrm rot="16200000">
            <a:off x="2448764" y="37755633"/>
            <a:ext cx="265611" cy="2238151"/>
          </a:xfrm>
          <a:prstGeom prst="leftBrace">
            <a:avLst/>
          </a:prstGeom>
          <a:ln w="254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C9AC36-D918-7392-CA76-0BC5293C53D1}"/>
              </a:ext>
            </a:extLst>
          </p:cNvPr>
          <p:cNvSpPr txBox="1"/>
          <p:nvPr/>
        </p:nvSpPr>
        <p:spPr>
          <a:xfrm>
            <a:off x="4390305" y="35873526"/>
            <a:ext cx="488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Left Brace 147">
            <a:extLst>
              <a:ext uri="{FF2B5EF4-FFF2-40B4-BE49-F238E27FC236}">
                <a16:creationId xmlns:a16="http://schemas.microsoft.com/office/drawing/2014/main" id="{FDF68EDC-D764-A760-8B00-4CC4B515895C}"/>
              </a:ext>
            </a:extLst>
          </p:cNvPr>
          <p:cNvSpPr/>
          <p:nvPr/>
        </p:nvSpPr>
        <p:spPr>
          <a:xfrm rot="5400000">
            <a:off x="4400250" y="35310673"/>
            <a:ext cx="207820" cy="2152609"/>
          </a:xfrm>
          <a:prstGeom prst="leftBrace">
            <a:avLst/>
          </a:prstGeom>
          <a:ln w="254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DC473A9-594E-BA62-6798-5B6F26F8E2AF}"/>
              </a:ext>
            </a:extLst>
          </p:cNvPr>
          <p:cNvSpPr txBox="1"/>
          <p:nvPr/>
        </p:nvSpPr>
        <p:spPr>
          <a:xfrm>
            <a:off x="2391835" y="38992740"/>
            <a:ext cx="471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F3EF7AF-E12A-07DF-92F8-5CB9D4458B78}"/>
              </a:ext>
            </a:extLst>
          </p:cNvPr>
          <p:cNvCxnSpPr>
            <a:cxnSpLocks/>
          </p:cNvCxnSpPr>
          <p:nvPr/>
        </p:nvCxnSpPr>
        <p:spPr>
          <a:xfrm>
            <a:off x="3186240" y="37691658"/>
            <a:ext cx="31500" cy="736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9E3F556-E28D-6D30-4B37-8362F9B9C76F}"/>
              </a:ext>
            </a:extLst>
          </p:cNvPr>
          <p:cNvCxnSpPr>
            <a:cxnSpLocks/>
          </p:cNvCxnSpPr>
          <p:nvPr/>
        </p:nvCxnSpPr>
        <p:spPr>
          <a:xfrm>
            <a:off x="3242075" y="37643791"/>
            <a:ext cx="57305" cy="1209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2682C2CC-BE85-0826-862E-14BEBB8C3CCE}"/>
              </a:ext>
            </a:extLst>
          </p:cNvPr>
          <p:cNvCxnSpPr>
            <a:cxnSpLocks/>
          </p:cNvCxnSpPr>
          <p:nvPr/>
        </p:nvCxnSpPr>
        <p:spPr>
          <a:xfrm>
            <a:off x="3312607" y="37596549"/>
            <a:ext cx="81035" cy="1681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07CA82C-BE5D-2994-826C-50792F5A4731}"/>
              </a:ext>
            </a:extLst>
          </p:cNvPr>
          <p:cNvCxnSpPr>
            <a:cxnSpLocks/>
          </p:cNvCxnSpPr>
          <p:nvPr/>
        </p:nvCxnSpPr>
        <p:spPr>
          <a:xfrm>
            <a:off x="3375354" y="37549307"/>
            <a:ext cx="120603" cy="2223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A7C14E6-D9AD-9F35-80BE-5E761CE05051}"/>
              </a:ext>
            </a:extLst>
          </p:cNvPr>
          <p:cNvCxnSpPr>
            <a:cxnSpLocks/>
          </p:cNvCxnSpPr>
          <p:nvPr/>
        </p:nvCxnSpPr>
        <p:spPr>
          <a:xfrm>
            <a:off x="3471391" y="37509047"/>
            <a:ext cx="135478" cy="2556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BC90A19-DBC6-F6E1-D40F-1A4E18AE1844}"/>
              </a:ext>
            </a:extLst>
          </p:cNvPr>
          <p:cNvCxnSpPr>
            <a:cxnSpLocks/>
          </p:cNvCxnSpPr>
          <p:nvPr/>
        </p:nvCxnSpPr>
        <p:spPr>
          <a:xfrm>
            <a:off x="3574866" y="37515973"/>
            <a:ext cx="125778" cy="2419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2993F46-2643-F355-7FA5-D2DF54386C7C}"/>
              </a:ext>
            </a:extLst>
          </p:cNvPr>
          <p:cNvCxnSpPr>
            <a:cxnSpLocks/>
          </p:cNvCxnSpPr>
          <p:nvPr/>
        </p:nvCxnSpPr>
        <p:spPr>
          <a:xfrm>
            <a:off x="3669756" y="37519258"/>
            <a:ext cx="91786" cy="1836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3D2CA89-E519-634A-29F0-C5445F641C31}"/>
              </a:ext>
            </a:extLst>
          </p:cNvPr>
          <p:cNvCxnSpPr>
            <a:cxnSpLocks/>
          </p:cNvCxnSpPr>
          <p:nvPr/>
        </p:nvCxnSpPr>
        <p:spPr>
          <a:xfrm>
            <a:off x="3774946" y="37519258"/>
            <a:ext cx="74425" cy="1336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1E26D4CD-5005-CA1E-3FE5-0084A2E5F864}"/>
              </a:ext>
            </a:extLst>
          </p:cNvPr>
          <p:cNvCxnSpPr>
            <a:cxnSpLocks/>
          </p:cNvCxnSpPr>
          <p:nvPr/>
        </p:nvCxnSpPr>
        <p:spPr>
          <a:xfrm>
            <a:off x="3874313" y="37520332"/>
            <a:ext cx="40646" cy="733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Left Brace 158">
            <a:extLst>
              <a:ext uri="{FF2B5EF4-FFF2-40B4-BE49-F238E27FC236}">
                <a16:creationId xmlns:a16="http://schemas.microsoft.com/office/drawing/2014/main" id="{F4100945-A84D-866B-5CF0-300A6603D6DE}"/>
              </a:ext>
            </a:extLst>
          </p:cNvPr>
          <p:cNvSpPr/>
          <p:nvPr/>
        </p:nvSpPr>
        <p:spPr>
          <a:xfrm rot="16200000">
            <a:off x="3303818" y="37656456"/>
            <a:ext cx="144491" cy="587386"/>
          </a:xfrm>
          <a:prstGeom prst="leftBrace">
            <a:avLst/>
          </a:prstGeom>
          <a:ln w="254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D644573-1C9D-94F5-BA9A-2574E6843D43}"/>
              </a:ext>
            </a:extLst>
          </p:cNvPr>
          <p:cNvSpPr txBox="1"/>
          <p:nvPr/>
        </p:nvSpPr>
        <p:spPr>
          <a:xfrm>
            <a:off x="3201771" y="37949356"/>
            <a:ext cx="535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en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5D428837-2DA3-79B4-966F-94C6878359B7}"/>
              </a:ext>
            </a:extLst>
          </p:cNvPr>
          <p:cNvCxnSpPr>
            <a:cxnSpLocks/>
          </p:cNvCxnSpPr>
          <p:nvPr/>
        </p:nvCxnSpPr>
        <p:spPr>
          <a:xfrm flipH="1">
            <a:off x="7173112" y="36961783"/>
            <a:ext cx="11289" cy="8777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3C8B2538-2938-EAAA-61D3-12299CB1B88A}"/>
              </a:ext>
            </a:extLst>
          </p:cNvPr>
          <p:cNvCxnSpPr>
            <a:cxnSpLocks/>
          </p:cNvCxnSpPr>
          <p:nvPr/>
        </p:nvCxnSpPr>
        <p:spPr>
          <a:xfrm flipH="1">
            <a:off x="6356538" y="38700525"/>
            <a:ext cx="308976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8F0BB24F-71F6-E6AC-2273-524C49154146}"/>
              </a:ext>
            </a:extLst>
          </p:cNvPr>
          <p:cNvCxnSpPr>
            <a:cxnSpLocks/>
          </p:cNvCxnSpPr>
          <p:nvPr/>
        </p:nvCxnSpPr>
        <p:spPr>
          <a:xfrm flipH="1">
            <a:off x="6362852" y="37836277"/>
            <a:ext cx="3092140" cy="69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>
            <a:extLst>
              <a:ext uri="{FF2B5EF4-FFF2-40B4-BE49-F238E27FC236}">
                <a16:creationId xmlns:a16="http://schemas.microsoft.com/office/drawing/2014/main" id="{5226EE50-1476-FFEE-6EE1-3609F9498305}"/>
              </a:ext>
            </a:extLst>
          </p:cNvPr>
          <p:cNvCxnSpPr>
            <a:cxnSpLocks/>
          </p:cNvCxnSpPr>
          <p:nvPr/>
        </p:nvCxnSpPr>
        <p:spPr>
          <a:xfrm flipH="1">
            <a:off x="6354160" y="37569789"/>
            <a:ext cx="333737" cy="269724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>
            <a:extLst>
              <a:ext uri="{FF2B5EF4-FFF2-40B4-BE49-F238E27FC236}">
                <a16:creationId xmlns:a16="http://schemas.microsoft.com/office/drawing/2014/main" id="{3833C594-2604-83EB-3950-1933F9E85917}"/>
              </a:ext>
            </a:extLst>
          </p:cNvPr>
          <p:cNvCxnSpPr>
            <a:cxnSpLocks/>
          </p:cNvCxnSpPr>
          <p:nvPr/>
        </p:nvCxnSpPr>
        <p:spPr>
          <a:xfrm flipH="1">
            <a:off x="7173113" y="36963487"/>
            <a:ext cx="2273187" cy="119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>
            <a:extLst>
              <a:ext uri="{FF2B5EF4-FFF2-40B4-BE49-F238E27FC236}">
                <a16:creationId xmlns:a16="http://schemas.microsoft.com/office/drawing/2014/main" id="{B475C8A7-4046-C596-4E08-B27F5D168F91}"/>
              </a:ext>
            </a:extLst>
          </p:cNvPr>
          <p:cNvCxnSpPr>
            <a:cxnSpLocks/>
          </p:cNvCxnSpPr>
          <p:nvPr/>
        </p:nvCxnSpPr>
        <p:spPr>
          <a:xfrm>
            <a:off x="9446300" y="36961783"/>
            <a:ext cx="0" cy="17387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Connector 557">
            <a:extLst>
              <a:ext uri="{FF2B5EF4-FFF2-40B4-BE49-F238E27FC236}">
                <a16:creationId xmlns:a16="http://schemas.microsoft.com/office/drawing/2014/main" id="{411FA3EF-2F9E-2371-B7FE-A90D62066E12}"/>
              </a:ext>
            </a:extLst>
          </p:cNvPr>
          <p:cNvCxnSpPr>
            <a:cxnSpLocks/>
          </p:cNvCxnSpPr>
          <p:nvPr/>
        </p:nvCxnSpPr>
        <p:spPr>
          <a:xfrm flipH="1">
            <a:off x="7173114" y="36698862"/>
            <a:ext cx="333737" cy="2697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8EC8EA08-E7A5-A850-8F5E-6EED9EDAF7AB}"/>
              </a:ext>
            </a:extLst>
          </p:cNvPr>
          <p:cNvCxnSpPr>
            <a:cxnSpLocks/>
          </p:cNvCxnSpPr>
          <p:nvPr/>
        </p:nvCxnSpPr>
        <p:spPr>
          <a:xfrm flipH="1">
            <a:off x="9446300" y="36698862"/>
            <a:ext cx="333737" cy="2697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Connector 559">
            <a:extLst>
              <a:ext uri="{FF2B5EF4-FFF2-40B4-BE49-F238E27FC236}">
                <a16:creationId xmlns:a16="http://schemas.microsoft.com/office/drawing/2014/main" id="{4667DAE7-DD79-1224-3A0E-5018585E3244}"/>
              </a:ext>
            </a:extLst>
          </p:cNvPr>
          <p:cNvCxnSpPr>
            <a:cxnSpLocks/>
          </p:cNvCxnSpPr>
          <p:nvPr/>
        </p:nvCxnSpPr>
        <p:spPr>
          <a:xfrm flipH="1">
            <a:off x="9454992" y="37556059"/>
            <a:ext cx="333737" cy="2697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Connector 560">
            <a:extLst>
              <a:ext uri="{FF2B5EF4-FFF2-40B4-BE49-F238E27FC236}">
                <a16:creationId xmlns:a16="http://schemas.microsoft.com/office/drawing/2014/main" id="{58E20EA4-2299-E627-3966-CC4EA1BCB97D}"/>
              </a:ext>
            </a:extLst>
          </p:cNvPr>
          <p:cNvCxnSpPr>
            <a:cxnSpLocks/>
          </p:cNvCxnSpPr>
          <p:nvPr/>
        </p:nvCxnSpPr>
        <p:spPr>
          <a:xfrm flipH="1">
            <a:off x="9780036" y="36698862"/>
            <a:ext cx="8693" cy="173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2" name="Can 561">
            <a:extLst>
              <a:ext uri="{FF2B5EF4-FFF2-40B4-BE49-F238E27FC236}">
                <a16:creationId xmlns:a16="http://schemas.microsoft.com/office/drawing/2014/main" id="{7373C774-B39B-70CC-5CF6-F41395074E22}"/>
              </a:ext>
            </a:extLst>
          </p:cNvPr>
          <p:cNvSpPr/>
          <p:nvPr/>
        </p:nvSpPr>
        <p:spPr>
          <a:xfrm>
            <a:off x="7525407" y="36616694"/>
            <a:ext cx="387927" cy="207819"/>
          </a:xfrm>
          <a:prstGeom prst="can">
            <a:avLst/>
          </a:prstGeom>
          <a:solidFill>
            <a:srgbClr val="F9E6AC">
              <a:alpha val="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3" name="Can 562">
            <a:extLst>
              <a:ext uri="{FF2B5EF4-FFF2-40B4-BE49-F238E27FC236}">
                <a16:creationId xmlns:a16="http://schemas.microsoft.com/office/drawing/2014/main" id="{A056DBA5-C668-5357-E11C-1902207B3AE0}"/>
              </a:ext>
            </a:extLst>
          </p:cNvPr>
          <p:cNvSpPr/>
          <p:nvPr/>
        </p:nvSpPr>
        <p:spPr>
          <a:xfrm>
            <a:off x="8273334" y="36616694"/>
            <a:ext cx="387927" cy="207819"/>
          </a:xfrm>
          <a:prstGeom prst="can">
            <a:avLst/>
          </a:prstGeom>
          <a:solidFill>
            <a:srgbClr val="F9E6AC">
              <a:alpha val="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4" name="Can 563">
            <a:extLst>
              <a:ext uri="{FF2B5EF4-FFF2-40B4-BE49-F238E27FC236}">
                <a16:creationId xmlns:a16="http://schemas.microsoft.com/office/drawing/2014/main" id="{13559899-4629-D7E4-F12F-C8CC6C27FAAF}"/>
              </a:ext>
            </a:extLst>
          </p:cNvPr>
          <p:cNvSpPr/>
          <p:nvPr/>
        </p:nvSpPr>
        <p:spPr>
          <a:xfrm>
            <a:off x="9021261" y="36623355"/>
            <a:ext cx="387927" cy="207819"/>
          </a:xfrm>
          <a:prstGeom prst="can">
            <a:avLst/>
          </a:prstGeom>
          <a:solidFill>
            <a:srgbClr val="F9E6AC">
              <a:alpha val="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65" name="Straight Connector 564">
            <a:extLst>
              <a:ext uri="{FF2B5EF4-FFF2-40B4-BE49-F238E27FC236}">
                <a16:creationId xmlns:a16="http://schemas.microsoft.com/office/drawing/2014/main" id="{123D90A8-1C49-F27A-2F68-73320A7FBF5F}"/>
              </a:ext>
            </a:extLst>
          </p:cNvPr>
          <p:cNvCxnSpPr>
            <a:cxnSpLocks/>
          </p:cNvCxnSpPr>
          <p:nvPr/>
        </p:nvCxnSpPr>
        <p:spPr>
          <a:xfrm flipH="1">
            <a:off x="7913334" y="36698862"/>
            <a:ext cx="36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Connector 565">
            <a:extLst>
              <a:ext uri="{FF2B5EF4-FFF2-40B4-BE49-F238E27FC236}">
                <a16:creationId xmlns:a16="http://schemas.microsoft.com/office/drawing/2014/main" id="{4575BF9A-9033-75D6-7900-7C7D48BBF7B6}"/>
              </a:ext>
            </a:extLst>
          </p:cNvPr>
          <p:cNvCxnSpPr>
            <a:cxnSpLocks/>
          </p:cNvCxnSpPr>
          <p:nvPr/>
        </p:nvCxnSpPr>
        <p:spPr>
          <a:xfrm flipH="1">
            <a:off x="8661261" y="36698862"/>
            <a:ext cx="36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Connector 566">
            <a:extLst>
              <a:ext uri="{FF2B5EF4-FFF2-40B4-BE49-F238E27FC236}">
                <a16:creationId xmlns:a16="http://schemas.microsoft.com/office/drawing/2014/main" id="{51ACB8D0-F958-D90D-095A-C401052BB787}"/>
              </a:ext>
            </a:extLst>
          </p:cNvPr>
          <p:cNvCxnSpPr>
            <a:cxnSpLocks/>
          </p:cNvCxnSpPr>
          <p:nvPr/>
        </p:nvCxnSpPr>
        <p:spPr>
          <a:xfrm flipH="1">
            <a:off x="9409188" y="36698862"/>
            <a:ext cx="37084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>
            <a:extLst>
              <a:ext uri="{FF2B5EF4-FFF2-40B4-BE49-F238E27FC236}">
                <a16:creationId xmlns:a16="http://schemas.microsoft.com/office/drawing/2014/main" id="{A1E5833F-9F98-458E-A9A0-2638B788973D}"/>
              </a:ext>
            </a:extLst>
          </p:cNvPr>
          <p:cNvCxnSpPr>
            <a:cxnSpLocks/>
          </p:cNvCxnSpPr>
          <p:nvPr/>
        </p:nvCxnSpPr>
        <p:spPr>
          <a:xfrm flipH="1">
            <a:off x="7181134" y="37569709"/>
            <a:ext cx="2609973" cy="692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Connector 569">
            <a:extLst>
              <a:ext uri="{FF2B5EF4-FFF2-40B4-BE49-F238E27FC236}">
                <a16:creationId xmlns:a16="http://schemas.microsoft.com/office/drawing/2014/main" id="{ED533569-FFC3-C422-1F99-1202AA6D877A}"/>
              </a:ext>
            </a:extLst>
          </p:cNvPr>
          <p:cNvCxnSpPr>
            <a:cxnSpLocks/>
          </p:cNvCxnSpPr>
          <p:nvPr/>
        </p:nvCxnSpPr>
        <p:spPr>
          <a:xfrm flipH="1">
            <a:off x="9446299" y="38436439"/>
            <a:ext cx="333737" cy="2697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Connector 570">
            <a:extLst>
              <a:ext uri="{FF2B5EF4-FFF2-40B4-BE49-F238E27FC236}">
                <a16:creationId xmlns:a16="http://schemas.microsoft.com/office/drawing/2014/main" id="{984F9106-6FF2-CB55-C68D-16D51A0E031B}"/>
              </a:ext>
            </a:extLst>
          </p:cNvPr>
          <p:cNvCxnSpPr>
            <a:cxnSpLocks/>
          </p:cNvCxnSpPr>
          <p:nvPr/>
        </p:nvCxnSpPr>
        <p:spPr>
          <a:xfrm>
            <a:off x="11398276" y="36936746"/>
            <a:ext cx="0" cy="17297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>
            <a:extLst>
              <a:ext uri="{FF2B5EF4-FFF2-40B4-BE49-F238E27FC236}">
                <a16:creationId xmlns:a16="http://schemas.microsoft.com/office/drawing/2014/main" id="{F4762DD8-D358-4949-2920-1A79D6B734FF}"/>
              </a:ext>
            </a:extLst>
          </p:cNvPr>
          <p:cNvCxnSpPr>
            <a:cxnSpLocks/>
          </p:cNvCxnSpPr>
          <p:nvPr/>
        </p:nvCxnSpPr>
        <p:spPr>
          <a:xfrm flipH="1">
            <a:off x="11398276" y="38675488"/>
            <a:ext cx="308976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>
            <a:extLst>
              <a:ext uri="{FF2B5EF4-FFF2-40B4-BE49-F238E27FC236}">
                <a16:creationId xmlns:a16="http://schemas.microsoft.com/office/drawing/2014/main" id="{5E51AAA6-E2D3-103F-E0C6-FD3FB681FF9B}"/>
              </a:ext>
            </a:extLst>
          </p:cNvPr>
          <p:cNvCxnSpPr>
            <a:cxnSpLocks/>
          </p:cNvCxnSpPr>
          <p:nvPr/>
        </p:nvCxnSpPr>
        <p:spPr>
          <a:xfrm flipH="1">
            <a:off x="11395898" y="37802450"/>
            <a:ext cx="3092140" cy="69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>
            <a:extLst>
              <a:ext uri="{FF2B5EF4-FFF2-40B4-BE49-F238E27FC236}">
                <a16:creationId xmlns:a16="http://schemas.microsoft.com/office/drawing/2014/main" id="{FD9F9E5C-DE37-4DDB-FAA8-FBBB78E9FDFC}"/>
              </a:ext>
            </a:extLst>
          </p:cNvPr>
          <p:cNvCxnSpPr>
            <a:cxnSpLocks/>
          </p:cNvCxnSpPr>
          <p:nvPr/>
        </p:nvCxnSpPr>
        <p:spPr>
          <a:xfrm flipH="1">
            <a:off x="11395898" y="37544752"/>
            <a:ext cx="333737" cy="26972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Connector 574">
            <a:extLst>
              <a:ext uri="{FF2B5EF4-FFF2-40B4-BE49-F238E27FC236}">
                <a16:creationId xmlns:a16="http://schemas.microsoft.com/office/drawing/2014/main" id="{495B9EDC-CC18-5CE4-5D74-D028A3E45BFB}"/>
              </a:ext>
            </a:extLst>
          </p:cNvPr>
          <p:cNvCxnSpPr>
            <a:cxnSpLocks/>
          </p:cNvCxnSpPr>
          <p:nvPr/>
        </p:nvCxnSpPr>
        <p:spPr>
          <a:xfrm flipH="1">
            <a:off x="11395898" y="36938450"/>
            <a:ext cx="3092140" cy="50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D4BD0BE0-8641-624B-A650-105A09872238}"/>
              </a:ext>
            </a:extLst>
          </p:cNvPr>
          <p:cNvCxnSpPr>
            <a:cxnSpLocks/>
          </p:cNvCxnSpPr>
          <p:nvPr/>
        </p:nvCxnSpPr>
        <p:spPr>
          <a:xfrm>
            <a:off x="14488038" y="36936746"/>
            <a:ext cx="0" cy="17387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>
            <a:extLst>
              <a:ext uri="{FF2B5EF4-FFF2-40B4-BE49-F238E27FC236}">
                <a16:creationId xmlns:a16="http://schemas.microsoft.com/office/drawing/2014/main" id="{8A5FE72E-8E3B-2C66-5D2C-E0089C247BDE}"/>
              </a:ext>
            </a:extLst>
          </p:cNvPr>
          <p:cNvCxnSpPr>
            <a:cxnSpLocks/>
          </p:cNvCxnSpPr>
          <p:nvPr/>
        </p:nvCxnSpPr>
        <p:spPr>
          <a:xfrm flipH="1">
            <a:off x="11395897" y="36673825"/>
            <a:ext cx="333737" cy="2697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>
            <a:extLst>
              <a:ext uri="{FF2B5EF4-FFF2-40B4-BE49-F238E27FC236}">
                <a16:creationId xmlns:a16="http://schemas.microsoft.com/office/drawing/2014/main" id="{A84EE3B4-CCFC-7B57-696D-5F7F1A45ABA8}"/>
              </a:ext>
            </a:extLst>
          </p:cNvPr>
          <p:cNvCxnSpPr>
            <a:cxnSpLocks/>
          </p:cNvCxnSpPr>
          <p:nvPr/>
        </p:nvCxnSpPr>
        <p:spPr>
          <a:xfrm flipH="1">
            <a:off x="14488038" y="36673825"/>
            <a:ext cx="333737" cy="2697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Connector 578">
            <a:extLst>
              <a:ext uri="{FF2B5EF4-FFF2-40B4-BE49-F238E27FC236}">
                <a16:creationId xmlns:a16="http://schemas.microsoft.com/office/drawing/2014/main" id="{CFA00887-6A68-45BE-8DEA-85F14BB1C539}"/>
              </a:ext>
            </a:extLst>
          </p:cNvPr>
          <p:cNvCxnSpPr>
            <a:cxnSpLocks/>
          </p:cNvCxnSpPr>
          <p:nvPr/>
        </p:nvCxnSpPr>
        <p:spPr>
          <a:xfrm flipH="1">
            <a:off x="14496730" y="37531022"/>
            <a:ext cx="333737" cy="2697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Connector 579">
            <a:extLst>
              <a:ext uri="{FF2B5EF4-FFF2-40B4-BE49-F238E27FC236}">
                <a16:creationId xmlns:a16="http://schemas.microsoft.com/office/drawing/2014/main" id="{A586B59B-900D-39E1-7DCA-8D04E346594B}"/>
              </a:ext>
            </a:extLst>
          </p:cNvPr>
          <p:cNvCxnSpPr>
            <a:cxnSpLocks/>
          </p:cNvCxnSpPr>
          <p:nvPr/>
        </p:nvCxnSpPr>
        <p:spPr>
          <a:xfrm flipH="1">
            <a:off x="14821774" y="36673825"/>
            <a:ext cx="8693" cy="173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1" name="Can 580">
            <a:extLst>
              <a:ext uri="{FF2B5EF4-FFF2-40B4-BE49-F238E27FC236}">
                <a16:creationId xmlns:a16="http://schemas.microsoft.com/office/drawing/2014/main" id="{0F0BBE6B-BE49-36CF-D3A0-C7521A6C72CF}"/>
              </a:ext>
            </a:extLst>
          </p:cNvPr>
          <p:cNvSpPr/>
          <p:nvPr/>
        </p:nvSpPr>
        <p:spPr>
          <a:xfrm>
            <a:off x="12567145" y="36591657"/>
            <a:ext cx="387927" cy="207819"/>
          </a:xfrm>
          <a:prstGeom prst="can">
            <a:avLst/>
          </a:prstGeom>
          <a:solidFill>
            <a:srgbClr val="F9E6AC">
              <a:alpha val="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82" name="Can 581">
            <a:extLst>
              <a:ext uri="{FF2B5EF4-FFF2-40B4-BE49-F238E27FC236}">
                <a16:creationId xmlns:a16="http://schemas.microsoft.com/office/drawing/2014/main" id="{143D3901-3F23-09B8-37DA-6B560BF90F6C}"/>
              </a:ext>
            </a:extLst>
          </p:cNvPr>
          <p:cNvSpPr/>
          <p:nvPr/>
        </p:nvSpPr>
        <p:spPr>
          <a:xfrm>
            <a:off x="13315072" y="36591657"/>
            <a:ext cx="387927" cy="207819"/>
          </a:xfrm>
          <a:prstGeom prst="can">
            <a:avLst/>
          </a:prstGeom>
          <a:solidFill>
            <a:srgbClr val="F9E6AC">
              <a:alpha val="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83" name="Can 582">
            <a:extLst>
              <a:ext uri="{FF2B5EF4-FFF2-40B4-BE49-F238E27FC236}">
                <a16:creationId xmlns:a16="http://schemas.microsoft.com/office/drawing/2014/main" id="{9B51AD56-F596-876E-5C18-47FCD83D818A}"/>
              </a:ext>
            </a:extLst>
          </p:cNvPr>
          <p:cNvSpPr/>
          <p:nvPr/>
        </p:nvSpPr>
        <p:spPr>
          <a:xfrm>
            <a:off x="14062999" y="36598318"/>
            <a:ext cx="387927" cy="207819"/>
          </a:xfrm>
          <a:prstGeom prst="can">
            <a:avLst/>
          </a:prstGeom>
          <a:solidFill>
            <a:srgbClr val="F9E6AC">
              <a:alpha val="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84" name="Straight Connector 583">
            <a:extLst>
              <a:ext uri="{FF2B5EF4-FFF2-40B4-BE49-F238E27FC236}">
                <a16:creationId xmlns:a16="http://schemas.microsoft.com/office/drawing/2014/main" id="{02CF8A1B-C217-24BD-7033-82B299DC3D4F}"/>
              </a:ext>
            </a:extLst>
          </p:cNvPr>
          <p:cNvCxnSpPr>
            <a:cxnSpLocks/>
          </p:cNvCxnSpPr>
          <p:nvPr/>
        </p:nvCxnSpPr>
        <p:spPr>
          <a:xfrm flipH="1">
            <a:off x="12955072" y="36673825"/>
            <a:ext cx="36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Connector 584">
            <a:extLst>
              <a:ext uri="{FF2B5EF4-FFF2-40B4-BE49-F238E27FC236}">
                <a16:creationId xmlns:a16="http://schemas.microsoft.com/office/drawing/2014/main" id="{92FBAA3C-8F6B-9254-5771-B23AE558D85D}"/>
              </a:ext>
            </a:extLst>
          </p:cNvPr>
          <p:cNvCxnSpPr>
            <a:cxnSpLocks/>
          </p:cNvCxnSpPr>
          <p:nvPr/>
        </p:nvCxnSpPr>
        <p:spPr>
          <a:xfrm flipH="1">
            <a:off x="13702999" y="36673825"/>
            <a:ext cx="36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Connector 585">
            <a:extLst>
              <a:ext uri="{FF2B5EF4-FFF2-40B4-BE49-F238E27FC236}">
                <a16:creationId xmlns:a16="http://schemas.microsoft.com/office/drawing/2014/main" id="{6362066F-7B4D-AD40-C58C-C9B81FBDCF02}"/>
              </a:ext>
            </a:extLst>
          </p:cNvPr>
          <p:cNvCxnSpPr>
            <a:cxnSpLocks/>
          </p:cNvCxnSpPr>
          <p:nvPr/>
        </p:nvCxnSpPr>
        <p:spPr>
          <a:xfrm flipH="1">
            <a:off x="14450926" y="36673825"/>
            <a:ext cx="37084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Connector 588">
            <a:extLst>
              <a:ext uri="{FF2B5EF4-FFF2-40B4-BE49-F238E27FC236}">
                <a16:creationId xmlns:a16="http://schemas.microsoft.com/office/drawing/2014/main" id="{BF04A610-0D73-D824-475C-D972EBC911A1}"/>
              </a:ext>
            </a:extLst>
          </p:cNvPr>
          <p:cNvCxnSpPr>
            <a:cxnSpLocks/>
          </p:cNvCxnSpPr>
          <p:nvPr/>
        </p:nvCxnSpPr>
        <p:spPr>
          <a:xfrm flipH="1">
            <a:off x="11740407" y="37524096"/>
            <a:ext cx="3090060" cy="2501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Connector 589">
            <a:extLst>
              <a:ext uri="{FF2B5EF4-FFF2-40B4-BE49-F238E27FC236}">
                <a16:creationId xmlns:a16="http://schemas.microsoft.com/office/drawing/2014/main" id="{9C1B511D-B38E-5A99-5B16-87CC2888F34F}"/>
              </a:ext>
            </a:extLst>
          </p:cNvPr>
          <p:cNvCxnSpPr>
            <a:cxnSpLocks/>
          </p:cNvCxnSpPr>
          <p:nvPr/>
        </p:nvCxnSpPr>
        <p:spPr>
          <a:xfrm flipH="1">
            <a:off x="14488037" y="38411402"/>
            <a:ext cx="333737" cy="2697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1" name="Can 590">
            <a:extLst>
              <a:ext uri="{FF2B5EF4-FFF2-40B4-BE49-F238E27FC236}">
                <a16:creationId xmlns:a16="http://schemas.microsoft.com/office/drawing/2014/main" id="{AE96ACA2-4242-E0B2-BEE4-14AC7FC80BEE}"/>
              </a:ext>
            </a:extLst>
          </p:cNvPr>
          <p:cNvSpPr/>
          <p:nvPr/>
        </p:nvSpPr>
        <p:spPr>
          <a:xfrm>
            <a:off x="11813638" y="36591658"/>
            <a:ext cx="387927" cy="207819"/>
          </a:xfrm>
          <a:prstGeom prst="can">
            <a:avLst/>
          </a:prstGeom>
          <a:solidFill>
            <a:srgbClr val="F9E6AC">
              <a:alpha val="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92" name="Straight Connector 591">
            <a:extLst>
              <a:ext uri="{FF2B5EF4-FFF2-40B4-BE49-F238E27FC236}">
                <a16:creationId xmlns:a16="http://schemas.microsoft.com/office/drawing/2014/main" id="{7EBEB59B-DC15-23B9-9D80-C3C47951E94C}"/>
              </a:ext>
            </a:extLst>
          </p:cNvPr>
          <p:cNvCxnSpPr>
            <a:cxnSpLocks/>
          </p:cNvCxnSpPr>
          <p:nvPr/>
        </p:nvCxnSpPr>
        <p:spPr>
          <a:xfrm flipH="1">
            <a:off x="12201565" y="36673825"/>
            <a:ext cx="36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Connector 592">
            <a:extLst>
              <a:ext uri="{FF2B5EF4-FFF2-40B4-BE49-F238E27FC236}">
                <a16:creationId xmlns:a16="http://schemas.microsoft.com/office/drawing/2014/main" id="{BCF8CE04-65A2-DD01-A8CB-F7B32AA06996}"/>
              </a:ext>
            </a:extLst>
          </p:cNvPr>
          <p:cNvCxnSpPr>
            <a:cxnSpLocks/>
          </p:cNvCxnSpPr>
          <p:nvPr/>
        </p:nvCxnSpPr>
        <p:spPr>
          <a:xfrm flipH="1">
            <a:off x="11729634" y="36673825"/>
            <a:ext cx="738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Connector 593">
            <a:extLst>
              <a:ext uri="{FF2B5EF4-FFF2-40B4-BE49-F238E27FC236}">
                <a16:creationId xmlns:a16="http://schemas.microsoft.com/office/drawing/2014/main" id="{CE568572-982F-CE7F-14F0-25DF5E777A02}"/>
              </a:ext>
            </a:extLst>
          </p:cNvPr>
          <p:cNvCxnSpPr>
            <a:cxnSpLocks/>
          </p:cNvCxnSpPr>
          <p:nvPr/>
        </p:nvCxnSpPr>
        <p:spPr>
          <a:xfrm flipH="1">
            <a:off x="6363454" y="37839513"/>
            <a:ext cx="11289" cy="8777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5" name="Can 594">
            <a:extLst>
              <a:ext uri="{FF2B5EF4-FFF2-40B4-BE49-F238E27FC236}">
                <a16:creationId xmlns:a16="http://schemas.microsoft.com/office/drawing/2014/main" id="{8B64D5CF-0BB7-F238-9985-CD1083D68D81}"/>
              </a:ext>
            </a:extLst>
          </p:cNvPr>
          <p:cNvSpPr/>
          <p:nvPr/>
        </p:nvSpPr>
        <p:spPr>
          <a:xfrm>
            <a:off x="6735724" y="37490171"/>
            <a:ext cx="387927" cy="207819"/>
          </a:xfrm>
          <a:prstGeom prst="can">
            <a:avLst/>
          </a:prstGeom>
          <a:solidFill>
            <a:srgbClr val="F9E6AC">
              <a:alpha val="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96" name="Straight Connector 595">
            <a:extLst>
              <a:ext uri="{FF2B5EF4-FFF2-40B4-BE49-F238E27FC236}">
                <a16:creationId xmlns:a16="http://schemas.microsoft.com/office/drawing/2014/main" id="{06327ABA-3598-846E-27E6-273F9D78BC22}"/>
              </a:ext>
            </a:extLst>
          </p:cNvPr>
          <p:cNvCxnSpPr>
            <a:cxnSpLocks/>
          </p:cNvCxnSpPr>
          <p:nvPr/>
        </p:nvCxnSpPr>
        <p:spPr>
          <a:xfrm flipH="1" flipV="1">
            <a:off x="6677991" y="37578056"/>
            <a:ext cx="54000" cy="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Connector 596">
            <a:extLst>
              <a:ext uri="{FF2B5EF4-FFF2-40B4-BE49-F238E27FC236}">
                <a16:creationId xmlns:a16="http://schemas.microsoft.com/office/drawing/2014/main" id="{0C779F92-1150-E38E-2AF9-5F7FEFC7ED9A}"/>
              </a:ext>
            </a:extLst>
          </p:cNvPr>
          <p:cNvCxnSpPr>
            <a:cxnSpLocks/>
          </p:cNvCxnSpPr>
          <p:nvPr/>
        </p:nvCxnSpPr>
        <p:spPr>
          <a:xfrm flipH="1">
            <a:off x="7123651" y="37576634"/>
            <a:ext cx="4874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8" name="TextBox 597">
            <a:extLst>
              <a:ext uri="{FF2B5EF4-FFF2-40B4-BE49-F238E27FC236}">
                <a16:creationId xmlns:a16="http://schemas.microsoft.com/office/drawing/2014/main" id="{B5404B2B-D2A1-C9A0-5128-F714CA6F0695}"/>
              </a:ext>
            </a:extLst>
          </p:cNvPr>
          <p:cNvSpPr txBox="1"/>
          <p:nvPr/>
        </p:nvSpPr>
        <p:spPr>
          <a:xfrm>
            <a:off x="1439824" y="32730547"/>
            <a:ext cx="1370207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4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 Optimization: </a:t>
            </a:r>
            <a:r>
              <a:rPr lang="en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aim to use less bricks to generate more connections. We associate each brick with a binary variable </a:t>
            </a:r>
            <a:r>
              <a:rPr lang="en-C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N" sz="4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We will consider a structure consisting of two bricks; see left structure below. And we prefer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interlaced</a:t>
            </a:r>
            <a:r>
              <a:rPr lang="en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structure and try to avoid aligned structures; see middle and right structures below.</a:t>
            </a:r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4864C1BD-3D60-5599-247D-8FD781D78E05}"/>
              </a:ext>
            </a:extLst>
          </p:cNvPr>
          <p:cNvSpPr txBox="1"/>
          <p:nvPr/>
        </p:nvSpPr>
        <p:spPr>
          <a:xfrm>
            <a:off x="7433884" y="38745904"/>
            <a:ext cx="114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</a:t>
            </a:r>
          </a:p>
        </p:txBody>
      </p:sp>
      <p:sp>
        <p:nvSpPr>
          <p:cNvPr id="603" name="TextBox 602">
            <a:extLst>
              <a:ext uri="{FF2B5EF4-FFF2-40B4-BE49-F238E27FC236}">
                <a16:creationId xmlns:a16="http://schemas.microsoft.com/office/drawing/2014/main" id="{3E237FC2-F139-F687-A57F-6470850A2D25}"/>
              </a:ext>
            </a:extLst>
          </p:cNvPr>
          <p:cNvSpPr txBox="1"/>
          <p:nvPr/>
        </p:nvSpPr>
        <p:spPr>
          <a:xfrm>
            <a:off x="12622542" y="38708044"/>
            <a:ext cx="114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</a:t>
            </a:r>
          </a:p>
        </p:txBody>
      </p:sp>
      <p:sp>
        <p:nvSpPr>
          <p:cNvPr id="604" name="Rectangle 603">
            <a:extLst>
              <a:ext uri="{FF2B5EF4-FFF2-40B4-BE49-F238E27FC236}">
                <a16:creationId xmlns:a16="http://schemas.microsoft.com/office/drawing/2014/main" id="{A294B031-62D0-C243-E29C-FB10F3FFDD3D}"/>
              </a:ext>
            </a:extLst>
          </p:cNvPr>
          <p:cNvSpPr/>
          <p:nvPr/>
        </p:nvSpPr>
        <p:spPr>
          <a:xfrm>
            <a:off x="19211986" y="16264232"/>
            <a:ext cx="491064" cy="489600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606" name="Straight Arrow Connector 605">
            <a:extLst>
              <a:ext uri="{FF2B5EF4-FFF2-40B4-BE49-F238E27FC236}">
                <a16:creationId xmlns:a16="http://schemas.microsoft.com/office/drawing/2014/main" id="{DF738EDC-47A6-5D22-FF86-F1F0678A98D7}"/>
              </a:ext>
            </a:extLst>
          </p:cNvPr>
          <p:cNvCxnSpPr/>
          <p:nvPr/>
        </p:nvCxnSpPr>
        <p:spPr>
          <a:xfrm>
            <a:off x="17565511" y="14318027"/>
            <a:ext cx="1665114" cy="194620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9" name="TextBox 608">
            <a:extLst>
              <a:ext uri="{FF2B5EF4-FFF2-40B4-BE49-F238E27FC236}">
                <a16:creationId xmlns:a16="http://schemas.microsoft.com/office/drawing/2014/main" id="{619C2163-F011-3E0F-38A7-35CE759EC002}"/>
              </a:ext>
            </a:extLst>
          </p:cNvPr>
          <p:cNvSpPr txBox="1"/>
          <p:nvPr/>
        </p:nvSpPr>
        <p:spPr>
          <a:xfrm>
            <a:off x="16459200" y="13617013"/>
            <a:ext cx="2911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Bad connections</a:t>
            </a:r>
          </a:p>
        </p:txBody>
      </p:sp>
      <p:sp>
        <p:nvSpPr>
          <p:cNvPr id="610" name="Rectangle 609">
            <a:extLst>
              <a:ext uri="{FF2B5EF4-FFF2-40B4-BE49-F238E27FC236}">
                <a16:creationId xmlns:a16="http://schemas.microsoft.com/office/drawing/2014/main" id="{D9F8C9BB-EAE2-7A9E-8D87-E3CD71BCB20A}"/>
              </a:ext>
            </a:extLst>
          </p:cNvPr>
          <p:cNvSpPr/>
          <p:nvPr/>
        </p:nvSpPr>
        <p:spPr>
          <a:xfrm>
            <a:off x="20666410" y="14780494"/>
            <a:ext cx="491064" cy="489600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611" name="Straight Arrow Connector 610">
            <a:extLst>
              <a:ext uri="{FF2B5EF4-FFF2-40B4-BE49-F238E27FC236}">
                <a16:creationId xmlns:a16="http://schemas.microsoft.com/office/drawing/2014/main" id="{07BBF3E0-0C5B-841B-35F5-8B1C8A5560DB}"/>
              </a:ext>
            </a:extLst>
          </p:cNvPr>
          <p:cNvCxnSpPr>
            <a:cxnSpLocks/>
          </p:cNvCxnSpPr>
          <p:nvPr/>
        </p:nvCxnSpPr>
        <p:spPr>
          <a:xfrm>
            <a:off x="17585482" y="14330381"/>
            <a:ext cx="3089483" cy="47352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6" name="Rectangle 615">
            <a:extLst>
              <a:ext uri="{FF2B5EF4-FFF2-40B4-BE49-F238E27FC236}">
                <a16:creationId xmlns:a16="http://schemas.microsoft.com/office/drawing/2014/main" id="{FCA96542-CBAE-A08C-7EEF-F78BB4E4B9A1}"/>
              </a:ext>
            </a:extLst>
          </p:cNvPr>
          <p:cNvSpPr/>
          <p:nvPr/>
        </p:nvSpPr>
        <p:spPr>
          <a:xfrm>
            <a:off x="19912989" y="21824673"/>
            <a:ext cx="1117600" cy="510635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617" name="Straight Arrow Connector 616">
            <a:extLst>
              <a:ext uri="{FF2B5EF4-FFF2-40B4-BE49-F238E27FC236}">
                <a16:creationId xmlns:a16="http://schemas.microsoft.com/office/drawing/2014/main" id="{BBA8000A-7C01-8546-37ED-05F6972F65DD}"/>
              </a:ext>
            </a:extLst>
          </p:cNvPr>
          <p:cNvCxnSpPr>
            <a:cxnSpLocks/>
          </p:cNvCxnSpPr>
          <p:nvPr/>
        </p:nvCxnSpPr>
        <p:spPr>
          <a:xfrm>
            <a:off x="17717575" y="21252923"/>
            <a:ext cx="2195414" cy="56138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9" name="TextBox 618">
            <a:extLst>
              <a:ext uri="{FF2B5EF4-FFF2-40B4-BE49-F238E27FC236}">
                <a16:creationId xmlns:a16="http://schemas.microsoft.com/office/drawing/2014/main" id="{B911EB29-F842-685C-DFDE-F228EAFA82A6}"/>
              </a:ext>
            </a:extLst>
          </p:cNvPr>
          <p:cNvSpPr txBox="1"/>
          <p:nvPr/>
        </p:nvSpPr>
        <p:spPr>
          <a:xfrm>
            <a:off x="16529614" y="20626742"/>
            <a:ext cx="3161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connections</a:t>
            </a:r>
          </a:p>
        </p:txBody>
      </p:sp>
      <p:sp>
        <p:nvSpPr>
          <p:cNvPr id="620" name="Rectangle 619">
            <a:extLst>
              <a:ext uri="{FF2B5EF4-FFF2-40B4-BE49-F238E27FC236}">
                <a16:creationId xmlns:a16="http://schemas.microsoft.com/office/drawing/2014/main" id="{19B1A114-543E-5E46-F0DD-18B31B12B505}"/>
              </a:ext>
            </a:extLst>
          </p:cNvPr>
          <p:cNvSpPr/>
          <p:nvPr/>
        </p:nvSpPr>
        <p:spPr>
          <a:xfrm>
            <a:off x="18793126" y="23275997"/>
            <a:ext cx="801662" cy="510635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621" name="Straight Arrow Connector 620">
            <a:extLst>
              <a:ext uri="{FF2B5EF4-FFF2-40B4-BE49-F238E27FC236}">
                <a16:creationId xmlns:a16="http://schemas.microsoft.com/office/drawing/2014/main" id="{DF86C579-2039-4D59-B587-6DC60F2C99E8}"/>
              </a:ext>
            </a:extLst>
          </p:cNvPr>
          <p:cNvCxnSpPr>
            <a:cxnSpLocks/>
          </p:cNvCxnSpPr>
          <p:nvPr/>
        </p:nvCxnSpPr>
        <p:spPr>
          <a:xfrm>
            <a:off x="17717575" y="21248430"/>
            <a:ext cx="1075551" cy="202509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6" name="TextBox 625">
            <a:extLst>
              <a:ext uri="{FF2B5EF4-FFF2-40B4-BE49-F238E27FC236}">
                <a16:creationId xmlns:a16="http://schemas.microsoft.com/office/drawing/2014/main" id="{F171AD20-5027-B96A-3738-37DA930C8555}"/>
              </a:ext>
            </a:extLst>
          </p:cNvPr>
          <p:cNvSpPr txBox="1"/>
          <p:nvPr/>
        </p:nvSpPr>
        <p:spPr>
          <a:xfrm>
            <a:off x="16464428" y="32884132"/>
            <a:ext cx="149405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4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Extension:</a:t>
            </a:r>
            <a:r>
              <a:rPr lang="en-CN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previous work, we have enlarged our brick set by adding curved bricks to generate better models. There are some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</a:t>
            </a:r>
            <a:r>
              <a:rPr lang="en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results; see figure below. In the future, we will consider constructing LEGO models in smaller sizes and multi-orientations.</a:t>
            </a:r>
          </a:p>
        </p:txBody>
      </p:sp>
      <p:pic>
        <p:nvPicPr>
          <p:cNvPr id="630" name="Picture 629" descr="A heart made of bricks&#10;&#10;Description automatically generated">
            <a:extLst>
              <a:ext uri="{FF2B5EF4-FFF2-40B4-BE49-F238E27FC236}">
                <a16:creationId xmlns:a16="http://schemas.microsoft.com/office/drawing/2014/main" id="{982D2E03-4369-E1F0-1D3C-630E33BCC6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745821" y="29101948"/>
            <a:ext cx="5936527" cy="4286495"/>
          </a:xfrm>
          <a:prstGeom prst="rect">
            <a:avLst/>
          </a:prstGeom>
        </p:spPr>
      </p:pic>
      <p:pic>
        <p:nvPicPr>
          <p:cNvPr id="632" name="Picture 631" descr="A blue and white brick head&#10;&#10;Description automatically generated with medium confidence">
            <a:extLst>
              <a:ext uri="{FF2B5EF4-FFF2-40B4-BE49-F238E27FC236}">
                <a16:creationId xmlns:a16="http://schemas.microsoft.com/office/drawing/2014/main" id="{02E91FBE-415F-69DC-7897-E294562BA0E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412193" y="28922238"/>
            <a:ext cx="6326388" cy="4567996"/>
          </a:xfrm>
          <a:prstGeom prst="rect">
            <a:avLst/>
          </a:prstGeom>
        </p:spPr>
      </p:pic>
      <p:pic>
        <p:nvPicPr>
          <p:cNvPr id="634" name="Picture 633" descr="A blue banana with black background&#10;&#10;Description automatically generated">
            <a:extLst>
              <a:ext uri="{FF2B5EF4-FFF2-40B4-BE49-F238E27FC236}">
                <a16:creationId xmlns:a16="http://schemas.microsoft.com/office/drawing/2014/main" id="{3941C821-4BAA-B55C-2E49-828EEF3A8BE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912563" y="28433967"/>
            <a:ext cx="6962924" cy="4932947"/>
          </a:xfrm>
          <a:prstGeom prst="rect">
            <a:avLst/>
          </a:prstGeom>
        </p:spPr>
      </p:pic>
      <p:sp>
        <p:nvSpPr>
          <p:cNvPr id="635" name="TextBox 634">
            <a:extLst>
              <a:ext uri="{FF2B5EF4-FFF2-40B4-BE49-F238E27FC236}">
                <a16:creationId xmlns:a16="http://schemas.microsoft.com/office/drawing/2014/main" id="{696B48A8-1825-0050-AC77-026EB3FA14B9}"/>
              </a:ext>
            </a:extLst>
          </p:cNvPr>
          <p:cNvSpPr txBox="1"/>
          <p:nvPr/>
        </p:nvSpPr>
        <p:spPr>
          <a:xfrm>
            <a:off x="16529614" y="28214352"/>
            <a:ext cx="1469947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4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r>
              <a:rPr lang="en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Below are some LEGO models generated and optimizated by our method:</a:t>
            </a:r>
          </a:p>
        </p:txBody>
      </p:sp>
      <p:pic>
        <p:nvPicPr>
          <p:cNvPr id="6" name="Picture 5" descr="A blue and white object with a black background&#10;&#10;Description automatically generated">
            <a:extLst>
              <a:ext uri="{FF2B5EF4-FFF2-40B4-BE49-F238E27FC236}">
                <a16:creationId xmlns:a16="http://schemas.microsoft.com/office/drawing/2014/main" id="{A83289B4-41C8-8747-09C2-EB97D656302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629051" y="34742177"/>
            <a:ext cx="7772400" cy="5506428"/>
          </a:xfrm>
          <a:prstGeom prst="rect">
            <a:avLst/>
          </a:prstGeom>
        </p:spPr>
      </p:pic>
      <p:pic>
        <p:nvPicPr>
          <p:cNvPr id="18" name="Picture 17" descr="A blue elephant made out of bricks&#10;&#10;Description automatically generated">
            <a:extLst>
              <a:ext uri="{FF2B5EF4-FFF2-40B4-BE49-F238E27FC236}">
                <a16:creationId xmlns:a16="http://schemas.microsoft.com/office/drawing/2014/main" id="{1E6EE621-B092-DD39-0101-9968AEC5C38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873387" y="34613592"/>
            <a:ext cx="7772400" cy="5506428"/>
          </a:xfrm>
          <a:prstGeom prst="rect">
            <a:avLst/>
          </a:prstGeom>
        </p:spPr>
      </p:pic>
      <p:pic>
        <p:nvPicPr>
          <p:cNvPr id="28" name="Picture 27" descr="A blue duck made out of bricks&#10;&#10;Description automatically generated">
            <a:extLst>
              <a:ext uri="{FF2B5EF4-FFF2-40B4-BE49-F238E27FC236}">
                <a16:creationId xmlns:a16="http://schemas.microsoft.com/office/drawing/2014/main" id="{8BEED960-CBA9-C7D8-8580-F69A23BE8EB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4862021" y="20741274"/>
            <a:ext cx="5342813" cy="4139628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87D71C8-165C-C328-68BA-9F677B3CE4DD}"/>
              </a:ext>
            </a:extLst>
          </p:cNvPr>
          <p:cNvCxnSpPr>
            <a:cxnSpLocks/>
          </p:cNvCxnSpPr>
          <p:nvPr/>
        </p:nvCxnSpPr>
        <p:spPr>
          <a:xfrm>
            <a:off x="30204834" y="21418277"/>
            <a:ext cx="0" cy="4487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4387C5-AF0F-5D35-F009-0E02D022ACF4}"/>
              </a:ext>
            </a:extLst>
          </p:cNvPr>
          <p:cNvCxnSpPr>
            <a:cxnSpLocks/>
          </p:cNvCxnSpPr>
          <p:nvPr/>
        </p:nvCxnSpPr>
        <p:spPr>
          <a:xfrm>
            <a:off x="24862021" y="23261445"/>
            <a:ext cx="0" cy="34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A purple and yellow shield with a bird and a banner&#10;&#10;Description automatically generated">
            <a:extLst>
              <a:ext uri="{FF2B5EF4-FFF2-40B4-BE49-F238E27FC236}">
                <a16:creationId xmlns:a16="http://schemas.microsoft.com/office/drawing/2014/main" id="{DF07D44E-65F9-FBED-B1D6-2C615A028FA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71327" y="998000"/>
            <a:ext cx="4713056" cy="415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74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468</TotalTime>
  <Words>598</Words>
  <Application>Microsoft Macintosh PowerPoint</Application>
  <PresentationFormat>Custom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 Display</vt:lpstr>
      <vt:lpstr>Aptos</vt:lpstr>
      <vt:lpstr>Arial</vt:lpstr>
      <vt:lpstr>Times New Roman</vt:lpstr>
      <vt:lpstr>Futura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YUAN, Shaoxuan</dc:creator>
  <cp:lastModifiedBy>YUAN, Shaoxuan</cp:lastModifiedBy>
  <cp:revision>62</cp:revision>
  <dcterms:created xsi:type="dcterms:W3CDTF">2024-08-06T10:59:43Z</dcterms:created>
  <dcterms:modified xsi:type="dcterms:W3CDTF">2024-08-08T13:51:25Z</dcterms:modified>
</cp:coreProperties>
</file>