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68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jpg"/><Relationship Id="rId30" Type="http://schemas.openxmlformats.org/officeDocument/2006/relationships/image" Target="../media/image24.jpg"/><Relationship Id="rId35" Type="http://schemas.openxmlformats.org/officeDocument/2006/relationships/image" Target="../media/image29.png"/><Relationship Id="rId8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6001" y="216001"/>
            <a:ext cx="4913998" cy="712800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56623" y="5608815"/>
            <a:ext cx="1905000" cy="14484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4135" y="482168"/>
            <a:ext cx="2886100" cy="24570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03603" y="830986"/>
            <a:ext cx="238074" cy="23713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31809" y="829843"/>
            <a:ext cx="231648" cy="24257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51658" y="829005"/>
            <a:ext cx="240334" cy="24274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79229" y="825030"/>
            <a:ext cx="236143" cy="24606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201009" y="826376"/>
            <a:ext cx="241935" cy="24869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7999" y="2235644"/>
            <a:ext cx="163995" cy="151688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099832" y="2230297"/>
            <a:ext cx="142824" cy="160883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298359" y="2317076"/>
            <a:ext cx="25400" cy="67310"/>
          </a:xfrm>
          <a:custGeom>
            <a:avLst/>
            <a:gdLst/>
            <a:ahLst/>
            <a:cxnLst/>
            <a:rect l="l" t="t" r="r" b="b"/>
            <a:pathLst>
              <a:path w="25400" h="67310">
                <a:moveTo>
                  <a:pt x="14528" y="42278"/>
                </a:moveTo>
                <a:lnTo>
                  <a:pt x="10426" y="42278"/>
                </a:lnTo>
                <a:lnTo>
                  <a:pt x="8381" y="42811"/>
                </a:lnTo>
                <a:lnTo>
                  <a:pt x="0" y="52514"/>
                </a:lnTo>
                <a:lnTo>
                  <a:pt x="0" y="56959"/>
                </a:lnTo>
                <a:lnTo>
                  <a:pt x="10248" y="67195"/>
                </a:lnTo>
                <a:lnTo>
                  <a:pt x="14706" y="67195"/>
                </a:lnTo>
                <a:lnTo>
                  <a:pt x="25006" y="54686"/>
                </a:lnTo>
                <a:lnTo>
                  <a:pt x="22694" y="48564"/>
                </a:lnTo>
                <a:lnTo>
                  <a:pt x="20535" y="44958"/>
                </a:lnTo>
                <a:lnTo>
                  <a:pt x="16548" y="42811"/>
                </a:lnTo>
                <a:lnTo>
                  <a:pt x="14528" y="42278"/>
                </a:lnTo>
                <a:close/>
              </a:path>
              <a:path w="25400" h="67310">
                <a:moveTo>
                  <a:pt x="14477" y="0"/>
                </a:moveTo>
                <a:lnTo>
                  <a:pt x="10477" y="0"/>
                </a:lnTo>
                <a:lnTo>
                  <a:pt x="8458" y="546"/>
                </a:lnTo>
                <a:lnTo>
                  <a:pt x="0" y="14859"/>
                </a:lnTo>
                <a:lnTo>
                  <a:pt x="558" y="16941"/>
                </a:lnTo>
                <a:lnTo>
                  <a:pt x="2755" y="20815"/>
                </a:lnTo>
                <a:lnTo>
                  <a:pt x="4267" y="22339"/>
                </a:lnTo>
                <a:lnTo>
                  <a:pt x="8153" y="24536"/>
                </a:lnTo>
                <a:lnTo>
                  <a:pt x="10248" y="25082"/>
                </a:lnTo>
                <a:lnTo>
                  <a:pt x="14706" y="25082"/>
                </a:lnTo>
                <a:lnTo>
                  <a:pt x="25006" y="10388"/>
                </a:lnTo>
                <a:lnTo>
                  <a:pt x="24434" y="8293"/>
                </a:lnTo>
                <a:lnTo>
                  <a:pt x="22110" y="4292"/>
                </a:lnTo>
                <a:lnTo>
                  <a:pt x="20523" y="2743"/>
                </a:lnTo>
                <a:lnTo>
                  <a:pt x="16471" y="546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63930" y="2511793"/>
            <a:ext cx="154145" cy="15749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96619" y="2511590"/>
            <a:ext cx="158750" cy="156209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1298359" y="2596476"/>
            <a:ext cx="25400" cy="67310"/>
          </a:xfrm>
          <a:custGeom>
            <a:avLst/>
            <a:gdLst/>
            <a:ahLst/>
            <a:cxnLst/>
            <a:rect l="l" t="t" r="r" b="b"/>
            <a:pathLst>
              <a:path w="25400" h="67310">
                <a:moveTo>
                  <a:pt x="14528" y="42278"/>
                </a:moveTo>
                <a:lnTo>
                  <a:pt x="10426" y="42278"/>
                </a:lnTo>
                <a:lnTo>
                  <a:pt x="8381" y="42811"/>
                </a:lnTo>
                <a:lnTo>
                  <a:pt x="0" y="52514"/>
                </a:lnTo>
                <a:lnTo>
                  <a:pt x="0" y="56959"/>
                </a:lnTo>
                <a:lnTo>
                  <a:pt x="10248" y="67195"/>
                </a:lnTo>
                <a:lnTo>
                  <a:pt x="14706" y="67195"/>
                </a:lnTo>
                <a:lnTo>
                  <a:pt x="25006" y="54686"/>
                </a:lnTo>
                <a:lnTo>
                  <a:pt x="22694" y="48564"/>
                </a:lnTo>
                <a:lnTo>
                  <a:pt x="20535" y="44958"/>
                </a:lnTo>
                <a:lnTo>
                  <a:pt x="16548" y="42811"/>
                </a:lnTo>
                <a:lnTo>
                  <a:pt x="14528" y="42278"/>
                </a:lnTo>
                <a:close/>
              </a:path>
              <a:path w="25400" h="67310">
                <a:moveTo>
                  <a:pt x="14477" y="0"/>
                </a:moveTo>
                <a:lnTo>
                  <a:pt x="10477" y="0"/>
                </a:lnTo>
                <a:lnTo>
                  <a:pt x="8458" y="546"/>
                </a:lnTo>
                <a:lnTo>
                  <a:pt x="0" y="14859"/>
                </a:lnTo>
                <a:lnTo>
                  <a:pt x="558" y="16941"/>
                </a:lnTo>
                <a:lnTo>
                  <a:pt x="2755" y="20815"/>
                </a:lnTo>
                <a:lnTo>
                  <a:pt x="4267" y="22339"/>
                </a:lnTo>
                <a:lnTo>
                  <a:pt x="8153" y="24536"/>
                </a:lnTo>
                <a:lnTo>
                  <a:pt x="10248" y="25082"/>
                </a:lnTo>
                <a:lnTo>
                  <a:pt x="14706" y="25082"/>
                </a:lnTo>
                <a:lnTo>
                  <a:pt x="25006" y="10388"/>
                </a:lnTo>
                <a:lnTo>
                  <a:pt x="24434" y="8293"/>
                </a:lnTo>
                <a:lnTo>
                  <a:pt x="22110" y="4292"/>
                </a:lnTo>
                <a:lnTo>
                  <a:pt x="20523" y="2743"/>
                </a:lnTo>
                <a:lnTo>
                  <a:pt x="16471" y="546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bg object 3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63397" y="2793149"/>
            <a:ext cx="157264" cy="15493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106309" y="2797136"/>
            <a:ext cx="142050" cy="149580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98359" y="2875876"/>
            <a:ext cx="25400" cy="67310"/>
          </a:xfrm>
          <a:custGeom>
            <a:avLst/>
            <a:gdLst/>
            <a:ahLst/>
            <a:cxnLst/>
            <a:rect l="l" t="t" r="r" b="b"/>
            <a:pathLst>
              <a:path w="25400" h="67310">
                <a:moveTo>
                  <a:pt x="14528" y="42278"/>
                </a:moveTo>
                <a:lnTo>
                  <a:pt x="10426" y="42278"/>
                </a:lnTo>
                <a:lnTo>
                  <a:pt x="8381" y="42811"/>
                </a:lnTo>
                <a:lnTo>
                  <a:pt x="0" y="52514"/>
                </a:lnTo>
                <a:lnTo>
                  <a:pt x="0" y="56959"/>
                </a:lnTo>
                <a:lnTo>
                  <a:pt x="10248" y="67195"/>
                </a:lnTo>
                <a:lnTo>
                  <a:pt x="14706" y="67195"/>
                </a:lnTo>
                <a:lnTo>
                  <a:pt x="25006" y="54686"/>
                </a:lnTo>
                <a:lnTo>
                  <a:pt x="22694" y="48564"/>
                </a:lnTo>
                <a:lnTo>
                  <a:pt x="20535" y="44958"/>
                </a:lnTo>
                <a:lnTo>
                  <a:pt x="16548" y="42811"/>
                </a:lnTo>
                <a:lnTo>
                  <a:pt x="14528" y="42278"/>
                </a:lnTo>
                <a:close/>
              </a:path>
              <a:path w="25400" h="67310">
                <a:moveTo>
                  <a:pt x="14477" y="0"/>
                </a:moveTo>
                <a:lnTo>
                  <a:pt x="10477" y="0"/>
                </a:lnTo>
                <a:lnTo>
                  <a:pt x="8458" y="546"/>
                </a:lnTo>
                <a:lnTo>
                  <a:pt x="0" y="14859"/>
                </a:lnTo>
                <a:lnTo>
                  <a:pt x="558" y="16941"/>
                </a:lnTo>
                <a:lnTo>
                  <a:pt x="2755" y="20815"/>
                </a:lnTo>
                <a:lnTo>
                  <a:pt x="4267" y="22339"/>
                </a:lnTo>
                <a:lnTo>
                  <a:pt x="8153" y="24536"/>
                </a:lnTo>
                <a:lnTo>
                  <a:pt x="10248" y="25082"/>
                </a:lnTo>
                <a:lnTo>
                  <a:pt x="14706" y="25082"/>
                </a:lnTo>
                <a:lnTo>
                  <a:pt x="25006" y="10388"/>
                </a:lnTo>
                <a:lnTo>
                  <a:pt x="24434" y="8293"/>
                </a:lnTo>
                <a:lnTo>
                  <a:pt x="22110" y="4292"/>
                </a:lnTo>
                <a:lnTo>
                  <a:pt x="20523" y="2743"/>
                </a:lnTo>
                <a:lnTo>
                  <a:pt x="16471" y="546"/>
                </a:lnTo>
                <a:lnTo>
                  <a:pt x="144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bg object 3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8876" y="3068370"/>
            <a:ext cx="763422" cy="16313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60120" y="3828732"/>
            <a:ext cx="650849" cy="13816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58457" y="4108132"/>
            <a:ext cx="652513" cy="138163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60120" y="4777054"/>
            <a:ext cx="650849" cy="13816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58457" y="5056454"/>
            <a:ext cx="652513" cy="138163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59650" y="5411241"/>
            <a:ext cx="1114310" cy="13968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51497" y="3498545"/>
            <a:ext cx="4227499" cy="252006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34577" y="3552456"/>
            <a:ext cx="139712" cy="140970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742793" y="3552507"/>
            <a:ext cx="147218" cy="13970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51497" y="4444606"/>
            <a:ext cx="4227499" cy="251993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453487" y="4510303"/>
            <a:ext cx="111264" cy="119811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742793" y="4497577"/>
            <a:ext cx="147218" cy="139700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558876" y="3427018"/>
            <a:ext cx="21590" cy="6350"/>
          </a:xfrm>
          <a:custGeom>
            <a:avLst/>
            <a:gdLst/>
            <a:ahLst/>
            <a:cxnLst/>
            <a:rect l="l" t="t" r="r" b="b"/>
            <a:pathLst>
              <a:path w="21590" h="6350">
                <a:moveTo>
                  <a:pt x="21590" y="0"/>
                </a:moveTo>
                <a:lnTo>
                  <a:pt x="0" y="0"/>
                </a:lnTo>
                <a:lnTo>
                  <a:pt x="0" y="6350"/>
                </a:lnTo>
                <a:lnTo>
                  <a:pt x="21590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bg object 4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718333" y="4829441"/>
            <a:ext cx="285407" cy="144640"/>
          </a:xfrm>
          <a:prstGeom prst="rect">
            <a:avLst/>
          </a:prstGeom>
        </p:spPr>
      </p:pic>
      <p:sp>
        <p:nvSpPr>
          <p:cNvPr id="47" name="bg object 47"/>
          <p:cNvSpPr/>
          <p:nvPr/>
        </p:nvSpPr>
        <p:spPr>
          <a:xfrm>
            <a:off x="2593619" y="3822953"/>
            <a:ext cx="2172335" cy="1213485"/>
          </a:xfrm>
          <a:custGeom>
            <a:avLst/>
            <a:gdLst/>
            <a:ahLst/>
            <a:cxnLst/>
            <a:rect l="l" t="t" r="r" b="b"/>
            <a:pathLst>
              <a:path w="2172335" h="1213485">
                <a:moveTo>
                  <a:pt x="535952" y="944118"/>
                </a:moveTo>
                <a:lnTo>
                  <a:pt x="203" y="944118"/>
                </a:lnTo>
                <a:lnTo>
                  <a:pt x="203" y="950468"/>
                </a:lnTo>
                <a:lnTo>
                  <a:pt x="203" y="1207008"/>
                </a:lnTo>
                <a:lnTo>
                  <a:pt x="203" y="1209548"/>
                </a:lnTo>
                <a:lnTo>
                  <a:pt x="203" y="1213358"/>
                </a:lnTo>
                <a:lnTo>
                  <a:pt x="535952" y="1213358"/>
                </a:lnTo>
                <a:lnTo>
                  <a:pt x="535952" y="1209548"/>
                </a:lnTo>
                <a:lnTo>
                  <a:pt x="529602" y="1209548"/>
                </a:lnTo>
                <a:lnTo>
                  <a:pt x="529602" y="1207008"/>
                </a:lnTo>
                <a:lnTo>
                  <a:pt x="6553" y="1207008"/>
                </a:lnTo>
                <a:lnTo>
                  <a:pt x="6553" y="950468"/>
                </a:lnTo>
                <a:lnTo>
                  <a:pt x="535952" y="950468"/>
                </a:lnTo>
                <a:lnTo>
                  <a:pt x="535952" y="944118"/>
                </a:lnTo>
                <a:close/>
              </a:path>
              <a:path w="2172335" h="1213485">
                <a:moveTo>
                  <a:pt x="2172055" y="0"/>
                </a:moveTo>
                <a:lnTo>
                  <a:pt x="2165705" y="0"/>
                </a:lnTo>
                <a:lnTo>
                  <a:pt x="2165705" y="6350"/>
                </a:lnTo>
                <a:lnTo>
                  <a:pt x="2165705" y="257302"/>
                </a:lnTo>
                <a:lnTo>
                  <a:pt x="2165705" y="264160"/>
                </a:lnTo>
                <a:lnTo>
                  <a:pt x="2165705" y="549402"/>
                </a:lnTo>
                <a:lnTo>
                  <a:pt x="6350" y="549402"/>
                </a:lnTo>
                <a:lnTo>
                  <a:pt x="6350" y="264160"/>
                </a:lnTo>
                <a:lnTo>
                  <a:pt x="2165705" y="264160"/>
                </a:lnTo>
                <a:lnTo>
                  <a:pt x="2165705" y="257302"/>
                </a:lnTo>
                <a:lnTo>
                  <a:pt x="6350" y="257302"/>
                </a:lnTo>
                <a:lnTo>
                  <a:pt x="6350" y="6350"/>
                </a:lnTo>
                <a:lnTo>
                  <a:pt x="2165705" y="6350"/>
                </a:lnTo>
                <a:lnTo>
                  <a:pt x="2165705" y="0"/>
                </a:lnTo>
                <a:lnTo>
                  <a:pt x="0" y="0"/>
                </a:lnTo>
                <a:lnTo>
                  <a:pt x="0" y="6350"/>
                </a:lnTo>
                <a:lnTo>
                  <a:pt x="0" y="257302"/>
                </a:lnTo>
                <a:lnTo>
                  <a:pt x="0" y="555752"/>
                </a:lnTo>
                <a:lnTo>
                  <a:pt x="2172055" y="555752"/>
                </a:lnTo>
                <a:lnTo>
                  <a:pt x="2172055" y="6350"/>
                </a:lnTo>
                <a:lnTo>
                  <a:pt x="2172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bg object 4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93619" y="3823715"/>
            <a:ext cx="2127338" cy="554990"/>
          </a:xfrm>
          <a:prstGeom prst="rect">
            <a:avLst/>
          </a:prstGeom>
        </p:spPr>
      </p:pic>
      <p:sp>
        <p:nvSpPr>
          <p:cNvPr id="49" name="bg object 49"/>
          <p:cNvSpPr/>
          <p:nvPr/>
        </p:nvSpPr>
        <p:spPr>
          <a:xfrm>
            <a:off x="565111" y="5290921"/>
            <a:ext cx="21590" cy="6350"/>
          </a:xfrm>
          <a:custGeom>
            <a:avLst/>
            <a:gdLst/>
            <a:ahLst/>
            <a:cxnLst/>
            <a:rect l="l" t="t" r="r" b="b"/>
            <a:pathLst>
              <a:path w="21590" h="6350">
                <a:moveTo>
                  <a:pt x="21590" y="0"/>
                </a:moveTo>
                <a:lnTo>
                  <a:pt x="0" y="0"/>
                </a:lnTo>
                <a:lnTo>
                  <a:pt x="0" y="6350"/>
                </a:lnTo>
                <a:lnTo>
                  <a:pt x="21590" y="6350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0" name="bg 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039124" y="1184338"/>
            <a:ext cx="1236637" cy="760196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63930" y="7057060"/>
            <a:ext cx="421678" cy="1220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hyperlink" Target="http://www.neea.edu.cn/" TargetMode="Externa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12293" y="1132801"/>
            <a:ext cx="3248660" cy="1228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2720" algn="ctr">
              <a:lnSpc>
                <a:spcPct val="100000"/>
              </a:lnSpc>
              <a:spcBef>
                <a:spcPts val="100"/>
              </a:spcBef>
              <a:tabLst>
                <a:tab pos="495934" algn="l"/>
              </a:tabLst>
            </a:pPr>
            <a:r>
              <a:rPr sz="1700" spc="-50" dirty="0">
                <a:latin typeface="宋体"/>
                <a:cs typeface="宋体"/>
              </a:rPr>
              <a:t>说</a:t>
            </a:r>
            <a:r>
              <a:rPr sz="1700" dirty="0">
                <a:latin typeface="宋体"/>
                <a:cs typeface="宋体"/>
              </a:rPr>
              <a:t>	</a:t>
            </a:r>
            <a:r>
              <a:rPr sz="1700" spc="-50" dirty="0">
                <a:latin typeface="宋体"/>
                <a:cs typeface="宋体"/>
              </a:rPr>
              <a:t>明</a:t>
            </a:r>
            <a:endParaRPr sz="1700">
              <a:latin typeface="宋体"/>
              <a:cs typeface="宋体"/>
            </a:endParaRPr>
          </a:p>
          <a:p>
            <a:pPr marL="12700" marR="5080" algn="just">
              <a:lnSpc>
                <a:spcPct val="151500"/>
              </a:lnSpc>
              <a:spcBef>
                <a:spcPts val="1425"/>
              </a:spcBef>
            </a:pPr>
            <a:r>
              <a:rPr sz="1100" dirty="0">
                <a:latin typeface="宋体"/>
                <a:cs typeface="宋体"/>
              </a:rPr>
              <a:t>全国大学英语四、六级考试（</a:t>
            </a:r>
            <a:r>
              <a:rPr sz="1100" dirty="0">
                <a:latin typeface="Times New Roman"/>
                <a:cs typeface="Times New Roman"/>
              </a:rPr>
              <a:t>CET</a:t>
            </a:r>
            <a:r>
              <a:rPr sz="1100" dirty="0">
                <a:latin typeface="宋体"/>
                <a:cs typeface="宋体"/>
              </a:rPr>
              <a:t>）</a:t>
            </a:r>
            <a:r>
              <a:rPr sz="1100" spc="-10" dirty="0">
                <a:latin typeface="宋体"/>
                <a:cs typeface="宋体"/>
              </a:rPr>
              <a:t>是由教育部主办</a:t>
            </a:r>
            <a:r>
              <a:rPr sz="1100" spc="-5" dirty="0">
                <a:latin typeface="宋体"/>
                <a:cs typeface="宋体"/>
              </a:rPr>
              <a:t>的全国统一考试，考试对象为在校大学生。考试内容包括听、说、读、写、译等语言技能。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0927" y="2437231"/>
            <a:ext cx="3458210" cy="53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51500"/>
              </a:lnSpc>
              <a:spcBef>
                <a:spcPts val="100"/>
              </a:spcBef>
            </a:pPr>
            <a:r>
              <a:rPr sz="1650" baseline="2525" dirty="0">
                <a:latin typeface="Times New Roman"/>
                <a:cs typeface="Times New Roman"/>
              </a:rPr>
              <a:t>2.</a:t>
            </a:r>
            <a:r>
              <a:rPr sz="1650" spc="750" baseline="25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CET</a:t>
            </a:r>
            <a:r>
              <a:rPr sz="1100" dirty="0">
                <a:latin typeface="宋体"/>
                <a:cs typeface="宋体"/>
              </a:rPr>
              <a:t>笔试考试时间为每年</a:t>
            </a:r>
            <a:r>
              <a:rPr sz="1100" dirty="0">
                <a:latin typeface="Times New Roman"/>
                <a:cs typeface="Times New Roman"/>
              </a:rPr>
              <a:t>6</a:t>
            </a:r>
            <a:r>
              <a:rPr sz="1100" dirty="0">
                <a:latin typeface="宋体"/>
                <a:cs typeface="宋体"/>
              </a:rPr>
              <a:t>月和</a:t>
            </a:r>
            <a:r>
              <a:rPr sz="1100" dirty="0">
                <a:latin typeface="Times New Roman"/>
                <a:cs typeface="Times New Roman"/>
              </a:rPr>
              <a:t>12</a:t>
            </a:r>
            <a:r>
              <a:rPr sz="1100" dirty="0">
                <a:latin typeface="宋体"/>
                <a:cs typeface="宋体"/>
              </a:rPr>
              <a:t>月；</a:t>
            </a:r>
            <a:r>
              <a:rPr sz="1100" dirty="0">
                <a:latin typeface="Times New Roman"/>
                <a:cs typeface="Times New Roman"/>
              </a:rPr>
              <a:t>CET</a:t>
            </a:r>
            <a:r>
              <a:rPr sz="1100" spc="-15" dirty="0">
                <a:latin typeface="宋体"/>
                <a:cs typeface="宋体"/>
              </a:rPr>
              <a:t>口试考试</a:t>
            </a:r>
            <a:r>
              <a:rPr sz="1100" dirty="0">
                <a:latin typeface="宋体"/>
                <a:cs typeface="宋体"/>
              </a:rPr>
              <a:t>时间为每年</a:t>
            </a:r>
            <a:r>
              <a:rPr sz="1100" dirty="0">
                <a:latin typeface="Times New Roman"/>
                <a:cs typeface="Times New Roman"/>
              </a:rPr>
              <a:t>5</a:t>
            </a:r>
            <a:r>
              <a:rPr sz="1100" dirty="0">
                <a:latin typeface="宋体"/>
                <a:cs typeface="宋体"/>
              </a:rPr>
              <a:t>月和</a:t>
            </a:r>
            <a:r>
              <a:rPr sz="1100" spc="-10" dirty="0">
                <a:latin typeface="Times New Roman"/>
                <a:cs typeface="Times New Roman"/>
              </a:rPr>
              <a:t>11</a:t>
            </a:r>
            <a:r>
              <a:rPr sz="1100" spc="-25" dirty="0">
                <a:latin typeface="宋体"/>
                <a:cs typeface="宋体"/>
              </a:rPr>
              <a:t>月。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2293" y="3067278"/>
            <a:ext cx="3254375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1500"/>
              </a:lnSpc>
              <a:spcBef>
                <a:spcPts val="100"/>
              </a:spcBef>
            </a:pPr>
            <a:r>
              <a:rPr sz="1100" spc="50" dirty="0">
                <a:latin typeface="宋体"/>
                <a:cs typeface="宋体"/>
              </a:rPr>
              <a:t>考生可登录中国教育考试网</a:t>
            </a:r>
            <a:r>
              <a:rPr sz="1100" dirty="0">
                <a:latin typeface="宋体"/>
                <a:cs typeface="宋体"/>
              </a:rPr>
              <a:t>（</a:t>
            </a:r>
            <a:r>
              <a:rPr sz="1100" dirty="0">
                <a:latin typeface="Times New Roman"/>
                <a:cs typeface="Times New Roman"/>
                <a:hlinkClick r:id="rId2"/>
              </a:rPr>
              <a:t>www.neea.edu.cn</a:t>
            </a:r>
            <a:r>
              <a:rPr sz="1100" dirty="0">
                <a:latin typeface="宋体"/>
                <a:cs typeface="宋体"/>
              </a:rPr>
              <a:t>）查</a:t>
            </a:r>
            <a:r>
              <a:rPr sz="1100" spc="-5" dirty="0">
                <a:latin typeface="宋体"/>
                <a:cs typeface="宋体"/>
              </a:rPr>
              <a:t>询、下载电子成绩报告单或自行办理纸质成绩证明。电子成绩报告单和纸质成绩证明与纸质成绩报告单具</a:t>
            </a:r>
            <a:r>
              <a:rPr sz="1100" spc="-10" dirty="0">
                <a:latin typeface="宋体"/>
                <a:cs typeface="宋体"/>
              </a:rPr>
              <a:t>有同等效力。</a:t>
            </a:r>
            <a:endParaRPr sz="11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927" y="1652955"/>
            <a:ext cx="130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1.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00927" y="3149701"/>
            <a:ext cx="1301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3.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128" y="4343247"/>
            <a:ext cx="2152015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5" dirty="0">
                <a:latin typeface="宋体"/>
                <a:cs typeface="宋体"/>
              </a:rPr>
              <a:t>大学英语四级口语考试能力描述</a:t>
            </a:r>
            <a:endParaRPr sz="1150">
              <a:latin typeface="宋体"/>
              <a:cs typeface="宋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316662" y="4602340"/>
          <a:ext cx="3422014" cy="234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1760" algn="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宋体"/>
                          <a:cs typeface="宋体"/>
                        </a:rPr>
                        <a:t>优秀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2395" algn="just">
                        <a:lnSpc>
                          <a:spcPts val="1900"/>
                        </a:lnSpc>
                        <a:spcBef>
                          <a:spcPts val="140"/>
                        </a:spcBef>
                      </a:pPr>
                      <a:r>
                        <a:rPr sz="1100" spc="45" dirty="0">
                          <a:latin typeface="宋体"/>
                          <a:cs typeface="宋体"/>
                        </a:rPr>
                        <a:t>能用英语就熟悉的话题进行有效的交流；能清晰地叙述或描述一般性事件和现象。</a:t>
                      </a:r>
                      <a:r>
                        <a:rPr sz="1100" spc="-10" dirty="0">
                          <a:latin typeface="宋体"/>
                          <a:cs typeface="宋体"/>
                        </a:rPr>
                        <a:t>语言表达清楚连贯。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T="17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1760" algn="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宋体"/>
                          <a:cs typeface="宋体"/>
                        </a:rPr>
                        <a:t>良好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2395" algn="just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100" spc="45" dirty="0">
                          <a:latin typeface="宋体"/>
                          <a:cs typeface="宋体"/>
                        </a:rPr>
                        <a:t>能用英语就熟悉的话题进行交流；能叙述或描述一般性事件和现象。语言表达基本</a:t>
                      </a:r>
                      <a:r>
                        <a:rPr sz="1100" spc="-20" dirty="0">
                          <a:latin typeface="宋体"/>
                          <a:cs typeface="宋体"/>
                        </a:rPr>
                        <a:t>准确。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111760" algn="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宋体"/>
                          <a:cs typeface="宋体"/>
                        </a:rPr>
                        <a:t>合格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12395">
                        <a:lnSpc>
                          <a:spcPct val="143900"/>
                        </a:lnSpc>
                        <a:spcBef>
                          <a:spcPts val="919"/>
                        </a:spcBef>
                      </a:pPr>
                      <a:r>
                        <a:rPr sz="1100" spc="45" dirty="0">
                          <a:latin typeface="宋体"/>
                          <a:cs typeface="宋体"/>
                        </a:rPr>
                        <a:t>能用英语就熟悉的话题进行简单交流；能</a:t>
                      </a:r>
                      <a:r>
                        <a:rPr sz="1100" spc="-5" dirty="0">
                          <a:latin typeface="宋体"/>
                          <a:cs typeface="宋体"/>
                        </a:rPr>
                        <a:t>简单叙述或描述一般性事件和现象。</a:t>
                      </a:r>
                      <a:endParaRPr sz="1100">
                        <a:latin typeface="宋体"/>
                        <a:cs typeface="宋体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1919" y="2119579"/>
            <a:ext cx="1682750" cy="11468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350" spc="-20" dirty="0">
                <a:latin typeface="宋体"/>
                <a:cs typeface="宋体"/>
              </a:rPr>
              <a:t>杨尚毅</a:t>
            </a:r>
            <a:endParaRPr sz="1350">
              <a:latin typeface="宋体"/>
              <a:cs typeface="宋体"/>
            </a:endParaRPr>
          </a:p>
          <a:p>
            <a:pPr marL="12700" marR="633730">
              <a:lnSpc>
                <a:spcPts val="2210"/>
              </a:lnSpc>
              <a:spcBef>
                <a:spcPts val="140"/>
              </a:spcBef>
            </a:pPr>
            <a:r>
              <a:rPr sz="1350" spc="-10" dirty="0">
                <a:latin typeface="宋体"/>
                <a:cs typeface="宋体"/>
              </a:rPr>
              <a:t>沈阳药科大学</a:t>
            </a:r>
            <a:r>
              <a:rPr sz="1350" spc="-20" dirty="0">
                <a:latin typeface="宋体"/>
                <a:cs typeface="宋体"/>
              </a:rPr>
              <a:t>药学院</a:t>
            </a:r>
            <a:endParaRPr sz="13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50" spc="-10" dirty="0">
                <a:latin typeface="Times New Roman"/>
                <a:cs typeface="Times New Roman"/>
              </a:rPr>
              <a:t>330824200208250912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139" y="3689299"/>
            <a:ext cx="1168400" cy="5867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spc="-10" dirty="0">
                <a:latin typeface="Times New Roman"/>
                <a:cs typeface="Times New Roman"/>
              </a:rPr>
              <a:t>210142231100619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Times New Roman"/>
                <a:cs typeface="Times New Roman"/>
              </a:rPr>
              <a:t>2023</a:t>
            </a:r>
            <a:r>
              <a:rPr sz="1200" dirty="0">
                <a:latin typeface="宋体"/>
                <a:cs typeface="宋体"/>
              </a:rPr>
              <a:t>年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50" dirty="0">
                <a:latin typeface="宋体"/>
                <a:cs typeface="宋体"/>
              </a:rPr>
              <a:t>月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8595" y="4098239"/>
            <a:ext cx="1892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8955" algn="l"/>
                <a:tab pos="1059815" algn="l"/>
                <a:tab pos="1612265" algn="l"/>
              </a:tabLst>
            </a:pPr>
            <a:r>
              <a:rPr lang="en-US" sz="1400" b="1" spc="-25" dirty="0">
                <a:latin typeface="Times New Roman"/>
                <a:cs typeface="Times New Roman"/>
              </a:rPr>
              <a:t>5</a:t>
            </a:r>
            <a:r>
              <a:rPr sz="1400" b="1" spc="-25" dirty="0">
                <a:latin typeface="Times New Roman"/>
                <a:cs typeface="Times New Roman"/>
              </a:rPr>
              <a:t>51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lang="en-US" sz="1400" spc="-25" dirty="0">
                <a:latin typeface="Times New Roman"/>
                <a:cs typeface="Times New Roman"/>
              </a:rPr>
              <a:t>2</a:t>
            </a:r>
            <a:r>
              <a:rPr sz="1400" spc="-25" dirty="0">
                <a:latin typeface="Times New Roman"/>
                <a:cs typeface="Times New Roman"/>
              </a:rPr>
              <a:t>16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183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152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7139" y="4650688"/>
            <a:ext cx="127000" cy="5689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6397" y="4770247"/>
            <a:ext cx="529590" cy="26289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4"/>
              </a:spcBef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5770" y="5358079"/>
            <a:ext cx="12636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spc="-10" dirty="0">
                <a:latin typeface="Times New Roman"/>
                <a:cs typeface="Times New Roman"/>
              </a:rPr>
              <a:t>231121014001944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1239" y="7021779"/>
            <a:ext cx="13201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5BD2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T9SV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F43D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PEU5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5944" y="1026109"/>
            <a:ext cx="4176395" cy="5994400"/>
            <a:chOff x="575944" y="1026109"/>
            <a:chExt cx="4176395" cy="59944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1950" y="1026109"/>
              <a:ext cx="1080008" cy="14399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>
              <a:alphaModFix amt="44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encilGrayscale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5944" y="6092901"/>
              <a:ext cx="927100" cy="927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104</Words>
  <Application>Microsoft Office PowerPoint</Application>
  <PresentationFormat>自定义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Calibri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2</cp:revision>
  <dcterms:created xsi:type="dcterms:W3CDTF">2023-12-11T08:16:51Z</dcterms:created>
  <dcterms:modified xsi:type="dcterms:W3CDTF">2023-12-11T08:20:32Z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2023-08-28T00:00:00Z</vt:filetime>
  </property>
  <property fmtid="{D5CDD505-2E9C-101B-9397-08002B2CF9AE}" pid="3" name="LastSaved">
    <vt:filetime>2023-12-11T00:00:00Z</vt:filetime>
  </property>
  <property fmtid="{D5CDD505-2E9C-101B-9397-08002B2CF9AE}" pid="4" name="Producer">
    <vt:lpwstr>www.neea.edu.cn</vt:lpwstr>
  </property>
</Properties>
</file>