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-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4987-50D3-418D-BF86-E60BF402B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42CB7-EC80-4BD0-82AA-0593A71C4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A851B-3714-4FE7-B6D9-DC9EAB1B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4373-049D-4F1B-93F4-F2CD16BE384E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82E84-8F73-4E0E-98A6-4D3FC47CD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1D932-6128-42DB-B256-76F21631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AF21-E038-436D-89EF-E0716A67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1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3C45-0EB2-4713-A7C5-630158AD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2706F-9FB2-47FC-988A-FACA81E0F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DDE84-C274-4F38-AABD-A5AA3C931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4373-049D-4F1B-93F4-F2CD16BE384E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9C1B4-160F-435C-8845-499B62D29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D0815-E401-486B-8F23-E9BE6C6D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AF21-E038-436D-89EF-E0716A67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5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2E491-416B-4B20-B5A1-89884CB98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21095-9C27-4D01-ADCE-401EDAC24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86C78-CD03-4A24-A7F6-5E7861C6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4373-049D-4F1B-93F4-F2CD16BE384E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DEFB9-BE2F-4EA1-88BA-63B48C11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E6EC3-EF84-4A79-873C-446B3D67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AF21-E038-436D-89EF-E0716A67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2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945E-E54A-4E51-9382-DFDDC03E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F0134-10F6-402F-84C7-EA7BD54C0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8276F-FE4B-433F-A6ED-57DA7E82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4373-049D-4F1B-93F4-F2CD16BE384E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210CE-AF7E-4271-AF4D-E4C77273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A315A-A3D9-4407-8535-57720C1A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AF21-E038-436D-89EF-E0716A67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0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0B78-FE55-4849-9E38-F74D2D3DC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F55E9-BD30-49DC-B8E1-2376E790D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E5694-CCFC-429A-9D03-D4A253BB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4373-049D-4F1B-93F4-F2CD16BE384E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1B87-E82A-41FF-BDD5-D52A1210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42495-55B4-4DC2-97AB-A50CB799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AF21-E038-436D-89EF-E0716A67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6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EAD0-1E38-40CF-A8F2-CFC6584D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C46E6-CED5-432C-B4D2-65B36575F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6DDD9-8FCF-42B6-BC7C-15C66B6F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278FB-6B95-450E-8594-36824DCE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4373-049D-4F1B-93F4-F2CD16BE384E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AC405-0DA2-4D13-A7C3-F999A813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69137-5832-4FB4-B407-6B3DC9D2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AF21-E038-436D-89EF-E0716A67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8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34B3-8808-41C0-82EB-474084AD0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3726C-5FF7-45F9-8E47-5902AC684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EAB66-238E-4291-87EF-F71CAB163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C8F59E-0928-42F0-A09B-DCF8B0197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B24B2-A93B-4F8E-82BA-7F4A4D361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0F5A0E-3523-463C-9467-ACFB59E0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4373-049D-4F1B-93F4-F2CD16BE384E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FA3E4-1D9A-489F-A563-1EE9A642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4913F6-76A3-4037-9EB4-76A04FBC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AF21-E038-436D-89EF-E0716A67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5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77DF-E31C-415A-8561-7F903495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3A679-E319-4F8A-AB04-0F6C566F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4373-049D-4F1B-93F4-F2CD16BE384E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2D512-2AD7-40D5-9893-265EB446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14A1F-9945-4DEB-9314-B7F8DEB8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AF21-E038-436D-89EF-E0716A67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1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C457D7-2210-41AB-BD63-FAB0F5C1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4373-049D-4F1B-93F4-F2CD16BE384E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4CA53B-F472-4C85-85D9-F914BDFD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3105C-043C-4947-BEB0-2EF0DCB5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AF21-E038-436D-89EF-E0716A67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0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671F3-63E8-4DB9-A0F1-2D6221EC3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16DB9-3DB6-46A5-B96E-6941858D7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2B2EB-5D0F-4242-9D79-B86132D60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1199C-44E2-4B23-A1E5-98A774DA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4373-049D-4F1B-93F4-F2CD16BE384E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CEE4D-3771-465F-9477-17D94E82F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45649-28C2-4EB9-8D65-6983FD77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AF21-E038-436D-89EF-E0716A67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7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AB93-7EC0-4919-A589-F52DEEBA0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6776EC-ADB1-41C8-8F5B-DBB48EC81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9E765-C386-406A-BAC2-1F791131F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91417-8E6B-44B9-86DB-7E3879CC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4373-049D-4F1B-93F4-F2CD16BE384E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A549F-8FE2-4CE8-8A75-0491A29E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3DDE4-F7E8-4878-8F21-924DF0B3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AF21-E038-436D-89EF-E0716A67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5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8805B-E542-4BB9-975D-778BC70E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19555-CD68-409B-A60B-B553E3E87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37B24-1CE8-4F71-BC41-F06BD6414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A4373-049D-4F1B-93F4-F2CD16BE384E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D2935-D335-4A67-A526-0FFE482D1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FCB82-6DCA-449B-8040-5EFC79ED0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6AF21-E038-436D-89EF-E0716A67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1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50" descr="Receiver">
            <a:extLst>
              <a:ext uri="{FF2B5EF4-FFF2-40B4-BE49-F238E27FC236}">
                <a16:creationId xmlns:a16="http://schemas.microsoft.com/office/drawing/2014/main" id="{59AF6672-C0D9-4022-A2E5-FFC2000822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6740" y="4416425"/>
            <a:ext cx="274320" cy="27432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621DA6-93C0-47BF-9154-69ECB8BCF2C0}"/>
              </a:ext>
            </a:extLst>
          </p:cNvPr>
          <p:cNvSpPr/>
          <p:nvPr/>
        </p:nvSpPr>
        <p:spPr>
          <a:xfrm>
            <a:off x="350520" y="1447800"/>
            <a:ext cx="4754880" cy="5699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54E5BC-9AAC-42EF-A4BE-C86D39061746}"/>
              </a:ext>
            </a:extLst>
          </p:cNvPr>
          <p:cNvCxnSpPr/>
          <p:nvPr/>
        </p:nvCxnSpPr>
        <p:spPr>
          <a:xfrm flipH="1">
            <a:off x="2308860" y="1757045"/>
            <a:ext cx="7620" cy="28194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C623C4-3477-49D3-9749-20E4AB5B4AC5}"/>
              </a:ext>
            </a:extLst>
          </p:cNvPr>
          <p:cNvSpPr/>
          <p:nvPr/>
        </p:nvSpPr>
        <p:spPr>
          <a:xfrm>
            <a:off x="5402580" y="1493520"/>
            <a:ext cx="4663440" cy="5699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C000D7-47C2-4624-A0AE-5D6E98CB3EC0}"/>
              </a:ext>
            </a:extLst>
          </p:cNvPr>
          <p:cNvCxnSpPr/>
          <p:nvPr/>
        </p:nvCxnSpPr>
        <p:spPr>
          <a:xfrm flipH="1">
            <a:off x="7338060" y="1795145"/>
            <a:ext cx="7620" cy="28194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AutoShape 20">
            <a:extLst>
              <a:ext uri="{FF2B5EF4-FFF2-40B4-BE49-F238E27FC236}">
                <a16:creationId xmlns:a16="http://schemas.microsoft.com/office/drawing/2014/main" id="{1187E23F-1D00-440B-B87C-EE40001F3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8453438"/>
            <a:ext cx="1822450" cy="557212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Send Money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utoShape 19">
            <a:extLst>
              <a:ext uri="{FF2B5EF4-FFF2-40B4-BE49-F238E27FC236}">
                <a16:creationId xmlns:a16="http://schemas.microsoft.com/office/drawing/2014/main" id="{3DECF6FD-C53D-48A6-ADB4-BEB11E93B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8369300"/>
            <a:ext cx="1822450" cy="557213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Receive Payment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B6CC0F-9C63-4EBF-A810-F16F96CF6226}"/>
              </a:ext>
            </a:extLst>
          </p:cNvPr>
          <p:cNvGrpSpPr/>
          <p:nvPr/>
        </p:nvGrpSpPr>
        <p:grpSpPr>
          <a:xfrm>
            <a:off x="1889760" y="121920"/>
            <a:ext cx="876300" cy="1089025"/>
            <a:chOff x="0" y="0"/>
            <a:chExt cx="1078992" cy="152510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0769094-B7FE-4E83-B758-449475A8D56D}"/>
                </a:ext>
              </a:extLst>
            </p:cNvPr>
            <p:cNvSpPr/>
            <p:nvPr/>
          </p:nvSpPr>
          <p:spPr>
            <a:xfrm>
              <a:off x="0" y="1074419"/>
              <a:ext cx="1078992" cy="45068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ea typeface="Calibri" panose="020F0502020204030204" pitchFamily="34" charset="0"/>
                  <a:cs typeface="Arial" panose="020B0604020202020204" pitchFamily="34" charset="0"/>
                </a:rPr>
                <a:t>Farmers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98B1DFA-D12E-4D1D-80B7-30A8D4964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" y="0"/>
              <a:ext cx="996315" cy="996315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3D77D48-8273-4E2F-BDDA-A3594A7D3EE3}"/>
              </a:ext>
            </a:extLst>
          </p:cNvPr>
          <p:cNvGrpSpPr/>
          <p:nvPr/>
        </p:nvGrpSpPr>
        <p:grpSpPr>
          <a:xfrm>
            <a:off x="6823075" y="62865"/>
            <a:ext cx="1537335" cy="1341120"/>
            <a:chOff x="-91440" y="0"/>
            <a:chExt cx="1537854" cy="134112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F7A55BE-8709-4271-8E74-F025150A112A}"/>
                </a:ext>
              </a:extLst>
            </p:cNvPr>
            <p:cNvSpPr/>
            <p:nvPr/>
          </p:nvSpPr>
          <p:spPr>
            <a:xfrm>
              <a:off x="-91440" y="1021080"/>
              <a:ext cx="1537854" cy="32004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ea typeface="Calibri" panose="020F0502020204030204" pitchFamily="34" charset="0"/>
                  <a:cs typeface="Arial" panose="020B0604020202020204" pitchFamily="34" charset="0"/>
                </a:rPr>
                <a:t>Impact leander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" name="Picture 15" descr="A necklace on a black background&#10;&#10;Description automatically generated">
              <a:extLst>
                <a:ext uri="{FF2B5EF4-FFF2-40B4-BE49-F238E27FC236}">
                  <a16:creationId xmlns:a16="http://schemas.microsoft.com/office/drawing/2014/main" id="{C346D194-16E4-47A7-9F78-C1F987FB5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" y="0"/>
              <a:ext cx="961390" cy="991870"/>
            </a:xfrm>
            <a:prstGeom prst="rect">
              <a:avLst/>
            </a:prstGeom>
          </p:spPr>
        </p:pic>
      </p:grpSp>
      <p:sp>
        <p:nvSpPr>
          <p:cNvPr id="17" name="Text Box 2">
            <a:extLst>
              <a:ext uri="{FF2B5EF4-FFF2-40B4-BE49-F238E27FC236}">
                <a16:creationId xmlns:a16="http://schemas.microsoft.com/office/drawing/2014/main" id="{0C16E918-26FF-4BE8-B3AE-0438B2D2A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3" y="508000"/>
            <a:ext cx="1820862" cy="5334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Setup profile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AutoShape 50">
            <a:extLst>
              <a:ext uri="{FF2B5EF4-FFF2-40B4-BE49-F238E27FC236}">
                <a16:creationId xmlns:a16="http://schemas.microsoft.com/office/drawing/2014/main" id="{B4252FE1-6D62-421D-9769-F36B4CCA7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549275"/>
            <a:ext cx="1820862" cy="5334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join network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E11F616-03F6-4256-B843-EE2743DC18F4}"/>
              </a:ext>
            </a:extLst>
          </p:cNvPr>
          <p:cNvGrpSpPr/>
          <p:nvPr/>
        </p:nvGrpSpPr>
        <p:grpSpPr>
          <a:xfrm>
            <a:off x="1143000" y="2084705"/>
            <a:ext cx="2331720" cy="838200"/>
            <a:chOff x="0" y="0"/>
            <a:chExt cx="3268980" cy="1775460"/>
          </a:xfrm>
          <a:noFill/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0075C7B-BBA6-4120-8BD5-8C4AC5A3FDAC}"/>
                </a:ext>
              </a:extLst>
            </p:cNvPr>
            <p:cNvSpPr/>
            <p:nvPr/>
          </p:nvSpPr>
          <p:spPr>
            <a:xfrm>
              <a:off x="2179320" y="164864"/>
              <a:ext cx="856161" cy="1572549"/>
            </a:xfrm>
            <a:prstGeom prst="round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ea typeface="Calibri" panose="020F0502020204030204" pitchFamily="34" charset="0"/>
                  <a:cs typeface="Arial" panose="020B0604020202020204" pitchFamily="34" charset="0"/>
                </a:rPr>
                <a:t>Agent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 Box 2">
              <a:extLst>
                <a:ext uri="{FF2B5EF4-FFF2-40B4-BE49-F238E27FC236}">
                  <a16:creationId xmlns:a16="http://schemas.microsoft.com/office/drawing/2014/main" id="{0B65681E-8353-4623-B861-EB8BB8BE3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304801"/>
              <a:ext cx="1756138" cy="487681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Legal documents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 Box 2">
              <a:extLst>
                <a:ext uri="{FF2B5EF4-FFF2-40B4-BE49-F238E27FC236}">
                  <a16:creationId xmlns:a16="http://schemas.microsoft.com/office/drawing/2014/main" id="{E86A6262-A882-4413-8264-6D03112DF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80" y="883920"/>
              <a:ext cx="1763758" cy="570229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Digital identity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F1AD352-B551-4BB0-9F16-D7F272112592}"/>
                </a:ext>
              </a:extLst>
            </p:cNvPr>
            <p:cNvSpPr/>
            <p:nvPr/>
          </p:nvSpPr>
          <p:spPr>
            <a:xfrm>
              <a:off x="0" y="0"/>
              <a:ext cx="3268980" cy="1775460"/>
            </a:xfrm>
            <a:prstGeom prst="round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8026521-7F73-4388-8CF7-7FCD3BD0753B}"/>
              </a:ext>
            </a:extLst>
          </p:cNvPr>
          <p:cNvCxnSpPr/>
          <p:nvPr/>
        </p:nvCxnSpPr>
        <p:spPr>
          <a:xfrm>
            <a:off x="1874520" y="2976245"/>
            <a:ext cx="2232660" cy="601980"/>
          </a:xfrm>
          <a:prstGeom prst="bentConnector3">
            <a:avLst>
              <a:gd name="adj1" fmla="val -73"/>
            </a:avLst>
          </a:prstGeom>
          <a:ln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Flowchart: Connector 29">
            <a:extLst>
              <a:ext uri="{FF2B5EF4-FFF2-40B4-BE49-F238E27FC236}">
                <a16:creationId xmlns:a16="http://schemas.microsoft.com/office/drawing/2014/main" id="{68CFA7F2-BE82-4AAD-9D9A-6FC439CD3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738" y="1651000"/>
            <a:ext cx="1981200" cy="1684338"/>
          </a:xfrm>
          <a:prstGeom prst="flowChartConnector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 Box 16">
            <a:extLst>
              <a:ext uri="{FF2B5EF4-FFF2-40B4-BE49-F238E27FC236}">
                <a16:creationId xmlns:a16="http://schemas.microsoft.com/office/drawing/2014/main" id="{866C5229-0057-4769-9678-ECBB8687F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538" y="2146300"/>
            <a:ext cx="14938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Submit loan request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602CBDA-FD0F-4D73-9788-1A77D654CA60}"/>
              </a:ext>
            </a:extLst>
          </p:cNvPr>
          <p:cNvCxnSpPr/>
          <p:nvPr/>
        </p:nvCxnSpPr>
        <p:spPr>
          <a:xfrm flipH="1">
            <a:off x="6141720" y="3044825"/>
            <a:ext cx="1287780" cy="464820"/>
          </a:xfrm>
          <a:prstGeom prst="bentConnector3">
            <a:avLst>
              <a:gd name="adj1" fmla="val -251"/>
            </a:avLst>
          </a:prstGeom>
          <a:ln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 Box 14">
            <a:extLst>
              <a:ext uri="{FF2B5EF4-FFF2-40B4-BE49-F238E27FC236}">
                <a16:creationId xmlns:a16="http://schemas.microsoft.com/office/drawing/2014/main" id="{C3F2DA9D-C905-44B1-B01B-610C2858D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763" y="2130425"/>
            <a:ext cx="1279525" cy="473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Investor can search for project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7249969-2655-4750-AE03-7BDD1252DFDC}"/>
              </a:ext>
            </a:extLst>
          </p:cNvPr>
          <p:cNvCxnSpPr/>
          <p:nvPr/>
        </p:nvCxnSpPr>
        <p:spPr>
          <a:xfrm>
            <a:off x="6134100" y="3753485"/>
            <a:ext cx="967740" cy="723900"/>
          </a:xfrm>
          <a:prstGeom prst="bentConnector3">
            <a:avLst>
              <a:gd name="adj1" fmla="val 98921"/>
            </a:avLst>
          </a:prstGeom>
          <a:ln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 Box 18">
            <a:extLst>
              <a:ext uri="{FF2B5EF4-FFF2-40B4-BE49-F238E27FC236}">
                <a16:creationId xmlns:a16="http://schemas.microsoft.com/office/drawing/2014/main" id="{13F28AC5-15E1-4342-B679-CCFD9FB0D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588" y="2832100"/>
            <a:ext cx="127952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Investor can call farmer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3F8116-BF16-449F-AC76-150E1FC0DA09}"/>
              </a:ext>
            </a:extLst>
          </p:cNvPr>
          <p:cNvGrpSpPr/>
          <p:nvPr/>
        </p:nvGrpSpPr>
        <p:grpSpPr>
          <a:xfrm>
            <a:off x="887095" y="5873115"/>
            <a:ext cx="8159750" cy="3124200"/>
            <a:chOff x="0" y="0"/>
            <a:chExt cx="8061960" cy="4321926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B16D299F-03D5-418D-B71A-D14A20A9F5EE}"/>
                </a:ext>
              </a:extLst>
            </p:cNvPr>
            <p:cNvSpPr/>
            <p:nvPr/>
          </p:nvSpPr>
          <p:spPr>
            <a:xfrm>
              <a:off x="0" y="0"/>
              <a:ext cx="8061960" cy="701040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Accept Loan Terms embedded in smart contract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6A40B24-BCCB-4348-9831-7A496718EE51}"/>
                </a:ext>
              </a:extLst>
            </p:cNvPr>
            <p:cNvGrpSpPr/>
            <p:nvPr/>
          </p:nvGrpSpPr>
          <p:grpSpPr>
            <a:xfrm>
              <a:off x="353291" y="714288"/>
              <a:ext cx="7566660" cy="3607638"/>
              <a:chOff x="0" y="11863"/>
              <a:chExt cx="7566660" cy="3607638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FFE0FE35-1915-4854-8C53-1D82D48A1C4F}"/>
                  </a:ext>
                </a:extLst>
              </p:cNvPr>
              <p:cNvCxnSpPr>
                <a:endCxn id="42" idx="0"/>
              </p:cNvCxnSpPr>
              <p:nvPr/>
            </p:nvCxnSpPr>
            <p:spPr>
              <a:xfrm>
                <a:off x="6431155" y="11863"/>
                <a:ext cx="39673" cy="1984925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868AC0FD-42F5-4FA0-A614-8354359F1BD2}"/>
                  </a:ext>
                </a:extLst>
              </p:cNvPr>
              <p:cNvGrpSpPr/>
              <p:nvPr/>
            </p:nvGrpSpPr>
            <p:grpSpPr>
              <a:xfrm>
                <a:off x="0" y="1280160"/>
                <a:ext cx="7566660" cy="2339341"/>
                <a:chOff x="0" y="0"/>
                <a:chExt cx="7566660" cy="2339341"/>
              </a:xfrm>
            </p:grpSpPr>
            <p:sp>
              <p:nvSpPr>
                <p:cNvPr id="36" name="Text Box 2">
                  <a:extLst>
                    <a:ext uri="{FF2B5EF4-FFF2-40B4-BE49-F238E27FC236}">
                      <a16:creationId xmlns:a16="http://schemas.microsoft.com/office/drawing/2014/main" id="{520EFF22-863E-4203-8A72-5661DD1D58D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60720" y="1714500"/>
                  <a:ext cx="1173480" cy="3860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b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Smart Contract</a:t>
                  </a:r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6BFF6B15-B633-4DB9-AA3C-21F7B2237E2D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7566660" cy="2339341"/>
                  <a:chOff x="0" y="0"/>
                  <a:chExt cx="7566660" cy="2339341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B2056DF4-F0C8-4CCA-ACFF-482D8075E2CB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7566660" cy="2339341"/>
                    <a:chOff x="0" y="0"/>
                    <a:chExt cx="6918960" cy="2164081"/>
                  </a:xfrm>
                </p:grpSpPr>
                <p:sp>
                  <p:nvSpPr>
                    <p:cNvPr id="40" name="Rectangle: Rounded Corners 39">
                      <a:extLst>
                        <a:ext uri="{FF2B5EF4-FFF2-40B4-BE49-F238E27FC236}">
                          <a16:creationId xmlns:a16="http://schemas.microsoft.com/office/drawing/2014/main" id="{02FF4019-1E1A-4D52-9737-784C3D6AE5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6918960" cy="2164081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1" name="Group 40">
                      <a:extLst>
                        <a:ext uri="{FF2B5EF4-FFF2-40B4-BE49-F238E27FC236}">
                          <a16:creationId xmlns:a16="http://schemas.microsoft.com/office/drawing/2014/main" id="{4E470829-AB40-4875-A70D-97798CD839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90700" y="506730"/>
                      <a:ext cx="4518660" cy="944880"/>
                      <a:chOff x="1150620" y="0"/>
                      <a:chExt cx="4518660" cy="944880"/>
                    </a:xfrm>
                  </p:grpSpPr>
                  <p:pic>
                    <p:nvPicPr>
                      <p:cNvPr id="42" name="Picture 41" descr="A close up of a sign&#10;&#10;Description automatically generated">
                        <a:extLst>
                          <a:ext uri="{FF2B5EF4-FFF2-40B4-BE49-F238E27FC236}">
                            <a16:creationId xmlns:a16="http://schemas.microsoft.com/office/drawing/2014/main" id="{94B30558-7FED-4B16-B325-C5285A1364D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>
                        <a:duotone>
                          <a:prstClr val="black"/>
                          <a:srgbClr val="7030A0">
                            <a:tint val="45000"/>
                            <a:satMod val="400000"/>
                          </a:srgbClr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884420" y="156210"/>
                        <a:ext cx="784860" cy="78486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3" name="Cube 42">
                        <a:extLst>
                          <a:ext uri="{FF2B5EF4-FFF2-40B4-BE49-F238E27FC236}">
                            <a16:creationId xmlns:a16="http://schemas.microsoft.com/office/drawing/2014/main" id="{EA943AB9-F026-43F7-83A8-1FC1330117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560" y="99060"/>
                        <a:ext cx="1242060" cy="845820"/>
                      </a:xfrm>
                      <a:prstGeom prst="cube">
                        <a:avLst>
                          <a:gd name="adj" fmla="val 41216"/>
                        </a:avLst>
                      </a:prstGeom>
                      <a:solidFill>
                        <a:srgbClr val="7030A0"/>
                      </a:solidFill>
                      <a:scene3d>
                        <a:camera prst="isometricOffAxis1Left"/>
                        <a:lightRig rig="threePt" dir="t"/>
                      </a:scene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4" name="Cube 43">
                        <a:extLst>
                          <a:ext uri="{FF2B5EF4-FFF2-40B4-BE49-F238E27FC236}">
                            <a16:creationId xmlns:a16="http://schemas.microsoft.com/office/drawing/2014/main" id="{84655D88-B6FD-48A8-9BE7-74A4B0636F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1760" y="45720"/>
                        <a:ext cx="1242060" cy="845820"/>
                      </a:xfrm>
                      <a:prstGeom prst="cube">
                        <a:avLst>
                          <a:gd name="adj" fmla="val 41216"/>
                        </a:avLst>
                      </a:prstGeom>
                      <a:solidFill>
                        <a:srgbClr val="7030A0"/>
                      </a:solidFill>
                      <a:scene3d>
                        <a:camera prst="isometricOffAxis1Left"/>
                        <a:lightRig rig="threePt" dir="t"/>
                      </a:scene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5" name="Cube 44">
                        <a:extLst>
                          <a:ext uri="{FF2B5EF4-FFF2-40B4-BE49-F238E27FC236}">
                            <a16:creationId xmlns:a16="http://schemas.microsoft.com/office/drawing/2014/main" id="{83AAB4AA-3C34-47C3-A3F5-30D9779E80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43100" y="7620"/>
                        <a:ext cx="1242060" cy="845820"/>
                      </a:xfrm>
                      <a:prstGeom prst="cube">
                        <a:avLst>
                          <a:gd name="adj" fmla="val 41216"/>
                        </a:avLst>
                      </a:prstGeom>
                      <a:solidFill>
                        <a:srgbClr val="7030A0"/>
                      </a:solidFill>
                      <a:scene3d>
                        <a:camera prst="isometricOffAxis1Left"/>
                        <a:lightRig rig="threePt" dir="t"/>
                      </a:scene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6" name="Cube 45">
                        <a:extLst>
                          <a:ext uri="{FF2B5EF4-FFF2-40B4-BE49-F238E27FC236}">
                            <a16:creationId xmlns:a16="http://schemas.microsoft.com/office/drawing/2014/main" id="{3703D0E3-4459-4BD1-B8F7-1A03FC6050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0620" y="0"/>
                        <a:ext cx="1242060" cy="845820"/>
                      </a:xfrm>
                      <a:prstGeom prst="cube">
                        <a:avLst>
                          <a:gd name="adj" fmla="val 41216"/>
                        </a:avLst>
                      </a:prstGeom>
                      <a:solidFill>
                        <a:srgbClr val="7030A0"/>
                      </a:solidFill>
                      <a:scene3d>
                        <a:camera prst="isometricOffAxis1Left"/>
                        <a:lightRig rig="threePt" dir="t"/>
                      </a:scene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39" name="Text Box 2">
                    <a:extLst>
                      <a:ext uri="{FF2B5EF4-FFF2-40B4-BE49-F238E27FC236}">
                        <a16:creationId xmlns:a16="http://schemas.microsoft.com/office/drawing/2014/main" id="{BBBD0435-CFC6-4FE4-AC60-1D20EE8D2B8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6560" y="1744980"/>
                    <a:ext cx="2019300" cy="4699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BLOCKCHAIN</a:t>
                    </a:r>
                    <a:endPara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ECE488-FCA8-493E-9C84-A3160288C3DE}"/>
              </a:ext>
            </a:extLst>
          </p:cNvPr>
          <p:cNvGrpSpPr/>
          <p:nvPr/>
        </p:nvGrpSpPr>
        <p:grpSpPr>
          <a:xfrm>
            <a:off x="6316980" y="2138045"/>
            <a:ext cx="2156460" cy="906780"/>
            <a:chOff x="0" y="0"/>
            <a:chExt cx="2606040" cy="1226820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F5757053-4FD8-4FF7-A4E3-A49336A1C373}"/>
                </a:ext>
              </a:extLst>
            </p:cNvPr>
            <p:cNvSpPr/>
            <p:nvPr/>
          </p:nvSpPr>
          <p:spPr>
            <a:xfrm>
              <a:off x="0" y="0"/>
              <a:ext cx="2606040" cy="122682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9" name="Text Box 2">
              <a:extLst>
                <a:ext uri="{FF2B5EF4-FFF2-40B4-BE49-F238E27FC236}">
                  <a16:creationId xmlns:a16="http://schemas.microsoft.com/office/drawing/2014/main" id="{58658724-0DB0-410B-8C18-D5C34366BA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1" y="167640"/>
              <a:ext cx="1737360" cy="409687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Investment type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 Box 2">
              <a:extLst>
                <a:ext uri="{FF2B5EF4-FFF2-40B4-BE49-F238E27FC236}">
                  <a16:creationId xmlns:a16="http://schemas.microsoft.com/office/drawing/2014/main" id="{EE267E7F-1DB7-419B-BE39-ED7570C09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" y="662940"/>
              <a:ext cx="1729741" cy="388620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criteria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E3D9198-C810-4E9A-82A7-ABAC30621034}"/>
              </a:ext>
            </a:extLst>
          </p:cNvPr>
          <p:cNvGrpSpPr/>
          <p:nvPr/>
        </p:nvGrpSpPr>
        <p:grpSpPr>
          <a:xfrm>
            <a:off x="5623560" y="4568825"/>
            <a:ext cx="2895600" cy="807720"/>
            <a:chOff x="0" y="0"/>
            <a:chExt cx="2895600" cy="80772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C1210F4-4838-43A8-BCE2-5955539CBBA1}"/>
                </a:ext>
              </a:extLst>
            </p:cNvPr>
            <p:cNvGrpSpPr/>
            <p:nvPr/>
          </p:nvGrpSpPr>
          <p:grpSpPr>
            <a:xfrm>
              <a:off x="0" y="15240"/>
              <a:ext cx="2895600" cy="792480"/>
              <a:chOff x="0" y="0"/>
              <a:chExt cx="2987040" cy="960120"/>
            </a:xfrm>
          </p:grpSpPr>
          <p:cxnSp>
            <p:nvCxnSpPr>
              <p:cNvPr id="54" name="Connector: Elbow 53">
                <a:extLst>
                  <a:ext uri="{FF2B5EF4-FFF2-40B4-BE49-F238E27FC236}">
                    <a16:creationId xmlns:a16="http://schemas.microsoft.com/office/drawing/2014/main" id="{A1D2A7AF-F086-428C-AA9E-D2B975663F4B}"/>
                  </a:ext>
                </a:extLst>
              </p:cNvPr>
              <p:cNvCxnSpPr>
                <a:endCxn id="55" idx="0"/>
              </p:cNvCxnSpPr>
              <p:nvPr/>
            </p:nvCxnSpPr>
            <p:spPr>
              <a:xfrm>
                <a:off x="441960" y="0"/>
                <a:ext cx="2045969" cy="449580"/>
              </a:xfrm>
              <a:prstGeom prst="bentConnector2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A6C6A8B8-745D-4262-BE17-23F35BA37D24}"/>
                  </a:ext>
                </a:extLst>
              </p:cNvPr>
              <p:cNvSpPr/>
              <p:nvPr/>
            </p:nvSpPr>
            <p:spPr>
              <a:xfrm>
                <a:off x="1988820" y="449580"/>
                <a:ext cx="998220" cy="50292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6">
                      <a:shade val="30000"/>
                      <a:satMod val="115000"/>
                    </a:schemeClr>
                  </a:gs>
                  <a:gs pos="50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Accept</a:t>
                </a:r>
                <a:endPara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B9F4A11F-50EF-4117-812E-94B29B443396}"/>
                  </a:ext>
                </a:extLst>
              </p:cNvPr>
              <p:cNvSpPr/>
              <p:nvPr/>
            </p:nvSpPr>
            <p:spPr>
              <a:xfrm>
                <a:off x="0" y="457200"/>
                <a:ext cx="998220" cy="502920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Reject</a:t>
                </a:r>
                <a:endPara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519F5B-7ED9-4AB7-BAA7-7A893210701D}"/>
                </a:ext>
              </a:extLst>
            </p:cNvPr>
            <p:cNvCxnSpPr/>
            <p:nvPr/>
          </p:nvCxnSpPr>
          <p:spPr>
            <a:xfrm>
              <a:off x="411480" y="0"/>
              <a:ext cx="0" cy="38862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3987F7-3CE2-48FC-AD09-2E6814A5E473}"/>
              </a:ext>
            </a:extLst>
          </p:cNvPr>
          <p:cNvCxnSpPr/>
          <p:nvPr/>
        </p:nvCxnSpPr>
        <p:spPr>
          <a:xfrm>
            <a:off x="8083550" y="5408930"/>
            <a:ext cx="45085" cy="45021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7BD15F-B293-492D-B9DD-D1297665DD99}"/>
              </a:ext>
            </a:extLst>
          </p:cNvPr>
          <p:cNvCxnSpPr/>
          <p:nvPr/>
        </p:nvCxnSpPr>
        <p:spPr>
          <a:xfrm>
            <a:off x="6694170" y="9004300"/>
            <a:ext cx="45085" cy="4699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231AB7C-AECC-4031-A4E5-53543C93E213}"/>
              </a:ext>
            </a:extLst>
          </p:cNvPr>
          <p:cNvCxnSpPr/>
          <p:nvPr/>
        </p:nvCxnSpPr>
        <p:spPr>
          <a:xfrm flipH="1" flipV="1">
            <a:off x="3408045" y="9760585"/>
            <a:ext cx="2493645" cy="4508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297442F-707C-40D3-B84F-B22FA689F693}"/>
              </a:ext>
            </a:extLst>
          </p:cNvPr>
          <p:cNvCxnSpPr/>
          <p:nvPr/>
        </p:nvCxnSpPr>
        <p:spPr>
          <a:xfrm flipV="1">
            <a:off x="2569845" y="9024620"/>
            <a:ext cx="0" cy="38735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5A85A7AD-AFC7-4D4F-AC43-17EBD06F2523}"/>
              </a:ext>
            </a:extLst>
          </p:cNvPr>
          <p:cNvCxnSpPr/>
          <p:nvPr/>
        </p:nvCxnSpPr>
        <p:spPr>
          <a:xfrm flipV="1">
            <a:off x="2560955" y="3739515"/>
            <a:ext cx="1539240" cy="2139950"/>
          </a:xfrm>
          <a:prstGeom prst="bentConnector3">
            <a:avLst>
              <a:gd name="adj1" fmla="val -772"/>
            </a:avLst>
          </a:prstGeom>
          <a:ln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Rectangle 59">
            <a:extLst>
              <a:ext uri="{FF2B5EF4-FFF2-40B4-BE49-F238E27FC236}">
                <a16:creationId xmlns:a16="http://schemas.microsoft.com/office/drawing/2014/main" id="{A2A06467-F788-49BE-A261-94EE435F2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1735BE-3A87-4575-9C23-9936E8832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6482157-68E5-4899-883F-7C1B77D9F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82">
            <a:extLst>
              <a:ext uri="{FF2B5EF4-FFF2-40B4-BE49-F238E27FC236}">
                <a16:creationId xmlns:a16="http://schemas.microsoft.com/office/drawing/2014/main" id="{1DE6F439-6B39-4D82-A8E5-87F5D2337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8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44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Yasser Al-barbary</dc:creator>
  <cp:lastModifiedBy>Yasser Al-barbary</cp:lastModifiedBy>
  <cp:revision>1</cp:revision>
  <dcterms:created xsi:type="dcterms:W3CDTF">2019-04-20T02:27:52Z</dcterms:created>
  <dcterms:modified xsi:type="dcterms:W3CDTF">2019-04-20T02:32:18Z</dcterms:modified>
</cp:coreProperties>
</file>