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64" r:id="rId4"/>
    <p:sldId id="269" r:id="rId5"/>
    <p:sldId id="265" r:id="rId6"/>
    <p:sldId id="266" r:id="rId7"/>
    <p:sldId id="260" r:id="rId8"/>
    <p:sldId id="298" r:id="rId9"/>
    <p:sldId id="299" r:id="rId10"/>
    <p:sldId id="268" r:id="rId11"/>
    <p:sldId id="270" r:id="rId12"/>
    <p:sldId id="271" r:id="rId13"/>
    <p:sldId id="297" r:id="rId14"/>
    <p:sldId id="262" r:id="rId15"/>
    <p:sldId id="263" r:id="rId16"/>
    <p:sldId id="273" r:id="rId17"/>
    <p:sldId id="300" r:id="rId18"/>
    <p:sldId id="301" r:id="rId19"/>
    <p:sldId id="267" r:id="rId20"/>
    <p:sldId id="302" r:id="rId21"/>
    <p:sldId id="303" r:id="rId22"/>
    <p:sldId id="304" r:id="rId23"/>
    <p:sldId id="306" r:id="rId24"/>
    <p:sldId id="305" r:id="rId25"/>
    <p:sldId id="307" r:id="rId26"/>
    <p:sldId id="279" r:id="rId27"/>
    <p:sldId id="308" r:id="rId28"/>
    <p:sldId id="309" r:id="rId29"/>
    <p:sldId id="285" r:id="rId30"/>
    <p:sldId id="286" r:id="rId31"/>
    <p:sldId id="287" r:id="rId32"/>
    <p:sldId id="288" r:id="rId33"/>
    <p:sldId id="289" r:id="rId34"/>
    <p:sldId id="310" r:id="rId35"/>
    <p:sldId id="290" r:id="rId36"/>
    <p:sldId id="311" r:id="rId37"/>
    <p:sldId id="312" r:id="rId38"/>
    <p:sldId id="313" r:id="rId39"/>
    <p:sldId id="291" r:id="rId40"/>
    <p:sldId id="292" r:id="rId41"/>
    <p:sldId id="258" r:id="rId42"/>
    <p:sldId id="29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A9C0990-5FEC-4C68-A861-229A595F90D3}" type="datetimeFigureOut">
              <a:rPr lang="en-GB" smtClean="0"/>
              <a:t>01/05/2016</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02A8B6CD-FCED-410F-9E34-DF58159F5908}"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9C0990-5FEC-4C68-A861-229A595F90D3}" type="datetimeFigureOut">
              <a:rPr lang="en-GB" smtClean="0"/>
              <a:t>01/05/2016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A8B6CD-FCED-410F-9E34-DF58159F590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9C0990-5FEC-4C68-A861-229A595F90D3}" type="datetimeFigureOut">
              <a:rPr lang="en-GB" smtClean="0"/>
              <a:t>01/05/2016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A8B6CD-FCED-410F-9E34-DF58159F590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9C0990-5FEC-4C68-A861-229A595F90D3}" type="datetimeFigureOut">
              <a:rPr lang="en-GB" smtClean="0"/>
              <a:t>01/05/2016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A8B6CD-FCED-410F-9E34-DF58159F5908}"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A9C0990-5FEC-4C68-A861-229A595F90D3}" type="datetimeFigureOut">
              <a:rPr lang="en-GB" smtClean="0"/>
              <a:t>01/05/2016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A8B6CD-FCED-410F-9E34-DF58159F5908}"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9C0990-5FEC-4C68-A861-229A595F90D3}" type="datetimeFigureOut">
              <a:rPr lang="en-GB" smtClean="0"/>
              <a:t>01/05/2016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A8B6CD-FCED-410F-9E34-DF58159F5908}"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A9C0990-5FEC-4C68-A861-229A595F90D3}" type="datetimeFigureOut">
              <a:rPr lang="en-GB" smtClean="0"/>
              <a:t>01/05/2016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2A8B6CD-FCED-410F-9E34-DF58159F5908}"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A9C0990-5FEC-4C68-A861-229A595F90D3}" type="datetimeFigureOut">
              <a:rPr lang="en-GB" smtClean="0"/>
              <a:t>01/05/2016</a:t>
            </a:fld>
            <a:endParaRPr lang="en-GB"/>
          </a:p>
        </p:txBody>
      </p:sp>
      <p:sp>
        <p:nvSpPr>
          <p:cNvPr id="8" name="Slide Number Placeholder 7"/>
          <p:cNvSpPr>
            <a:spLocks noGrp="1"/>
          </p:cNvSpPr>
          <p:nvPr>
            <p:ph type="sldNum" sz="quarter" idx="11"/>
          </p:nvPr>
        </p:nvSpPr>
        <p:spPr/>
        <p:txBody>
          <a:bodyPr/>
          <a:lstStyle/>
          <a:p>
            <a:fld id="{02A8B6CD-FCED-410F-9E34-DF58159F5908}" type="slidenum">
              <a:rPr lang="en-GB" smtClean="0"/>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9C0990-5FEC-4C68-A861-229A595F90D3}" type="datetimeFigureOut">
              <a:rPr lang="en-GB" smtClean="0"/>
              <a:t>01/05/2016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2A8B6CD-FCED-410F-9E34-DF58159F590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9C0990-5FEC-4C68-A861-229A595F90D3}" type="datetimeFigureOut">
              <a:rPr lang="en-GB" smtClean="0"/>
              <a:t>01/05/2016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156448" y="6422064"/>
            <a:ext cx="762000" cy="365125"/>
          </a:xfrm>
        </p:spPr>
        <p:txBody>
          <a:bodyPr/>
          <a:lstStyle/>
          <a:p>
            <a:fld id="{02A8B6CD-FCED-410F-9E34-DF58159F5908}"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A9C0990-5FEC-4C68-A861-229A595F90D3}" type="datetimeFigureOut">
              <a:rPr lang="en-GB" smtClean="0"/>
              <a:t>01/05/2016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A8B6CD-FCED-410F-9E34-DF58159F5908}"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A9C0990-5FEC-4C68-A861-229A595F90D3}" type="datetimeFigureOut">
              <a:rPr lang="en-GB" smtClean="0"/>
              <a:t>01/05/2016</a:t>
            </a:fld>
            <a:endParaRPr lang="en-GB"/>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GB"/>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2A8B6CD-FCED-410F-9E34-DF58159F5908}"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arstechnica.com/gaming/2014/04/introducing-steam-gauge-ars-reveals-steams-most-popular-games/" TargetMode="External"/><Relationship Id="rId7" Type="http://schemas.openxmlformats.org/officeDocument/2006/relationships/hyperlink" Target="http://store.steampowered.com/app/440/" TargetMode="External"/><Relationship Id="rId2" Type="http://schemas.openxmlformats.org/officeDocument/2006/relationships/hyperlink" Target="http://www.forbes.com/sites/erikkain/2014/04/17/nearly-37-of-all-registered-steam-games-have-never-been-played/" TargetMode="External"/><Relationship Id="rId1" Type="http://schemas.openxmlformats.org/officeDocument/2006/relationships/slideLayout" Target="../slideLayouts/slideLayout2.xml"/><Relationship Id="rId6" Type="http://schemas.openxmlformats.org/officeDocument/2006/relationships/hyperlink" Target="http://store.steampowered.com/app/730/" TargetMode="External"/><Relationship Id="rId5" Type="http://schemas.openxmlformats.org/officeDocument/2006/relationships/hyperlink" Target="http://www.ongamers.com/articles/top-100-counter-strike-players-of-all-time-by-prize-money-won/1100-508/" TargetMode="External"/><Relationship Id="rId4" Type="http://schemas.openxmlformats.org/officeDocument/2006/relationships/hyperlink" Target="https://steamcommunity.com/"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tore.steampowered.com/app/440/" TargetMode="External"/><Relationship Id="rId2" Type="http://schemas.openxmlformats.org/officeDocument/2006/relationships/hyperlink" Target="http://store.steampowered.com/app/73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052736"/>
            <a:ext cx="6480048" cy="2301240"/>
          </a:xfrm>
        </p:spPr>
        <p:txBody>
          <a:bodyPr>
            <a:normAutofit/>
          </a:bodyPr>
          <a:lstStyle/>
          <a:p>
            <a:r>
              <a:rPr lang="en-GB" dirty="0" smtClean="0"/>
              <a:t>STEAM DATA Analysis And Prediction</a:t>
            </a:r>
            <a:br>
              <a:rPr lang="en-GB" dirty="0" smtClean="0"/>
            </a:br>
            <a:endParaRPr lang="en-GB" dirty="0"/>
          </a:p>
        </p:txBody>
      </p:sp>
      <p:sp>
        <p:nvSpPr>
          <p:cNvPr id="4" name="Subtitle 3"/>
          <p:cNvSpPr>
            <a:spLocks noGrp="1"/>
          </p:cNvSpPr>
          <p:nvPr>
            <p:ph type="subTitle" idx="1"/>
          </p:nvPr>
        </p:nvSpPr>
        <p:spPr>
          <a:xfrm>
            <a:off x="4067944" y="4077072"/>
            <a:ext cx="7056112" cy="2544688"/>
          </a:xfrm>
        </p:spPr>
        <p:txBody>
          <a:bodyPr>
            <a:normAutofit fontScale="92500" lnSpcReduction="20000"/>
          </a:bodyPr>
          <a:lstStyle/>
          <a:p>
            <a:pPr algn="l"/>
            <a:r>
              <a:rPr lang="en-GB" sz="4600" dirty="0" smtClean="0">
                <a:solidFill>
                  <a:schemeClr val="bg1"/>
                </a:solidFill>
                <a:latin typeface="Algerian" pitchFamily="82" charset="0"/>
              </a:rPr>
              <a:t> Team members    </a:t>
            </a:r>
          </a:p>
          <a:p>
            <a:pPr algn="l"/>
            <a:r>
              <a:rPr lang="en-GB" sz="2600" b="1" i="1" dirty="0" smtClean="0">
                <a:solidFill>
                  <a:schemeClr val="bg1"/>
                </a:solidFill>
                <a:latin typeface="Andalus" pitchFamily="18" charset="-78"/>
                <a:cs typeface="Andalus" pitchFamily="18" charset="-78"/>
              </a:rPr>
              <a:t>Yasmeen Kowsar Shaik</a:t>
            </a:r>
          </a:p>
          <a:p>
            <a:pPr algn="l"/>
            <a:r>
              <a:rPr lang="en-GB" sz="2600" b="1" i="1" dirty="0" smtClean="0">
                <a:solidFill>
                  <a:schemeClr val="bg1"/>
                </a:solidFill>
                <a:latin typeface="Andalus" pitchFamily="18" charset="-78"/>
                <a:cs typeface="Andalus" pitchFamily="18" charset="-78"/>
              </a:rPr>
              <a:t>Mounica Poreddy</a:t>
            </a:r>
          </a:p>
          <a:p>
            <a:pPr algn="l"/>
            <a:r>
              <a:rPr lang="en-GB" sz="2600" b="1" i="1" dirty="0" smtClean="0">
                <a:solidFill>
                  <a:schemeClr val="bg1"/>
                </a:solidFill>
                <a:latin typeface="Andalus" pitchFamily="18" charset="-78"/>
                <a:cs typeface="Andalus" pitchFamily="18" charset="-78"/>
              </a:rPr>
              <a:t>SiriChandhana Banala</a:t>
            </a:r>
          </a:p>
          <a:p>
            <a:pPr algn="l"/>
            <a:r>
              <a:rPr lang="en-GB" sz="2600" b="1" i="1" dirty="0" smtClean="0">
                <a:solidFill>
                  <a:schemeClr val="bg1"/>
                </a:solidFill>
                <a:latin typeface="Andalus" pitchFamily="18" charset="-78"/>
                <a:cs typeface="Andalus" pitchFamily="18" charset="-78"/>
              </a:rPr>
              <a:t>Mohammed Shakeer Bandrevu</a:t>
            </a:r>
          </a:p>
          <a:p>
            <a:pPr algn="l"/>
            <a:r>
              <a:rPr lang="en-GB" sz="2600" b="1" i="1" dirty="0" smtClean="0">
                <a:solidFill>
                  <a:schemeClr val="bg1"/>
                </a:solidFill>
                <a:latin typeface="Andalus" pitchFamily="18" charset="-78"/>
                <a:cs typeface="Andalus" pitchFamily="18" charset="-78"/>
              </a:rPr>
              <a:t>Javeed Shaik</a:t>
            </a:r>
            <a:endParaRPr lang="en-GB" sz="2600" b="1" i="1" dirty="0">
              <a:solidFill>
                <a:schemeClr val="bg1"/>
              </a:solidFill>
              <a:latin typeface="Andalus" pitchFamily="18" charset="-78"/>
              <a:cs typeface="Andalus" pitchFamily="18" charset="-78"/>
            </a:endParaRPr>
          </a:p>
        </p:txBody>
      </p:sp>
    </p:spTree>
    <p:extLst>
      <p:ext uri="{BB962C8B-B14F-4D97-AF65-F5344CB8AC3E}">
        <p14:creationId xmlns:p14="http://schemas.microsoft.com/office/powerpoint/2010/main" val="3026840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Data Collection (Challenges Faced)</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While collecting data, we noticed that a few of the steam profiles had at least one of the required attributes hidden, which left us with 2 choices: We either had to set it as a missing value, or move on to the next steam profile.</a:t>
            </a:r>
          </a:p>
          <a:p>
            <a:r>
              <a:rPr lang="en-GB" dirty="0" smtClean="0"/>
              <a:t>Not many had their Location hidden, which easily made us set it missing value, rather than skipping the account.</a:t>
            </a:r>
          </a:p>
          <a:p>
            <a:r>
              <a:rPr lang="en-GB" dirty="0" smtClean="0"/>
              <a:t>Given our limited time, it was highly unlikely for us to collect a lot of data, which might’ve actually greatly improved the accuracy.</a:t>
            </a:r>
            <a:endParaRPr lang="en-GB" dirty="0"/>
          </a:p>
        </p:txBody>
      </p:sp>
    </p:spTree>
    <p:extLst>
      <p:ext uri="{BB962C8B-B14F-4D97-AF65-F5344CB8AC3E}">
        <p14:creationId xmlns:p14="http://schemas.microsoft.com/office/powerpoint/2010/main" val="642251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Data Collection (Challenges Faced)</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We planned on grabbing data from at least 20,000 steam accounts(out of 75 million), if we had the API key. Anything more than that much of data wouldn’t have been practical, given our limited processing speed. (Researchers from a  website named Arstechnica had to scrape Steam for 80,000-90,000 steam accounts everyday, for about 2 months just to find out the least played games on steam). Now, working on such a huge database, with out limited resources, can prove to be really hard, at the moment.</a:t>
            </a:r>
          </a:p>
          <a:p>
            <a:pPr marL="36576" indent="0">
              <a:buNone/>
            </a:pPr>
            <a:endParaRPr lang="en-GB" dirty="0"/>
          </a:p>
        </p:txBody>
      </p:sp>
    </p:spTree>
    <p:extLst>
      <p:ext uri="{BB962C8B-B14F-4D97-AF65-F5344CB8AC3E}">
        <p14:creationId xmlns:p14="http://schemas.microsoft.com/office/powerpoint/2010/main" val="1035836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Step 1 : Data Collection (Continued)</a:t>
            </a:r>
            <a:endParaRPr lang="en-GB" dirty="0"/>
          </a:p>
        </p:txBody>
      </p:sp>
      <p:sp>
        <p:nvSpPr>
          <p:cNvPr id="3" name="Content Placeholder 2"/>
          <p:cNvSpPr>
            <a:spLocks noGrp="1"/>
          </p:cNvSpPr>
          <p:nvPr>
            <p:ph idx="1"/>
          </p:nvPr>
        </p:nvSpPr>
        <p:spPr/>
        <p:txBody>
          <a:bodyPr/>
          <a:lstStyle/>
          <a:p>
            <a:r>
              <a:rPr lang="en-GB" dirty="0" smtClean="0"/>
              <a:t>We finally were able to gather data from over 3200 steam accounts</a:t>
            </a:r>
            <a:r>
              <a:rPr lang="en-GB" dirty="0"/>
              <a:t>.</a:t>
            </a:r>
            <a:endParaRPr lang="en-GB" dirty="0" smtClean="0"/>
          </a:p>
          <a:p>
            <a:r>
              <a:rPr lang="en-GB" dirty="0" smtClean="0"/>
              <a:t>Tried to be as diverse as possible, but we knew that, not all countries have equal number of players.</a:t>
            </a:r>
          </a:p>
          <a:p>
            <a:r>
              <a:rPr lang="en-GB" dirty="0" smtClean="0"/>
              <a:t>Limited the number of games, as we could not have considered all the 6500 games, by entering instances manually.</a:t>
            </a:r>
            <a:endParaRPr lang="en-GB" dirty="0"/>
          </a:p>
        </p:txBody>
      </p:sp>
    </p:spTree>
    <p:extLst>
      <p:ext uri="{BB962C8B-B14F-4D97-AF65-F5344CB8AC3E}">
        <p14:creationId xmlns:p14="http://schemas.microsoft.com/office/powerpoint/2010/main" val="1603619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Attributes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We now have Seven Attributes :</a:t>
            </a:r>
          </a:p>
          <a:p>
            <a:r>
              <a:rPr lang="en-GB" i="1" u="sng" dirty="0" smtClean="0"/>
              <a:t>Game</a:t>
            </a:r>
            <a:r>
              <a:rPr lang="en-GB" dirty="0" smtClean="0"/>
              <a:t> (One out of the six, which we considered)</a:t>
            </a:r>
          </a:p>
          <a:p>
            <a:r>
              <a:rPr lang="en-GB" i="1" u="sng" dirty="0" smtClean="0"/>
              <a:t>Location</a:t>
            </a:r>
            <a:r>
              <a:rPr lang="en-GB" dirty="0" smtClean="0"/>
              <a:t> (Country)</a:t>
            </a:r>
          </a:p>
          <a:p>
            <a:r>
              <a:rPr lang="en-GB" i="1" u="sng" dirty="0" smtClean="0"/>
              <a:t>Steam Level</a:t>
            </a:r>
            <a:r>
              <a:rPr lang="en-GB" dirty="0" smtClean="0"/>
              <a:t> (Numeric)</a:t>
            </a:r>
          </a:p>
          <a:p>
            <a:r>
              <a:rPr lang="en-GB" i="1" u="sng" dirty="0" smtClean="0"/>
              <a:t>Number Of Badges </a:t>
            </a:r>
            <a:r>
              <a:rPr lang="en-GB" dirty="0" smtClean="0"/>
              <a:t>(Numeric)</a:t>
            </a:r>
          </a:p>
          <a:p>
            <a:r>
              <a:rPr lang="en-GB" i="1" u="sng" dirty="0" smtClean="0"/>
              <a:t>Number of Games/ Products owned </a:t>
            </a:r>
            <a:r>
              <a:rPr lang="en-GB" dirty="0" smtClean="0"/>
              <a:t>(Numeric)</a:t>
            </a:r>
          </a:p>
          <a:p>
            <a:r>
              <a:rPr lang="en-GB" i="1" u="sng" dirty="0" smtClean="0"/>
              <a:t>Number of Groups the user is in</a:t>
            </a:r>
            <a:r>
              <a:rPr lang="en-GB" dirty="0" smtClean="0"/>
              <a:t> (Numeric)</a:t>
            </a:r>
          </a:p>
          <a:p>
            <a:r>
              <a:rPr lang="en-GB" i="1" u="sng" dirty="0" smtClean="0"/>
              <a:t>Friends of the User </a:t>
            </a:r>
            <a:r>
              <a:rPr lang="en-GB" dirty="0" smtClean="0"/>
              <a:t>(Numeric)</a:t>
            </a:r>
            <a:endParaRPr lang="en-GB" dirty="0"/>
          </a:p>
        </p:txBody>
      </p:sp>
    </p:spTree>
    <p:extLst>
      <p:ext uri="{BB962C8B-B14F-4D97-AF65-F5344CB8AC3E}">
        <p14:creationId xmlns:p14="http://schemas.microsoft.com/office/powerpoint/2010/main" val="2544216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Rohan\Desktop\tumblr_n8mxq9Ceek1trb2eyo1_25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36712"/>
            <a:ext cx="9153552" cy="59046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Rohan\Desktop\tumblr_n8mxq9Ceek1trb2eyo1_2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921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Rohan\Desktop\tumblr_n8mxq9Ceek1trb2eyo1_25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94" y="620688"/>
            <a:ext cx="9093450" cy="604867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Rohan\Desktop\tumblr_n8mxq9Ceek1trb2eyo1_2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8"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193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Pre-Processing</a:t>
            </a:r>
            <a:endParaRPr lang="en-GB" dirty="0"/>
          </a:p>
        </p:txBody>
      </p:sp>
      <p:sp>
        <p:nvSpPr>
          <p:cNvPr id="3" name="Content Placeholder 2"/>
          <p:cNvSpPr>
            <a:spLocks noGrp="1"/>
          </p:cNvSpPr>
          <p:nvPr>
            <p:ph idx="1"/>
          </p:nvPr>
        </p:nvSpPr>
        <p:spPr/>
        <p:txBody>
          <a:bodyPr/>
          <a:lstStyle/>
          <a:p>
            <a:r>
              <a:rPr lang="en-GB" dirty="0" smtClean="0"/>
              <a:t>This stage has given us broad view upon our survey, which is quite interesting.</a:t>
            </a:r>
            <a:endParaRPr lang="en-GB" dirty="0"/>
          </a:p>
        </p:txBody>
      </p:sp>
    </p:spTree>
    <p:extLst>
      <p:ext uri="{BB962C8B-B14F-4D97-AF65-F5344CB8AC3E}">
        <p14:creationId xmlns:p14="http://schemas.microsoft.com/office/powerpoint/2010/main" val="223115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Rohan\Desktop\tumblr_n8mxq9Ceek1trb2eyo1_25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7282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324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Rohan\Desktop\tumblr_n8mxq9Ceek1trb2eyo1_25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7282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892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Training the Machine</a:t>
            </a:r>
            <a:endParaRPr lang="en-GB" dirty="0"/>
          </a:p>
        </p:txBody>
      </p:sp>
      <p:sp>
        <p:nvSpPr>
          <p:cNvPr id="3" name="Content Placeholder 2"/>
          <p:cNvSpPr>
            <a:spLocks noGrp="1"/>
          </p:cNvSpPr>
          <p:nvPr>
            <p:ph idx="1"/>
          </p:nvPr>
        </p:nvSpPr>
        <p:spPr/>
        <p:txBody>
          <a:bodyPr>
            <a:normAutofit/>
          </a:bodyPr>
          <a:lstStyle/>
          <a:p>
            <a:r>
              <a:rPr lang="en-GB" dirty="0" smtClean="0"/>
              <a:t>Once we had the data, all that remained was to train and test the data using weka.</a:t>
            </a:r>
          </a:p>
          <a:p>
            <a:r>
              <a:rPr lang="en-GB" dirty="0" smtClean="0"/>
              <a:t>We have used several algorithms to pick the best one to train the machine with.</a:t>
            </a:r>
          </a:p>
          <a:p>
            <a:r>
              <a:rPr lang="en-GB" dirty="0" smtClean="0"/>
              <a:t>Random Forest Algorithm left us with an whooping 98.54% accuracy, while J48 tree algorithm gave us 87.7%.</a:t>
            </a:r>
          </a:p>
          <a:p>
            <a:endParaRPr lang="en-GB" dirty="0" smtClean="0"/>
          </a:p>
          <a:p>
            <a:pPr marL="36576" indent="0">
              <a:buNone/>
            </a:pPr>
            <a:endParaRPr lang="en-GB" dirty="0"/>
          </a:p>
        </p:txBody>
      </p:sp>
    </p:spTree>
    <p:extLst>
      <p:ext uri="{BB962C8B-B14F-4D97-AF65-F5344CB8AC3E}">
        <p14:creationId xmlns:p14="http://schemas.microsoft.com/office/powerpoint/2010/main" val="3677182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            </a:t>
            </a:r>
            <a:r>
              <a:rPr lang="en-GB" b="1" dirty="0" smtClean="0"/>
              <a:t>INTRODUCTION</a:t>
            </a:r>
            <a:endParaRPr lang="en-GB" b="1" dirty="0"/>
          </a:p>
        </p:txBody>
      </p:sp>
      <p:sp>
        <p:nvSpPr>
          <p:cNvPr id="3" name="Content Placeholder 2"/>
          <p:cNvSpPr>
            <a:spLocks noGrp="1"/>
          </p:cNvSpPr>
          <p:nvPr>
            <p:ph idx="1"/>
          </p:nvPr>
        </p:nvSpPr>
        <p:spPr/>
        <p:txBody>
          <a:bodyPr>
            <a:normAutofit fontScale="92500" lnSpcReduction="10000"/>
          </a:bodyPr>
          <a:lstStyle/>
          <a:p>
            <a:r>
              <a:rPr lang="en-GB" dirty="0" smtClean="0"/>
              <a:t>Steam an internet based digital distribution platform developed by Valve Corporation . It offers DRM, Multiplayer Gaming and Social Networking.</a:t>
            </a:r>
          </a:p>
          <a:p>
            <a:r>
              <a:rPr lang="en-GB" dirty="0" smtClean="0"/>
              <a:t>According to the recent statistics, there are over 125 million active steam accounts.</a:t>
            </a:r>
          </a:p>
          <a:p>
            <a:r>
              <a:rPr lang="en-GB" dirty="0" smtClean="0"/>
              <a:t>Along with that, it has 781 million registered Video Games, out of which 37% have never even been played, and nearly 2/3</a:t>
            </a:r>
            <a:r>
              <a:rPr lang="en-GB" baseline="30000" dirty="0" smtClean="0"/>
              <a:t>rd</a:t>
            </a:r>
            <a:r>
              <a:rPr lang="en-GB" dirty="0" smtClean="0"/>
              <a:t>’s of them haven’t even been launched.</a:t>
            </a:r>
            <a:endParaRPr lang="en-GB" dirty="0"/>
          </a:p>
        </p:txBody>
      </p:sp>
    </p:spTree>
    <p:extLst>
      <p:ext uri="{BB962C8B-B14F-4D97-AF65-F5344CB8AC3E}">
        <p14:creationId xmlns:p14="http://schemas.microsoft.com/office/powerpoint/2010/main" val="4036567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7467600" cy="836712"/>
          </a:xfrm>
        </p:spPr>
        <p:txBody>
          <a:bodyPr>
            <a:normAutofit/>
          </a:bodyPr>
          <a:lstStyle/>
          <a:p>
            <a:r>
              <a:rPr lang="en-GB" dirty="0" smtClean="0"/>
              <a:t>J48 (‘Game’ as label)</a:t>
            </a:r>
            <a:endParaRPr lang="en-GB" dirty="0"/>
          </a:p>
        </p:txBody>
      </p:sp>
      <p:pic>
        <p:nvPicPr>
          <p:cNvPr id="1026" name="Picture 2" descr="C:\Users\Rohan\Desktop\tumblr_n8mxq9Ceek1trb2eyo1_25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71" y="980728"/>
            <a:ext cx="9110629" cy="5877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574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467600" cy="922114"/>
          </a:xfrm>
        </p:spPr>
        <p:txBody>
          <a:bodyPr/>
          <a:lstStyle/>
          <a:p>
            <a:r>
              <a:rPr lang="en-GB" dirty="0" smtClean="0"/>
              <a:t>J48 (‘Location’ as Label)</a:t>
            </a:r>
            <a:endParaRPr lang="en-GB" dirty="0"/>
          </a:p>
        </p:txBody>
      </p:sp>
      <p:pic>
        <p:nvPicPr>
          <p:cNvPr id="2050" name="Picture 2" descr="C:\Users\Rohan\Desktop\tumblr_n8mxq9Ceek1trb2eyo1_25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80728"/>
            <a:ext cx="9144000" cy="5877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642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467600" cy="850106"/>
          </a:xfrm>
        </p:spPr>
        <p:txBody>
          <a:bodyPr>
            <a:normAutofit/>
          </a:bodyPr>
          <a:lstStyle/>
          <a:p>
            <a:r>
              <a:rPr lang="en-GB" sz="4000" dirty="0" smtClean="0"/>
              <a:t>J48(‘Location’ as label continued)</a:t>
            </a:r>
            <a:endParaRPr lang="en-GB" sz="4000" dirty="0"/>
          </a:p>
        </p:txBody>
      </p:sp>
      <p:pic>
        <p:nvPicPr>
          <p:cNvPr id="3074" name="Picture 2" descr="C:\Users\Rohan\Desktop\tumblr_n8mxq9Ceek1trb2eyo1_25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38" y="836712"/>
            <a:ext cx="9136461" cy="602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096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7467600" cy="706090"/>
          </a:xfrm>
        </p:spPr>
        <p:txBody>
          <a:bodyPr>
            <a:normAutofit fontScale="90000"/>
          </a:bodyPr>
          <a:lstStyle/>
          <a:p>
            <a:r>
              <a:rPr lang="en-GB" dirty="0"/>
              <a:t>Random Forest </a:t>
            </a:r>
            <a:r>
              <a:rPr lang="en-GB" dirty="0" smtClean="0"/>
              <a:t>(‘Game’ </a:t>
            </a:r>
            <a:r>
              <a:rPr lang="en-GB" dirty="0"/>
              <a:t>as Label)</a:t>
            </a:r>
          </a:p>
        </p:txBody>
      </p:sp>
      <p:pic>
        <p:nvPicPr>
          <p:cNvPr id="4099" name="Picture 3" descr="C:\Users\Rohan\Desktop\tumblr_n8mxq9Ceek1trb2eyo1_25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86" y="620688"/>
            <a:ext cx="9134113" cy="623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602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7467600" cy="706090"/>
          </a:xfrm>
        </p:spPr>
        <p:txBody>
          <a:bodyPr>
            <a:normAutofit/>
          </a:bodyPr>
          <a:lstStyle/>
          <a:p>
            <a:r>
              <a:rPr lang="en-GB" sz="3600" dirty="0" smtClean="0"/>
              <a:t>Random Forest (‘Location’ as Label)</a:t>
            </a:r>
            <a:endParaRPr lang="en-GB" sz="3600" dirty="0"/>
          </a:p>
        </p:txBody>
      </p:sp>
      <p:pic>
        <p:nvPicPr>
          <p:cNvPr id="5122" name="Picture 2" descr="C:\Users\Rohan\Desktop\tumblr_n8mxq9Ceek1trb2eyo1_25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80" y="620688"/>
            <a:ext cx="9113620" cy="623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098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5949"/>
            <a:ext cx="7467600" cy="850106"/>
          </a:xfrm>
        </p:spPr>
        <p:txBody>
          <a:bodyPr>
            <a:normAutofit fontScale="90000"/>
          </a:bodyPr>
          <a:lstStyle/>
          <a:p>
            <a:r>
              <a:rPr lang="en-GB" sz="3200" dirty="0" smtClean="0"/>
              <a:t>Random Forest (‘Location’ as Label Continued)</a:t>
            </a:r>
            <a:endParaRPr lang="en-GB" sz="3200" dirty="0"/>
          </a:p>
        </p:txBody>
      </p:sp>
      <p:pic>
        <p:nvPicPr>
          <p:cNvPr id="6146" name="Picture 2" descr="C:\Users\Rohan\Desktop\tumblr_n8mxq9Ceek1trb2eyo1_25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648072"/>
            <a:ext cx="9144000" cy="616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509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Visualizing the Tree</a:t>
            </a:r>
            <a:endParaRPr lang="en-GB" dirty="0"/>
          </a:p>
        </p:txBody>
      </p:sp>
      <p:sp>
        <p:nvSpPr>
          <p:cNvPr id="3" name="Content Placeholder 2"/>
          <p:cNvSpPr>
            <a:spLocks noGrp="1"/>
          </p:cNvSpPr>
          <p:nvPr>
            <p:ph idx="1"/>
          </p:nvPr>
        </p:nvSpPr>
        <p:spPr/>
        <p:txBody>
          <a:bodyPr>
            <a:normAutofit lnSpcReduction="10000"/>
          </a:bodyPr>
          <a:lstStyle/>
          <a:p>
            <a:r>
              <a:rPr lang="en-GB" dirty="0" smtClean="0"/>
              <a:t>We tried to visualize how the trained machine is thinking, by looking at it’s tree.</a:t>
            </a:r>
          </a:p>
          <a:p>
            <a:r>
              <a:rPr lang="en-GB" dirty="0" smtClean="0"/>
              <a:t>And, we got a really complicated response from the machine.</a:t>
            </a:r>
          </a:p>
          <a:p>
            <a:r>
              <a:rPr lang="en-GB" dirty="0" smtClean="0"/>
              <a:t>Just to show everyone how complicated the tree is, I have scaled the tree to fit to the screen and selected the least possible font.</a:t>
            </a:r>
          </a:p>
          <a:p>
            <a:r>
              <a:rPr lang="en-GB" dirty="0" smtClean="0"/>
              <a:t>Can be demonstrated for a clearer view.</a:t>
            </a:r>
            <a:endParaRPr lang="en-GB" dirty="0"/>
          </a:p>
        </p:txBody>
      </p:sp>
    </p:spTree>
    <p:extLst>
      <p:ext uri="{BB962C8B-B14F-4D97-AF65-F5344CB8AC3E}">
        <p14:creationId xmlns:p14="http://schemas.microsoft.com/office/powerpoint/2010/main" val="3794157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4094"/>
            <a:ext cx="7467600" cy="370570"/>
          </a:xfrm>
        </p:spPr>
        <p:txBody>
          <a:bodyPr>
            <a:normAutofit fontScale="90000"/>
          </a:bodyPr>
          <a:lstStyle/>
          <a:p>
            <a:r>
              <a:rPr lang="en-GB" dirty="0" smtClean="0"/>
              <a:t>J48 tree for label ‘Game’</a:t>
            </a:r>
            <a:endParaRPr lang="en-GB" dirty="0"/>
          </a:p>
        </p:txBody>
      </p:sp>
      <p:pic>
        <p:nvPicPr>
          <p:cNvPr id="7170" name="Picture 2" descr="C:\Users\Rohan\Desktop\tumblr_n8mxq9Ceek1trb2eyo1_25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548680"/>
            <a:ext cx="9144000" cy="630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081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4094"/>
            <a:ext cx="7467600" cy="490066"/>
          </a:xfrm>
        </p:spPr>
        <p:txBody>
          <a:bodyPr>
            <a:normAutofit fontScale="90000"/>
          </a:bodyPr>
          <a:lstStyle/>
          <a:p>
            <a:r>
              <a:rPr lang="en-GB" dirty="0" smtClean="0"/>
              <a:t>J48 tree for label ‘Location’</a:t>
            </a:r>
            <a:endParaRPr lang="en-GB" dirty="0"/>
          </a:p>
        </p:txBody>
      </p:sp>
      <p:pic>
        <p:nvPicPr>
          <p:cNvPr id="8194" name="Picture 2" descr="C:\Users\Rohan\Desktop\tumblr_n8mxq9Ceek1trb2eyo1_25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548680"/>
            <a:ext cx="9144000" cy="630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445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3: Prediction</a:t>
            </a:r>
            <a:endParaRPr lang="en-GB" dirty="0"/>
          </a:p>
        </p:txBody>
      </p:sp>
      <p:sp>
        <p:nvSpPr>
          <p:cNvPr id="3" name="Content Placeholder 2"/>
          <p:cNvSpPr>
            <a:spLocks noGrp="1"/>
          </p:cNvSpPr>
          <p:nvPr>
            <p:ph idx="1"/>
          </p:nvPr>
        </p:nvSpPr>
        <p:spPr/>
        <p:txBody>
          <a:bodyPr/>
          <a:lstStyle/>
          <a:p>
            <a:r>
              <a:rPr lang="en-GB" dirty="0" smtClean="0"/>
              <a:t>So, we now have a trained machine.</a:t>
            </a:r>
          </a:p>
          <a:p>
            <a:r>
              <a:rPr lang="en-GB" dirty="0" smtClean="0"/>
              <a:t>We must now predict a Game for a user, based on the attributes which we have considered. </a:t>
            </a:r>
          </a:p>
          <a:p>
            <a:r>
              <a:rPr lang="en-GB" dirty="0" smtClean="0"/>
              <a:t>For this to happen, we must enter a new instance in the arff file, which contains the user’s data, but the ‘Game’ attribute of that instance must be left as a missing value (?)</a:t>
            </a:r>
            <a:endParaRPr lang="en-GB" dirty="0"/>
          </a:p>
        </p:txBody>
      </p:sp>
    </p:spTree>
    <p:extLst>
      <p:ext uri="{BB962C8B-B14F-4D97-AF65-F5344CB8AC3E}">
        <p14:creationId xmlns:p14="http://schemas.microsoft.com/office/powerpoint/2010/main" val="216064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467600" cy="5649491"/>
          </a:xfrm>
        </p:spPr>
        <p:txBody>
          <a:bodyPr/>
          <a:lstStyle/>
          <a:p>
            <a:r>
              <a:rPr lang="en-GB" dirty="0" smtClean="0"/>
              <a:t>So, currently steam only has around 4,500 games available for Windows, </a:t>
            </a:r>
            <a:r>
              <a:rPr lang="en-GB" dirty="0" err="1" smtClean="0"/>
              <a:t>iOS</a:t>
            </a:r>
            <a:r>
              <a:rPr lang="en-GB" dirty="0" smtClean="0"/>
              <a:t> and Linux. Along with 400 million pieces of user generated data.</a:t>
            </a:r>
          </a:p>
          <a:p>
            <a:r>
              <a:rPr lang="en-GB" dirty="0"/>
              <a:t>Surveys from 2013 suggests that 75% of the video games bought online are bought through </a:t>
            </a:r>
            <a:r>
              <a:rPr lang="en-GB" dirty="0" smtClean="0"/>
              <a:t>Steam alone.</a:t>
            </a:r>
            <a:endParaRPr lang="en-GB" dirty="0"/>
          </a:p>
        </p:txBody>
      </p:sp>
    </p:spTree>
    <p:extLst>
      <p:ext uri="{BB962C8B-B14F-4D97-AF65-F5344CB8AC3E}">
        <p14:creationId xmlns:p14="http://schemas.microsoft.com/office/powerpoint/2010/main" val="64756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7467600" cy="1143000"/>
          </a:xfrm>
        </p:spPr>
        <p:txBody>
          <a:bodyPr>
            <a:normAutofit fontScale="90000"/>
          </a:bodyPr>
          <a:lstStyle/>
          <a:p>
            <a:r>
              <a:rPr lang="en-GB" sz="3200" dirty="0" smtClean="0"/>
              <a:t>For, example we want to predict a Game for a user from UK, whose, Steam Lvl=12,Badges=20,games=5,groups=3,and number of friends = 80.</a:t>
            </a:r>
            <a:endParaRPr lang="en-GB" sz="3200" dirty="0"/>
          </a:p>
        </p:txBody>
      </p:sp>
      <p:pic>
        <p:nvPicPr>
          <p:cNvPr id="9219" name="Picture 3" descr="C:\Users\Rohan\Desktop\tumblr_n8mxq9Ceek1trb2eyo1_25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2492896"/>
            <a:ext cx="6974757"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43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200" dirty="0" smtClean="0"/>
              <a:t>After Running a suitable Algorithm, right click on the result list and click on ‘View Classifier Errors’</a:t>
            </a:r>
            <a:endParaRPr lang="en-GB" sz="3200" dirty="0"/>
          </a:p>
        </p:txBody>
      </p:sp>
      <p:pic>
        <p:nvPicPr>
          <p:cNvPr id="10242" name="Picture 2" descr="C:\Users\Rohan\Desktop\tumblr_n8mxq9Ceek1trb2eyo1_25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81" y="1412776"/>
            <a:ext cx="9093450" cy="5445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324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200" dirty="0" smtClean="0"/>
              <a:t>Save the Output file to a location (The output will be saved in the form of an ARFF file).</a:t>
            </a:r>
            <a:endParaRPr lang="en-GB" sz="3200" dirty="0"/>
          </a:p>
        </p:txBody>
      </p:sp>
      <p:pic>
        <p:nvPicPr>
          <p:cNvPr id="11266" name="Picture 2" descr="C:\Users\Rohan\Desktop\tumblr_n8mxq9Ceek1trb2eyo1_25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40768"/>
            <a:ext cx="9093450" cy="5517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508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dirty="0" smtClean="0"/>
              <a:t>Open the output file using Word.(Notepad will not be clear). We notice that we have a new attribute called ‘predicted Game’ now, which is generated by weka.</a:t>
            </a:r>
            <a:endParaRPr lang="en-GB" sz="2400" dirty="0"/>
          </a:p>
        </p:txBody>
      </p:sp>
      <p:pic>
        <p:nvPicPr>
          <p:cNvPr id="12290" name="Picture 2" descr="C:\Users\Rohan\Desktop\tumblr_n8mxq9Ceek1trb2eyo1_25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84" y="1484784"/>
            <a:ext cx="9129416" cy="5340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452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94122"/>
          </a:xfrm>
        </p:spPr>
        <p:txBody>
          <a:bodyPr>
            <a:noAutofit/>
          </a:bodyPr>
          <a:lstStyle/>
          <a:p>
            <a:r>
              <a:rPr lang="en-GB" sz="3600" dirty="0" smtClean="0"/>
              <a:t>Prediction : Scroll down to the place where we left the missing value to view the prediction.</a:t>
            </a:r>
            <a:endParaRPr lang="en-GB" sz="3600" dirty="0"/>
          </a:p>
        </p:txBody>
      </p:sp>
      <p:pic>
        <p:nvPicPr>
          <p:cNvPr id="13314" name="Picture 2" descr="C:\Users\Rohan\Desktop\tumblr_n8mxq9Ceek1trb2eyo1_25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7774423"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20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a:t>
            </a:r>
            <a:endParaRPr lang="en-GB" dirty="0"/>
          </a:p>
        </p:txBody>
      </p:sp>
      <p:sp>
        <p:nvSpPr>
          <p:cNvPr id="3" name="Content Placeholder 2"/>
          <p:cNvSpPr>
            <a:spLocks noGrp="1"/>
          </p:cNvSpPr>
          <p:nvPr>
            <p:ph idx="1"/>
          </p:nvPr>
        </p:nvSpPr>
        <p:spPr/>
        <p:txBody>
          <a:bodyPr>
            <a:normAutofit lnSpcReduction="10000"/>
          </a:bodyPr>
          <a:lstStyle/>
          <a:p>
            <a:r>
              <a:rPr lang="en-GB" dirty="0" smtClean="0"/>
              <a:t>As we can see from the above slide, weka has predicted that, a user from UK, with a steam level of 12, possessing 20 badges, owns 5 games, is a part of 3 groups, and has 80 people as friends, will most probably play </a:t>
            </a:r>
            <a:r>
              <a:rPr lang="en-GB" i="1" u="sng" dirty="0" smtClean="0"/>
              <a:t>Left for Dead 2</a:t>
            </a:r>
            <a:r>
              <a:rPr lang="en-GB" dirty="0" smtClean="0"/>
              <a:t>(L4D).</a:t>
            </a:r>
          </a:p>
          <a:p>
            <a:r>
              <a:rPr lang="en-GB" dirty="0" smtClean="0"/>
              <a:t>Similarly, we can use the same method to predict the location of a user, in case he/she decides to hide it from us.</a:t>
            </a:r>
            <a:endParaRPr lang="en-GB" dirty="0"/>
          </a:p>
        </p:txBody>
      </p:sp>
    </p:spTree>
    <p:extLst>
      <p:ext uri="{BB962C8B-B14F-4D97-AF65-F5344CB8AC3E}">
        <p14:creationId xmlns:p14="http://schemas.microsoft.com/office/powerpoint/2010/main" val="2928977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Further Data Analysis with Label ‘Game’</a:t>
            </a:r>
            <a:endParaRPr lang="en-GB" dirty="0"/>
          </a:p>
        </p:txBody>
      </p:sp>
      <p:sp>
        <p:nvSpPr>
          <p:cNvPr id="3" name="Content Placeholder 2"/>
          <p:cNvSpPr>
            <a:spLocks noGrp="1"/>
          </p:cNvSpPr>
          <p:nvPr>
            <p:ph idx="1"/>
          </p:nvPr>
        </p:nvSpPr>
        <p:spPr/>
        <p:txBody>
          <a:bodyPr/>
          <a:lstStyle/>
          <a:p>
            <a:r>
              <a:rPr lang="en-GB" dirty="0" smtClean="0"/>
              <a:t>On further analysis, we noticed that ‘Number of Badges’ is the attribute which had the least correlation with the label ‘Game’.</a:t>
            </a:r>
          </a:p>
          <a:p>
            <a:r>
              <a:rPr lang="en-GB" dirty="0" smtClean="0"/>
              <a:t>Removing both ‘Badges’ and ‘Location’ did not affect the accuracy much. The loss in accuracy wasn’t more than 0.3%, even when both of these attributes were removed.</a:t>
            </a:r>
          </a:p>
        </p:txBody>
      </p:sp>
    </p:spTree>
    <p:extLst>
      <p:ext uri="{BB962C8B-B14F-4D97-AF65-F5344CB8AC3E}">
        <p14:creationId xmlns:p14="http://schemas.microsoft.com/office/powerpoint/2010/main" val="539422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Further Data Analysis with Label ‘Location’</a:t>
            </a:r>
            <a:endParaRPr lang="en-GB" dirty="0"/>
          </a:p>
        </p:txBody>
      </p:sp>
      <p:sp>
        <p:nvSpPr>
          <p:cNvPr id="3" name="Content Placeholder 2"/>
          <p:cNvSpPr>
            <a:spLocks noGrp="1"/>
          </p:cNvSpPr>
          <p:nvPr>
            <p:ph idx="1"/>
          </p:nvPr>
        </p:nvSpPr>
        <p:spPr/>
        <p:txBody>
          <a:bodyPr>
            <a:normAutofit fontScale="85000" lnSpcReduction="20000"/>
          </a:bodyPr>
          <a:lstStyle/>
          <a:p>
            <a:r>
              <a:rPr lang="en-GB" dirty="0"/>
              <a:t>The Attribute ‘Steam Level’ and ‘ had negligible influence on the accuracy when we consider the label ‘Location</a:t>
            </a:r>
            <a:r>
              <a:rPr lang="en-GB" dirty="0" smtClean="0"/>
              <a:t>’.(accuracy drop &lt; 1%)</a:t>
            </a:r>
            <a:endParaRPr lang="en-GB" dirty="0"/>
          </a:p>
          <a:p>
            <a:r>
              <a:rPr lang="en-GB" dirty="0" smtClean="0"/>
              <a:t>Attribute ‘Badges’ had low relation with ‘Location’ too (accuracy drop &lt; 1%). There was no significant drop in accuracy when both ‘Badges’ and ‘Steam Level’ were removed.</a:t>
            </a:r>
          </a:p>
          <a:p>
            <a:r>
              <a:rPr lang="en-GB" dirty="0" smtClean="0"/>
              <a:t>‘Number of Games’ attribute alone, had a huge impact on the prediction, because removing this attribute, reduced the accuracy but almost 4%.</a:t>
            </a:r>
            <a:endParaRPr lang="en-GB" dirty="0"/>
          </a:p>
          <a:p>
            <a:endParaRPr lang="en-GB" dirty="0"/>
          </a:p>
        </p:txBody>
      </p:sp>
    </p:spTree>
    <p:extLst>
      <p:ext uri="{BB962C8B-B14F-4D97-AF65-F5344CB8AC3E}">
        <p14:creationId xmlns:p14="http://schemas.microsoft.com/office/powerpoint/2010/main" val="3741929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can be done to refine the data?</a:t>
            </a:r>
            <a:endParaRPr lang="en-GB" dirty="0"/>
          </a:p>
        </p:txBody>
      </p:sp>
      <p:sp>
        <p:nvSpPr>
          <p:cNvPr id="3" name="Content Placeholder 2"/>
          <p:cNvSpPr>
            <a:spLocks noGrp="1"/>
          </p:cNvSpPr>
          <p:nvPr>
            <p:ph idx="1"/>
          </p:nvPr>
        </p:nvSpPr>
        <p:spPr/>
        <p:txBody>
          <a:bodyPr/>
          <a:lstStyle/>
          <a:p>
            <a:r>
              <a:rPr lang="en-GB" dirty="0" smtClean="0"/>
              <a:t>We can clearly eliminate, the attribute ‘Badges’ as it did not have much correlation with both the labels (Game &amp; Location).</a:t>
            </a:r>
          </a:p>
          <a:p>
            <a:r>
              <a:rPr lang="en-GB" dirty="0" smtClean="0"/>
              <a:t>The attribute ‘Steam Level’ can be removed too. </a:t>
            </a:r>
            <a:endParaRPr lang="en-GB" dirty="0"/>
          </a:p>
          <a:p>
            <a:r>
              <a:rPr lang="en-GB" dirty="0" smtClean="0"/>
              <a:t>Removing attributes might make the data lighter, but it also makes it less accurate at the same time.</a:t>
            </a:r>
          </a:p>
        </p:txBody>
      </p:sp>
    </p:spTree>
    <p:extLst>
      <p:ext uri="{BB962C8B-B14F-4D97-AF65-F5344CB8AC3E}">
        <p14:creationId xmlns:p14="http://schemas.microsoft.com/office/powerpoint/2010/main" val="11920935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Possibilities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This research is basically, just an idea how a game can be predicted and sent as a suggestion to the user, by the steam application, by just taking into the account, the user’s steam data.</a:t>
            </a:r>
          </a:p>
          <a:p>
            <a:r>
              <a:rPr lang="en-GB" dirty="0" smtClean="0"/>
              <a:t>(This is subjected to perspective) -&gt; If a user decides to hide his/her location for some reason, but yet, we use this trained machine to predict the user’s location(since, we will be correct 98% of the time), can be considered as violation of privacy.</a:t>
            </a:r>
            <a:endParaRPr lang="en-GB" dirty="0"/>
          </a:p>
        </p:txBody>
      </p:sp>
    </p:spTree>
    <p:extLst>
      <p:ext uri="{BB962C8B-B14F-4D97-AF65-F5344CB8AC3E}">
        <p14:creationId xmlns:p14="http://schemas.microsoft.com/office/powerpoint/2010/main" val="199778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Goal Of the Research</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 sole purpose of the research is to analyse the steam data (location, Player’s steam level, badges, number of games owned, groups, friends, and most played video game) of several steam accounts, and predict a Video Game for the user based on his/her  data. </a:t>
            </a:r>
          </a:p>
          <a:p>
            <a:r>
              <a:rPr lang="en-GB" dirty="0" smtClean="0"/>
              <a:t>This research can also be deployed in a far greater scope, and can be used to suggest friends to a user based on the games played.</a:t>
            </a:r>
            <a:endParaRPr lang="en-GB" dirty="0"/>
          </a:p>
        </p:txBody>
      </p:sp>
    </p:spTree>
    <p:extLst>
      <p:ext uri="{BB962C8B-B14F-4D97-AF65-F5344CB8AC3E}">
        <p14:creationId xmlns:p14="http://schemas.microsoft.com/office/powerpoint/2010/main" val="3542340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Conclusion (More Possibilities)</a:t>
            </a:r>
            <a:endParaRPr lang="en-GB" dirty="0"/>
          </a:p>
        </p:txBody>
      </p:sp>
      <p:sp>
        <p:nvSpPr>
          <p:cNvPr id="3" name="Content Placeholder 2"/>
          <p:cNvSpPr>
            <a:spLocks noGrp="1"/>
          </p:cNvSpPr>
          <p:nvPr>
            <p:ph idx="1"/>
          </p:nvPr>
        </p:nvSpPr>
        <p:spPr/>
        <p:txBody>
          <a:bodyPr>
            <a:normAutofit lnSpcReduction="10000"/>
          </a:bodyPr>
          <a:lstStyle/>
          <a:p>
            <a:r>
              <a:rPr lang="en-GB" dirty="0" smtClean="0"/>
              <a:t>To improve the accuracy, more attributes(‘Last time online’, ‘Recently Played games’, ‘Wish list’, ‘Time spent online’, ‘Time of Login’) and data(more number of steam profile data) can be added. However, a few of these attributes can be viewed by the server managers themselves, but not to other users, hence making it a very powerful tool in hands of the steam developers.</a:t>
            </a:r>
          </a:p>
          <a:p>
            <a:endParaRPr lang="en-GB" dirty="0"/>
          </a:p>
        </p:txBody>
      </p:sp>
    </p:spTree>
    <p:extLst>
      <p:ext uri="{BB962C8B-B14F-4D97-AF65-F5344CB8AC3E}">
        <p14:creationId xmlns:p14="http://schemas.microsoft.com/office/powerpoint/2010/main" val="18524486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 for fact checking</a:t>
            </a:r>
            <a:endParaRPr lang="en-GB" dirty="0"/>
          </a:p>
        </p:txBody>
      </p:sp>
      <p:sp>
        <p:nvSpPr>
          <p:cNvPr id="3" name="Content Placeholder 2"/>
          <p:cNvSpPr>
            <a:spLocks noGrp="1"/>
          </p:cNvSpPr>
          <p:nvPr>
            <p:ph idx="1"/>
          </p:nvPr>
        </p:nvSpPr>
        <p:spPr/>
        <p:txBody>
          <a:bodyPr>
            <a:normAutofit fontScale="85000" lnSpcReduction="20000"/>
          </a:bodyPr>
          <a:lstStyle/>
          <a:p>
            <a:r>
              <a:rPr lang="en-GB" dirty="0">
                <a:hlinkClick r:id="rId2"/>
              </a:rPr>
              <a:t>http://www.forbes.com/sites/erikkain/2014/04/17/nearly-37-of-all-registered-steam-games-have-never-been-played</a:t>
            </a:r>
            <a:r>
              <a:rPr lang="en-GB" dirty="0" smtClean="0">
                <a:hlinkClick r:id="rId2"/>
              </a:rPr>
              <a:t>/</a:t>
            </a:r>
            <a:endParaRPr lang="en-GB" dirty="0" smtClean="0"/>
          </a:p>
          <a:p>
            <a:r>
              <a:rPr lang="en-GB" dirty="0">
                <a:hlinkClick r:id="rId3"/>
              </a:rPr>
              <a:t>http://arstechnica.com/gaming/2014/04/introducing-steam-gauge-ars-reveals-steams-most-popular-games</a:t>
            </a:r>
            <a:r>
              <a:rPr lang="en-GB" dirty="0" smtClean="0">
                <a:hlinkClick r:id="rId3"/>
              </a:rPr>
              <a:t>/</a:t>
            </a:r>
            <a:endParaRPr lang="en-GB" dirty="0" smtClean="0"/>
          </a:p>
          <a:p>
            <a:r>
              <a:rPr lang="en-GB" dirty="0">
                <a:hlinkClick r:id="rId4"/>
              </a:rPr>
              <a:t>https://steamcommunity.com</a:t>
            </a:r>
            <a:r>
              <a:rPr lang="en-GB" dirty="0" smtClean="0">
                <a:hlinkClick r:id="rId4"/>
              </a:rPr>
              <a:t>/</a:t>
            </a:r>
            <a:endParaRPr lang="en-GB" dirty="0" smtClean="0"/>
          </a:p>
          <a:p>
            <a:r>
              <a:rPr lang="en-GB" dirty="0">
                <a:hlinkClick r:id="rId5"/>
              </a:rPr>
              <a:t>http://www.ongamers.com/articles/top-100-counter-strike-players-of-all-time-by-prize-money-won/1100-508</a:t>
            </a:r>
            <a:r>
              <a:rPr lang="en-GB" dirty="0" smtClean="0">
                <a:hlinkClick r:id="rId5"/>
              </a:rPr>
              <a:t>/</a:t>
            </a:r>
            <a:endParaRPr lang="en-GB" dirty="0" smtClean="0"/>
          </a:p>
          <a:p>
            <a:r>
              <a:rPr lang="en-GB" dirty="0">
                <a:hlinkClick r:id="rId6"/>
              </a:rPr>
              <a:t>http://store.steampowered.com/app/730/</a:t>
            </a:r>
            <a:endParaRPr lang="en-GB" dirty="0"/>
          </a:p>
          <a:p>
            <a:r>
              <a:rPr lang="en-GB" dirty="0">
                <a:hlinkClick r:id="rId7"/>
              </a:rPr>
              <a:t>http://store.steampowered.com/app/440/</a:t>
            </a:r>
            <a:endParaRPr lang="en-GB" dirty="0"/>
          </a:p>
          <a:p>
            <a:endParaRPr lang="en-GB" dirty="0" smtClean="0"/>
          </a:p>
          <a:p>
            <a:endParaRPr lang="en-GB" dirty="0"/>
          </a:p>
          <a:p>
            <a:endParaRPr lang="en-GB" dirty="0"/>
          </a:p>
        </p:txBody>
      </p:sp>
    </p:spTree>
    <p:extLst>
      <p:ext uri="{BB962C8B-B14F-4D97-AF65-F5344CB8AC3E}">
        <p14:creationId xmlns:p14="http://schemas.microsoft.com/office/powerpoint/2010/main" val="1401248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hlinkClick r:id="rId2"/>
              </a:rPr>
              <a:t>http</a:t>
            </a:r>
            <a:r>
              <a:rPr lang="en-GB" dirty="0">
                <a:hlinkClick r:id="rId2"/>
              </a:rPr>
              <a:t>://store.steampowered.com/app/730</a:t>
            </a:r>
            <a:r>
              <a:rPr lang="en-GB" dirty="0" smtClean="0">
                <a:hlinkClick r:id="rId2"/>
              </a:rPr>
              <a:t>/</a:t>
            </a:r>
            <a:endParaRPr lang="en-GB" dirty="0" smtClean="0"/>
          </a:p>
          <a:p>
            <a:r>
              <a:rPr lang="en-GB" dirty="0">
                <a:hlinkClick r:id="rId3"/>
              </a:rPr>
              <a:t>http://store.steampowered.com/app/440</a:t>
            </a:r>
            <a:r>
              <a:rPr lang="en-GB" dirty="0" smtClean="0">
                <a:hlinkClick r:id="rId3"/>
              </a:rPr>
              <a:t>/</a:t>
            </a:r>
            <a:endParaRPr lang="en-GB" dirty="0" smtClean="0"/>
          </a:p>
          <a:p>
            <a:endParaRPr lang="en-GB" dirty="0"/>
          </a:p>
        </p:txBody>
      </p:sp>
    </p:spTree>
    <p:extLst>
      <p:ext uri="{BB962C8B-B14F-4D97-AF65-F5344CB8AC3E}">
        <p14:creationId xmlns:p14="http://schemas.microsoft.com/office/powerpoint/2010/main" val="239003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Taken</a:t>
            </a:r>
            <a:endParaRPr lang="en-GB" dirty="0"/>
          </a:p>
        </p:txBody>
      </p:sp>
      <p:sp>
        <p:nvSpPr>
          <p:cNvPr id="3" name="Content Placeholder 2"/>
          <p:cNvSpPr>
            <a:spLocks noGrp="1"/>
          </p:cNvSpPr>
          <p:nvPr>
            <p:ph idx="1"/>
          </p:nvPr>
        </p:nvSpPr>
        <p:spPr/>
        <p:txBody>
          <a:bodyPr/>
          <a:lstStyle/>
          <a:p>
            <a:r>
              <a:rPr lang="en-GB" dirty="0" smtClean="0"/>
              <a:t>Collect data, which is as random as possible.</a:t>
            </a:r>
          </a:p>
          <a:p>
            <a:r>
              <a:rPr lang="en-GB" dirty="0" smtClean="0"/>
              <a:t>Train Weka using a good algorithm. (Game based on age and location)</a:t>
            </a:r>
          </a:p>
          <a:p>
            <a:r>
              <a:rPr lang="en-GB" dirty="0" smtClean="0"/>
              <a:t>Predict the Output using the algorithm. (</a:t>
            </a:r>
            <a:r>
              <a:rPr lang="en-GB" dirty="0" err="1" smtClean="0"/>
              <a:t>i.e</a:t>
            </a:r>
            <a:r>
              <a:rPr lang="en-GB" dirty="0" smtClean="0"/>
              <a:t>; the Game).</a:t>
            </a:r>
          </a:p>
          <a:p>
            <a:pPr marL="36576" indent="0">
              <a:buNone/>
            </a:pPr>
            <a:endParaRPr lang="en-GB" dirty="0"/>
          </a:p>
        </p:txBody>
      </p:sp>
    </p:spTree>
    <p:extLst>
      <p:ext uri="{BB962C8B-B14F-4D97-AF65-F5344CB8AC3E}">
        <p14:creationId xmlns:p14="http://schemas.microsoft.com/office/powerpoint/2010/main" val="18434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Collecting the Data</a:t>
            </a:r>
            <a:endParaRPr lang="en-GB" dirty="0"/>
          </a:p>
        </p:txBody>
      </p:sp>
      <p:sp>
        <p:nvSpPr>
          <p:cNvPr id="3" name="Content Placeholder 2"/>
          <p:cNvSpPr>
            <a:spLocks noGrp="1"/>
          </p:cNvSpPr>
          <p:nvPr>
            <p:ph idx="1"/>
          </p:nvPr>
        </p:nvSpPr>
        <p:spPr/>
        <p:txBody>
          <a:bodyPr>
            <a:normAutofit lnSpcReduction="10000"/>
          </a:bodyPr>
          <a:lstStyle/>
          <a:p>
            <a:r>
              <a:rPr lang="en-GB" dirty="0" smtClean="0"/>
              <a:t>Data Collection had to be done manually as Valve has denied Steam API key, which is required to access their data.(We needed a premium account to receive API key.)</a:t>
            </a:r>
          </a:p>
          <a:p>
            <a:r>
              <a:rPr lang="en-GB" dirty="0" smtClean="0"/>
              <a:t>We have still managed to collect data from over 3200 public steam accounts (out of 75 million).</a:t>
            </a:r>
          </a:p>
          <a:p>
            <a:r>
              <a:rPr lang="en-GB" dirty="0" smtClean="0"/>
              <a:t>We considered only a limited number of games to save time.</a:t>
            </a:r>
            <a:endParaRPr lang="en-GB" dirty="0"/>
          </a:p>
        </p:txBody>
      </p:sp>
    </p:spTree>
    <p:extLst>
      <p:ext uri="{BB962C8B-B14F-4D97-AF65-F5344CB8AC3E}">
        <p14:creationId xmlns:p14="http://schemas.microsoft.com/office/powerpoint/2010/main" val="101720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Not API?</a:t>
            </a:r>
            <a:endParaRPr lang="en-GB" dirty="0"/>
          </a:p>
        </p:txBody>
      </p:sp>
      <p:pic>
        <p:nvPicPr>
          <p:cNvPr id="1026" name="Picture 2" descr="C:\Users\Rohan\Desktop\tumblr_n8mxq9Ceek1trb2eyo1_25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1" y="1772816"/>
            <a:ext cx="8818213"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67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Random Steam Profile</a:t>
            </a:r>
            <a:endParaRPr lang="en-GB" dirty="0"/>
          </a:p>
        </p:txBody>
      </p:sp>
      <p:pic>
        <p:nvPicPr>
          <p:cNvPr id="1026" name="Picture 2" descr="C:\Users\Rohan\Desktop\1501433_668305959961882_8806454577620309592_o.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96752"/>
            <a:ext cx="9080362" cy="5661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95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Random Steam Profile</a:t>
            </a:r>
            <a:endParaRPr lang="en-GB" dirty="0"/>
          </a:p>
        </p:txBody>
      </p:sp>
      <p:pic>
        <p:nvPicPr>
          <p:cNvPr id="2050" name="Picture 2" descr="C:\Users\Rohan\Desktop\1501433_668305959961882_8806454577620309592_o.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14" y="1268760"/>
            <a:ext cx="9118617" cy="558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843860"/>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1592</TotalTime>
  <Words>1604</Words>
  <Application>Microsoft Office PowerPoint</Application>
  <PresentationFormat>On-screen Show (4:3)</PresentationFormat>
  <Paragraphs>104</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Algerian</vt:lpstr>
      <vt:lpstr>Andalus</vt:lpstr>
      <vt:lpstr>Arial</vt:lpstr>
      <vt:lpstr>Franklin Gothic Book</vt:lpstr>
      <vt:lpstr>Wingdings 2</vt:lpstr>
      <vt:lpstr>Technic</vt:lpstr>
      <vt:lpstr>STEAM DATA Analysis And Prediction </vt:lpstr>
      <vt:lpstr>            INTRODUCTION</vt:lpstr>
      <vt:lpstr>PowerPoint Presentation</vt:lpstr>
      <vt:lpstr>Goal Of the Research</vt:lpstr>
      <vt:lpstr>Steps Taken</vt:lpstr>
      <vt:lpstr>Step 1 : Collecting the Data</vt:lpstr>
      <vt:lpstr>Why Not API?</vt:lpstr>
      <vt:lpstr>Random Steam Profile</vt:lpstr>
      <vt:lpstr>Random Steam Profile</vt:lpstr>
      <vt:lpstr>Data Collection (Challenges Faced)</vt:lpstr>
      <vt:lpstr>Data Collection (Challenges Faced)</vt:lpstr>
      <vt:lpstr>Step 1 : Data Collection (Continued)</vt:lpstr>
      <vt:lpstr>Attributes</vt:lpstr>
      <vt:lpstr>PowerPoint Presentation</vt:lpstr>
      <vt:lpstr>PowerPoint Presentation</vt:lpstr>
      <vt:lpstr>Pre-Processing</vt:lpstr>
      <vt:lpstr>PowerPoint Presentation</vt:lpstr>
      <vt:lpstr>PowerPoint Presentation</vt:lpstr>
      <vt:lpstr>Step 2: Training the Machine</vt:lpstr>
      <vt:lpstr>J48 (‘Game’ as label)</vt:lpstr>
      <vt:lpstr>J48 (‘Location’ as Label)</vt:lpstr>
      <vt:lpstr>J48(‘Location’ as label continued)</vt:lpstr>
      <vt:lpstr>Random Forest (‘Game’ as Label)</vt:lpstr>
      <vt:lpstr>Random Forest (‘Location’ as Label)</vt:lpstr>
      <vt:lpstr>Random Forest (‘Location’ as Label Continued)</vt:lpstr>
      <vt:lpstr>Visualizing the Tree</vt:lpstr>
      <vt:lpstr>J48 tree for label ‘Game’</vt:lpstr>
      <vt:lpstr>J48 tree for label ‘Location’</vt:lpstr>
      <vt:lpstr>Step 3: Prediction</vt:lpstr>
      <vt:lpstr>For, example we want to predict a Game for a user from UK, whose, Steam Lvl=12,Badges=20,games=5,groups=3,and number of friends = 80.</vt:lpstr>
      <vt:lpstr>After Running a suitable Algorithm, right click on the result list and click on ‘View Classifier Errors’</vt:lpstr>
      <vt:lpstr>Save the Output file to a location (The output will be saved in the form of an ARFF file).</vt:lpstr>
      <vt:lpstr>Open the output file using Word.(Notepad will not be clear). We notice that we have a new attribute called ‘predicted Game’ now, which is generated by weka.</vt:lpstr>
      <vt:lpstr>Prediction : Scroll down to the place where we left the missing value to view the prediction.</vt:lpstr>
      <vt:lpstr>Result</vt:lpstr>
      <vt:lpstr>Further Data Analysis with Label ‘Game’</vt:lpstr>
      <vt:lpstr>Further Data Analysis with Label ‘Location’</vt:lpstr>
      <vt:lpstr>What can be done to refine the data?</vt:lpstr>
      <vt:lpstr>Possibilities</vt:lpstr>
      <vt:lpstr>Conclusion (More Possibilities)</vt:lpstr>
      <vt:lpstr>References for fact checking</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STEAM DATA Analysis And Prediction</dc:title>
  <dc:creator>Rohan</dc:creator>
  <cp:lastModifiedBy>mounica reddy</cp:lastModifiedBy>
  <cp:revision>46</cp:revision>
  <dcterms:created xsi:type="dcterms:W3CDTF">2015-11-30T19:01:16Z</dcterms:created>
  <dcterms:modified xsi:type="dcterms:W3CDTF">2016-05-02T03:47:51Z</dcterms:modified>
</cp:coreProperties>
</file>