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86"/>
    <p:restoredTop sz="92012"/>
  </p:normalViewPr>
  <p:slideViewPr>
    <p:cSldViewPr snapToGrid="0" snapToObjects="1">
      <p:cViewPr varScale="1">
        <p:scale>
          <a:sx n="50" d="100"/>
          <a:sy n="50" d="100"/>
        </p:scale>
        <p:origin x="2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AC44F-AFF2-B44C-B19C-FD76EE40B2B8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D0A1B-2687-064A-B4D8-7BE82B48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1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DC79-5558-A348-9A97-3A9CED8AA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45D81-E3B7-A94E-9C2E-B8EBF1511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13C29-7226-A743-A0B3-A279E3C4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16 Jul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9CA26-0C8B-374F-9200-9A457860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[CALS-TRAIL] Virtual Roundtables on Asia Law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D74D7-3ADC-9549-B14A-13EC871C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4067-8A86-CB44-BB26-D816A92C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6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44A5-0F17-4241-89D4-799ECAE6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E75A1-52CA-B042-BB30-846BB3BB7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3C1FF-7227-C54F-9307-34D4BE54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16 Jul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5A5D6-5C95-A942-9D76-2EB53B40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[CALS-TRAIL] Virtual Roundtables on Asia Law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CD95A-735B-7A46-9FF2-2019BA04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4067-8A86-CB44-BB26-D816A92C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0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11509-274F-4943-8CFD-11D1609F3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F2876-6DEB-AA44-86F0-6296639B5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F65A6-7D85-CA4B-BD5B-9B4D5C9E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16 Jul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C702-7A46-904A-978A-E9D36E9B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[CALS-TRAIL] Virtual Roundtables on Asia Law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FEDA0-B78F-B04F-A2EE-6F8F459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4067-8A86-CB44-BB26-D816A92C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4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C018-8EB6-4741-95BB-FC64D492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762635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F98AC-44B6-3848-B468-CD7FB2773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840"/>
            <a:ext cx="10515600" cy="479012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7A518-0C16-F84D-8780-9867EB1E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16 Jul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C5D7C-4995-8E42-BBC1-3C6AADE5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[CALS-TRAIL] Virtual Roundtables on Asia Law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040B6-E363-194C-8BC9-B638359B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4067-8A86-CB44-BB26-D816A92C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2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BB1F-BF4C-9549-B2AD-042AC239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3CFB3-2D5F-9944-890A-F11491C1B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4D4C9-416D-624E-82DF-3B7917D6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16 Jul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59FAA-AED3-5A49-A795-974AF166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[CALS-TRAIL] Virtual Roundtables on Asia Law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D16ED-A30C-EF46-8E57-C4574BA8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4067-8A86-CB44-BB26-D816A92C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1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6BD7-03F1-8646-BB1A-1F93BC9B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982B4-A879-F246-B22B-440EB0185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BDA95-77AF-3D4C-8657-5A214D3C7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6389B-3E53-2145-A2E7-9FCACA59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16 Jul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E5303-EE76-824F-9843-BA254272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[CALS-TRAIL] Virtual Roundtables on Asia Law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FF6F3-A71C-414C-8B4C-7D6783B4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4067-8A86-CB44-BB26-D816A92C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7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A6F1-3CCE-9748-9A73-88DCBA12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8D349-225A-194B-B6C0-2FC511B2F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76A90-7AED-5E43-9061-84F15C4B6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14D5B-06C0-184F-B854-049A17BDE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E195E-DBF3-0443-AF0F-7656F744E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50BE6-5060-3744-992E-AB23C17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16 Jul 2020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81FCB-307C-6F42-B73B-AD090141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[CALS-TRAIL] Virtual Roundtables on Asia Law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44735-7D1F-4641-B721-1466740B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4067-8A86-CB44-BB26-D816A92C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1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12AC-1812-4B4F-AB67-D0FDF8DA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9736D-665D-F34B-8C1F-98CF94CC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16 Jul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7C874-CA4A-2245-BCC9-8C87BFFC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[CALS-TRAIL] Virtual Roundtables on Asia Law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1E9EE-DBD8-0044-9E07-8D4B22B3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4067-8A86-CB44-BB26-D816A92C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5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53249-889A-9B41-B3A8-FE08A2F9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16 Jul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BC3F6-88E4-A344-B1AE-DB398515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[CALS-TRAIL] Virtual Roundtables on Asia Law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108F3-12CF-DB46-971D-6194BBE5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4067-8A86-CB44-BB26-D816A92C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9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F15A-975B-B745-9CDF-10171FE0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C574-0AC2-9B47-8085-60A05B9ED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50365-C8E5-CC40-8BCF-756F42316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61C40-5823-574E-BAC5-931ABD19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16 Jul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F6DA9-743C-9A43-9CA9-874F6180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[CALS-TRAIL] Virtual Roundtables on Asia Law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490EA-8E82-C54E-95FC-5ED5E32D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4067-8A86-CB44-BB26-D816A92C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6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BE1E-AFB1-CA44-A44F-5195C8FF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CAD5F3-673C-4E47-A45A-3DA0490B0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58055-BF31-0147-89AD-B449B1F62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89E6F-5EA2-0646-8266-3CD5F499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16 Jul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8920A-0A4A-D846-A975-0FC799C0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[CALS-TRAIL] Virtual Roundtables on Asia Law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4AC8C-7553-654D-A69B-EB35FF763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4067-8A86-CB44-BB26-D816A92C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4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AA820-DDC1-7F44-A6EF-99D29394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DEF48-5CC0-BE46-8B85-7D4166FBF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247DC-7D0D-EE48-9FDA-2AAFC52D9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16 Jul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147BD-29A3-BB49-B0D8-3D075FEDD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[CALS-TRAIL] Virtual Roundtables on Asia Law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FA4E0-88D1-A043-9829-FBF6BE1DA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F4067-8A86-CB44-BB26-D816A92C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2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hangec@comp.nus.edu.sg" TargetMode="External"/><Relationship Id="rId4" Type="http://schemas.openxmlformats.org/officeDocument/2006/relationships/hyperlink" Target="https://www.comp.nus.edu.sg/~change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imgres?imgurl=https%3A%2F%2Fcnet1.cbsistatic.com%2Fimg%2F6l1z48TBILr9t9ImKMYlameHbBo%3D%2F940x0%2F2016%2F06%2F10%2F7fcc11e6-4caf-4a39-940e-c4c32cbde61f%2Fbluetooth-logo.jpg&amp;imgrefurl=https%3A%2F%2Fwww.cnet.com%2Fnews%2Fbluetooth-5-arrives-2017-quadruple-range-double-speed-wireless-network%2F&amp;tbnid=yWHuTFe6v-zOeM&amp;vet=12ahUKEwjStsni1c7qAhVGn0sFHXnQA_0QMygAegUIARDiAQ..i&amp;docid=s2Ajy63vXDpgfM&amp;w=940&amp;h=512&amp;q=bluetooth&amp;client=firefox-b-d&amp;ved=2ahUKEwjStsni1c7qAhVGn0sFHXnQA_0QMygAegUIARDiAQ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imgres?imgurl=https%3A%2F%2Fcnet1.cbsistatic.com%2Fimg%2F6l1z48TBILr9t9ImKMYlameHbBo%3D%2F940x0%2F2016%2F06%2F10%2F7fcc11e6-4caf-4a39-940e-c4c32cbde61f%2Fbluetooth-logo.jpg&amp;imgrefurl=https%3A%2F%2Fwww.cnet.com%2Fnews%2Fbluetooth-5-arrives-2017-quadruple-range-double-speed-wireless-network%2F&amp;tbnid=yWHuTFe6v-zOeM&amp;vet=12ahUKEwjStsni1c7qAhVGn0sFHXnQA_0QMygAegUIARDiAQ..i&amp;docid=s2Ajy63vXDpgfM&amp;w=940&amp;h=512&amp;q=bluetooth&amp;client=firefox-b-d&amp;ved=2ahUKEwjStsni1c7qAhVGn0sFHXnQA_0QMygAegUIARDiAQ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623F5C-4672-E040-8E65-944D585EB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613" y="1491225"/>
            <a:ext cx="1730156" cy="19377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C98F35-21D3-B949-871F-FAFDCE06BEA6}"/>
              </a:ext>
            </a:extLst>
          </p:cNvPr>
          <p:cNvSpPr/>
          <p:nvPr/>
        </p:nvSpPr>
        <p:spPr>
          <a:xfrm>
            <a:off x="1" y="5072401"/>
            <a:ext cx="12192000" cy="711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fullcolorlogo.gif">
            <a:extLst>
              <a:ext uri="{FF2B5EF4-FFF2-40B4-BE49-F238E27FC236}">
                <a16:creationId xmlns:a16="http://schemas.microsoft.com/office/drawing/2014/main" id="{046CF811-2884-D74C-89E7-9AA1F44D1B3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24490" y="5124521"/>
            <a:ext cx="1352296" cy="659384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24184F9-614E-F249-A18A-71F7C7B49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8112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1867" dirty="0">
                <a:solidFill>
                  <a:srgbClr val="000000"/>
                </a:solidFill>
              </a:rPr>
              <a:t>Ee-Chien Chang</a:t>
            </a:r>
          </a:p>
          <a:p>
            <a:r>
              <a:rPr lang="en-US" sz="1867" dirty="0">
                <a:solidFill>
                  <a:srgbClr val="000000"/>
                </a:solidFill>
              </a:rPr>
              <a:t>School of Computing</a:t>
            </a:r>
          </a:p>
          <a:p>
            <a:r>
              <a:rPr lang="en-US" sz="1867" dirty="0">
                <a:solidFill>
                  <a:srgbClr val="000000"/>
                </a:solidFill>
              </a:rPr>
              <a:t>National University of Singapore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https://www.comp.nus.edu.sg/~changec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changec@comp.nus.edu.sg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775E41-525C-E441-86A5-2D2D817C6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725" y="2052556"/>
            <a:ext cx="7582176" cy="1213728"/>
          </a:xfrm>
        </p:spPr>
        <p:txBody>
          <a:bodyPr>
            <a:noAutofit/>
          </a:bodyPr>
          <a:lstStyle/>
          <a:p>
            <a:r>
              <a:rPr lang="en-SG" sz="3200" dirty="0"/>
              <a:t>[CALS-TRAIL] Virtual Roundtables on Asia Law</a:t>
            </a:r>
            <a:br>
              <a:rPr lang="en-SG" sz="3200" dirty="0"/>
            </a:br>
            <a:br>
              <a:rPr lang="en-SG" sz="3200" dirty="0"/>
            </a:br>
            <a:r>
              <a:rPr lang="en-SG" sz="3200" b="1" dirty="0"/>
              <a:t>COVID-19 and Data Privacy in Asia: Finding the Balance between Public Health and 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389434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4906-419B-424F-8EA5-B48CB22A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Privacy-preserving Contact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5E049-4391-1D45-B4F9-744243E3C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4942523"/>
          </a:xfrm>
        </p:spPr>
        <p:txBody>
          <a:bodyPr>
            <a:normAutofit/>
          </a:bodyPr>
          <a:lstStyle/>
          <a:p>
            <a:r>
              <a:rPr lang="en-US" dirty="0"/>
              <a:t>Contact Tracing is an important component in virus control. </a:t>
            </a:r>
          </a:p>
          <a:p>
            <a:r>
              <a:rPr lang="en-US" dirty="0"/>
              <a:t>Mobile technology can significantly enhance tracing effectiveness by </a:t>
            </a:r>
            <a:r>
              <a:rPr lang="en-US" i="1" dirty="0"/>
              <a:t>gathering and collating accurate location traces of individuals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</a:t>
            </a:r>
            <a:r>
              <a:rPr lang="en-US" b="1" dirty="0"/>
              <a:t> 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Privacy!</a:t>
            </a:r>
          </a:p>
          <a:p>
            <a:endParaRPr lang="en-US" dirty="0"/>
          </a:p>
          <a:p>
            <a:r>
              <a:rPr lang="en-US" dirty="0"/>
              <a:t>Is it possible to achieve the above and yet preserve privacy?</a:t>
            </a:r>
          </a:p>
          <a:p>
            <a:endParaRPr lang="en-US" dirty="0"/>
          </a:p>
          <a:p>
            <a:r>
              <a:rPr lang="en-US" dirty="0"/>
              <a:t>What privacy information? Who are the nosy entities?  What are the available protection mechanisms?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4B1C3-19FB-D14A-BCE1-2102C787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16 Jul 2020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642F9-76B2-3146-9E14-60E7AB47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4067-8A86-CB44-BB26-D816A92C822E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8BC96-0142-C641-8664-126972D9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[CALS-TRAIL] Virtual Roundtables on Asia Law</a:t>
            </a:r>
          </a:p>
        </p:txBody>
      </p:sp>
    </p:spTree>
    <p:extLst>
      <p:ext uri="{BB962C8B-B14F-4D97-AF65-F5344CB8AC3E}">
        <p14:creationId xmlns:p14="http://schemas.microsoft.com/office/powerpoint/2010/main" val="387316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AE81-C658-C045-8813-1BE5AF6F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Location traces:  Two 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C10A-CBC2-4142-B59E-EF8C1C82E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0680"/>
            <a:ext cx="4354257" cy="2900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/>
              <a:t>Geolocation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GPS locations, or landmarks.</a:t>
            </a:r>
          </a:p>
          <a:p>
            <a:r>
              <a:rPr lang="en-US" sz="2400" dirty="0"/>
              <a:t>Too coarse.</a:t>
            </a:r>
          </a:p>
          <a:p>
            <a:r>
              <a:rPr lang="en-US" sz="2400" dirty="0"/>
              <a:t>GPS not available in in-door.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EAF820-93A0-DE44-872F-AA47BDC0A6AC}"/>
              </a:ext>
            </a:extLst>
          </p:cNvPr>
          <p:cNvSpPr txBox="1">
            <a:spLocks/>
          </p:cNvSpPr>
          <p:nvPr/>
        </p:nvSpPr>
        <p:spPr>
          <a:xfrm>
            <a:off x="6095999" y="1630679"/>
            <a:ext cx="5630186" cy="4546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dirty="0"/>
              <a:t>Proximity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Relative locations.</a:t>
            </a:r>
          </a:p>
          <a:p>
            <a:r>
              <a:rPr lang="en-US" sz="2400" dirty="0"/>
              <a:t>Two nearby mobile devices exchange identity info. </a:t>
            </a:r>
          </a:p>
          <a:p>
            <a:r>
              <a:rPr lang="en-US" sz="2400" dirty="0"/>
              <a:t>Base on Bluetooth signal’s strength. Can be very accurate (e.g. 1,2 meters).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2810BA-2B9B-3749-ACFC-0C0FEE8ECE8E}"/>
              </a:ext>
            </a:extLst>
          </p:cNvPr>
          <p:cNvSpPr/>
          <p:nvPr/>
        </p:nvSpPr>
        <p:spPr>
          <a:xfrm>
            <a:off x="2481943" y="5474525"/>
            <a:ext cx="522514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693BF5-9436-D348-B911-257C36D3646E}"/>
              </a:ext>
            </a:extLst>
          </p:cNvPr>
          <p:cNvSpPr/>
          <p:nvPr/>
        </p:nvSpPr>
        <p:spPr>
          <a:xfrm>
            <a:off x="2518587" y="5585465"/>
            <a:ext cx="440151" cy="8212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FD5DAD-2DBD-CE46-B279-AF27AB446D25}"/>
              </a:ext>
            </a:extLst>
          </p:cNvPr>
          <p:cNvSpPr/>
          <p:nvPr/>
        </p:nvSpPr>
        <p:spPr>
          <a:xfrm>
            <a:off x="2655855" y="5506087"/>
            <a:ext cx="45719" cy="478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C61D51-9923-DE40-9368-63A4A52D5D1F}"/>
              </a:ext>
            </a:extLst>
          </p:cNvPr>
          <p:cNvSpPr/>
          <p:nvPr/>
        </p:nvSpPr>
        <p:spPr>
          <a:xfrm>
            <a:off x="2732629" y="5507231"/>
            <a:ext cx="45719" cy="478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A26192-C0D1-624A-BC4F-5F326FA276A1}"/>
              </a:ext>
            </a:extLst>
          </p:cNvPr>
          <p:cNvSpPr/>
          <p:nvPr/>
        </p:nvSpPr>
        <p:spPr>
          <a:xfrm>
            <a:off x="7996990" y="5295509"/>
            <a:ext cx="522514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0C22FA8-BADF-CA49-8C0C-6F2B39E71CC2}"/>
              </a:ext>
            </a:extLst>
          </p:cNvPr>
          <p:cNvSpPr/>
          <p:nvPr/>
        </p:nvSpPr>
        <p:spPr>
          <a:xfrm>
            <a:off x="8033634" y="5406449"/>
            <a:ext cx="440151" cy="8212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9D3BB5-F0AD-6847-9ED0-6C511DB4F010}"/>
              </a:ext>
            </a:extLst>
          </p:cNvPr>
          <p:cNvSpPr/>
          <p:nvPr/>
        </p:nvSpPr>
        <p:spPr>
          <a:xfrm>
            <a:off x="8170902" y="5327071"/>
            <a:ext cx="45719" cy="478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8F8153-2DCF-4A49-B744-CF0E0F88F5AC}"/>
              </a:ext>
            </a:extLst>
          </p:cNvPr>
          <p:cNvSpPr/>
          <p:nvPr/>
        </p:nvSpPr>
        <p:spPr>
          <a:xfrm>
            <a:off x="8247676" y="5328215"/>
            <a:ext cx="45719" cy="478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3B4E3C-17A5-874F-A178-C86023CE9288}"/>
              </a:ext>
            </a:extLst>
          </p:cNvPr>
          <p:cNvSpPr/>
          <p:nvPr/>
        </p:nvSpPr>
        <p:spPr>
          <a:xfrm>
            <a:off x="9536145" y="5297896"/>
            <a:ext cx="522514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EC1706B-C65B-D546-9782-DD2DBDBD4449}"/>
              </a:ext>
            </a:extLst>
          </p:cNvPr>
          <p:cNvSpPr/>
          <p:nvPr/>
        </p:nvSpPr>
        <p:spPr>
          <a:xfrm>
            <a:off x="9572789" y="5408836"/>
            <a:ext cx="440151" cy="8212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6054B7-E065-5242-8F71-83F6E01223D7}"/>
              </a:ext>
            </a:extLst>
          </p:cNvPr>
          <p:cNvSpPr/>
          <p:nvPr/>
        </p:nvSpPr>
        <p:spPr>
          <a:xfrm>
            <a:off x="9710057" y="5329458"/>
            <a:ext cx="45719" cy="478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951ED4-805A-8A43-8412-6E0619DA14CA}"/>
              </a:ext>
            </a:extLst>
          </p:cNvPr>
          <p:cNvSpPr/>
          <p:nvPr/>
        </p:nvSpPr>
        <p:spPr>
          <a:xfrm>
            <a:off x="9786831" y="5330602"/>
            <a:ext cx="45719" cy="478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ew Bluetooth better at traveling through walls - CNET">
            <a:hlinkClick r:id="rId2"/>
            <a:extLst>
              <a:ext uri="{FF2B5EF4-FFF2-40B4-BE49-F238E27FC236}">
                <a16:creationId xmlns:a16="http://schemas.microsoft.com/office/drawing/2014/main" id="{CC10A207-9962-3640-8525-313E3EDDF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654" y="5401888"/>
            <a:ext cx="643000" cy="35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370AD6-46D1-284B-AA68-4E744EDE1B5A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8519504" y="5794273"/>
            <a:ext cx="1016641" cy="2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60224F39-6852-E546-9630-A55787E6B2FA}"/>
              </a:ext>
            </a:extLst>
          </p:cNvPr>
          <p:cNvSpPr/>
          <p:nvPr/>
        </p:nvSpPr>
        <p:spPr>
          <a:xfrm>
            <a:off x="591265" y="4367384"/>
            <a:ext cx="1714937" cy="859936"/>
          </a:xfrm>
          <a:prstGeom prst="wedgeRoundRectCallout">
            <a:avLst>
              <a:gd name="adj1" fmla="val 55107"/>
              <a:gd name="adj2" fmla="val 8831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Alice</a:t>
            </a:r>
            <a:r>
              <a:rPr lang="en-US" sz="1400" dirty="0">
                <a:solidFill>
                  <a:schemeClr val="tx1"/>
                </a:solidFill>
              </a:rPr>
              <a:t>: I am </a:t>
            </a:r>
          </a:p>
          <a:p>
            <a:r>
              <a:rPr lang="en-US" sz="1400" dirty="0">
                <a:solidFill>
                  <a:schemeClr val="tx1"/>
                </a:solidFill>
              </a:rPr>
              <a:t>in ABC Mall at  8pm.</a:t>
            </a:r>
          </a:p>
        </p:txBody>
      </p: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E561DF79-BBD9-D648-997C-F54D8AD6D879}"/>
              </a:ext>
            </a:extLst>
          </p:cNvPr>
          <p:cNvSpPr/>
          <p:nvPr/>
        </p:nvSpPr>
        <p:spPr>
          <a:xfrm>
            <a:off x="5860143" y="4723009"/>
            <a:ext cx="1714937" cy="1601051"/>
          </a:xfrm>
          <a:prstGeom prst="wedgeRoundRectCallout">
            <a:avLst>
              <a:gd name="adj1" fmla="val 71545"/>
              <a:gd name="adj2" fmla="val 2175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Alice: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Let’s exchange name card.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Great. I’ll keep a note that Bob is with me (Alice) at 8pm</a:t>
            </a:r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8E282781-BED3-4C49-8B3D-4435B020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16 Jul 2020</a:t>
            </a:r>
            <a:endParaRPr lang="en-US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C107B103-02C0-0B43-91CC-1EDEB320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4067-8A86-CB44-BB26-D816A92C822E}" type="slidenum">
              <a:rPr lang="en-US" smtClean="0"/>
              <a:t>2</a:t>
            </a:fld>
            <a:endParaRPr lang="en-US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B71FC565-5C7F-5F46-9403-13619550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[CALS-TRAIL] Virtual Roundtables on Asia Law</a:t>
            </a:r>
          </a:p>
        </p:txBody>
      </p:sp>
    </p:spTree>
    <p:extLst>
      <p:ext uri="{BB962C8B-B14F-4D97-AF65-F5344CB8AC3E}">
        <p14:creationId xmlns:p14="http://schemas.microsoft.com/office/powerpoint/2010/main" val="395941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AE81-C658-C045-8813-1BE5AF6F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Location traces:  Two 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C10A-CBC2-4142-B59E-EF8C1C82E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0680"/>
            <a:ext cx="4354257" cy="2900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/>
              <a:t>Geolocation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GPS locations, or landmarks.</a:t>
            </a:r>
          </a:p>
          <a:p>
            <a:r>
              <a:rPr lang="en-US" sz="2400" dirty="0"/>
              <a:t>Too coarse.</a:t>
            </a:r>
          </a:p>
          <a:p>
            <a:r>
              <a:rPr lang="en-US" sz="2400" dirty="0"/>
              <a:t>GPS not available in in-door.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EAF820-93A0-DE44-872F-AA47BDC0A6AC}"/>
              </a:ext>
            </a:extLst>
          </p:cNvPr>
          <p:cNvSpPr txBox="1">
            <a:spLocks/>
          </p:cNvSpPr>
          <p:nvPr/>
        </p:nvSpPr>
        <p:spPr>
          <a:xfrm>
            <a:off x="6095999" y="1630679"/>
            <a:ext cx="5630186" cy="4546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dirty="0"/>
              <a:t>Proximity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Relative locations.</a:t>
            </a:r>
          </a:p>
          <a:p>
            <a:r>
              <a:rPr lang="en-US" sz="2400" dirty="0"/>
              <a:t>Two nearby mobile devices exchange identity info. </a:t>
            </a:r>
          </a:p>
          <a:p>
            <a:r>
              <a:rPr lang="en-US" sz="2400" dirty="0"/>
              <a:t>Base on Bluetooth signal’s strength. Can be very accurate (e.g. 1,2 meters).</a:t>
            </a:r>
          </a:p>
          <a:p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ED6641-3367-C64F-B046-CE67337D15A0}"/>
              </a:ext>
            </a:extLst>
          </p:cNvPr>
          <p:cNvSpPr txBox="1"/>
          <p:nvPr/>
        </p:nvSpPr>
        <p:spPr>
          <a:xfrm rot="1607926">
            <a:off x="8016953" y="1759313"/>
            <a:ext cx="452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C00000"/>
                </a:solidFill>
              </a:rPr>
              <a:t>Let’s focus on Proximity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BD387F-690D-F04B-8A91-C43C309D8DCA}"/>
              </a:ext>
            </a:extLst>
          </p:cNvPr>
          <p:cNvSpPr/>
          <p:nvPr/>
        </p:nvSpPr>
        <p:spPr>
          <a:xfrm>
            <a:off x="2481943" y="5474525"/>
            <a:ext cx="522514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91C447-C053-7B46-B4F7-C46D0EB6244F}"/>
              </a:ext>
            </a:extLst>
          </p:cNvPr>
          <p:cNvSpPr/>
          <p:nvPr/>
        </p:nvSpPr>
        <p:spPr>
          <a:xfrm>
            <a:off x="2518587" y="5585465"/>
            <a:ext cx="440151" cy="8212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0BAC3D2-9876-614C-A2CC-3788B6FDBEB4}"/>
              </a:ext>
            </a:extLst>
          </p:cNvPr>
          <p:cNvSpPr/>
          <p:nvPr/>
        </p:nvSpPr>
        <p:spPr>
          <a:xfrm>
            <a:off x="2655855" y="5506087"/>
            <a:ext cx="45719" cy="478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F57DE8-1EF2-E24E-AAF0-7185AE94C7F9}"/>
              </a:ext>
            </a:extLst>
          </p:cNvPr>
          <p:cNvSpPr/>
          <p:nvPr/>
        </p:nvSpPr>
        <p:spPr>
          <a:xfrm>
            <a:off x="2732629" y="5507231"/>
            <a:ext cx="45719" cy="478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71DAF45A-438E-5247-8F5B-97CD16742F1C}"/>
              </a:ext>
            </a:extLst>
          </p:cNvPr>
          <p:cNvSpPr/>
          <p:nvPr/>
        </p:nvSpPr>
        <p:spPr>
          <a:xfrm>
            <a:off x="591265" y="4367384"/>
            <a:ext cx="1714937" cy="859936"/>
          </a:xfrm>
          <a:prstGeom prst="wedgeRoundRectCallout">
            <a:avLst>
              <a:gd name="adj1" fmla="val 55107"/>
              <a:gd name="adj2" fmla="val 8831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Alice</a:t>
            </a:r>
            <a:r>
              <a:rPr lang="en-US" sz="1400" dirty="0">
                <a:solidFill>
                  <a:schemeClr val="tx1"/>
                </a:solidFill>
              </a:rPr>
              <a:t>: I am </a:t>
            </a:r>
          </a:p>
          <a:p>
            <a:r>
              <a:rPr lang="en-US" sz="1400" dirty="0">
                <a:solidFill>
                  <a:schemeClr val="tx1"/>
                </a:solidFill>
              </a:rPr>
              <a:t>in ABC Mall at  8pm.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48C0D3-EDFE-3D40-A4DC-19B35835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16 Jul 2020</a:t>
            </a:r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13CEC283-CC3A-F948-B942-25DCAE94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4067-8A86-CB44-BB26-D816A92C822E}" type="slidenum">
              <a:rPr lang="en-US" smtClean="0"/>
              <a:t>3</a:t>
            </a:fld>
            <a:endParaRPr lang="en-US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EABA3E80-752E-1248-8ECF-7325098B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[CALS-TRAIL] Virtual Roundtables on Asia Law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B0C0F24-73FF-9E4D-A794-5903B87C07C7}"/>
              </a:ext>
            </a:extLst>
          </p:cNvPr>
          <p:cNvSpPr/>
          <p:nvPr/>
        </p:nvSpPr>
        <p:spPr>
          <a:xfrm>
            <a:off x="7996990" y="5295509"/>
            <a:ext cx="522514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17D0E5E-DBAA-6E40-BDAF-A87B0BBD9C09}"/>
              </a:ext>
            </a:extLst>
          </p:cNvPr>
          <p:cNvSpPr/>
          <p:nvPr/>
        </p:nvSpPr>
        <p:spPr>
          <a:xfrm>
            <a:off x="8033634" y="5406449"/>
            <a:ext cx="440151" cy="8212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0D6FB19-372C-FC40-9BC0-C6BFE7B46862}"/>
              </a:ext>
            </a:extLst>
          </p:cNvPr>
          <p:cNvSpPr/>
          <p:nvPr/>
        </p:nvSpPr>
        <p:spPr>
          <a:xfrm>
            <a:off x="8170902" y="5327071"/>
            <a:ext cx="45719" cy="478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6B882FE-D238-3944-B76E-87F1A9D48CAC}"/>
              </a:ext>
            </a:extLst>
          </p:cNvPr>
          <p:cNvSpPr/>
          <p:nvPr/>
        </p:nvSpPr>
        <p:spPr>
          <a:xfrm>
            <a:off x="8247676" y="5328215"/>
            <a:ext cx="45719" cy="478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D36FEA9-C955-9449-8134-F3D774C7208E}"/>
              </a:ext>
            </a:extLst>
          </p:cNvPr>
          <p:cNvSpPr/>
          <p:nvPr/>
        </p:nvSpPr>
        <p:spPr>
          <a:xfrm>
            <a:off x="9536145" y="5297896"/>
            <a:ext cx="522514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A8423D65-05D2-8342-9266-9C933E138B70}"/>
              </a:ext>
            </a:extLst>
          </p:cNvPr>
          <p:cNvSpPr/>
          <p:nvPr/>
        </p:nvSpPr>
        <p:spPr>
          <a:xfrm>
            <a:off x="9572789" y="5408836"/>
            <a:ext cx="440151" cy="8212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011BC63-73E7-7B4E-8600-E7B0AEFBAA06}"/>
              </a:ext>
            </a:extLst>
          </p:cNvPr>
          <p:cNvSpPr/>
          <p:nvPr/>
        </p:nvSpPr>
        <p:spPr>
          <a:xfrm>
            <a:off x="9710057" y="5329458"/>
            <a:ext cx="45719" cy="478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C573349-DAB1-6540-AE91-94E32409665C}"/>
              </a:ext>
            </a:extLst>
          </p:cNvPr>
          <p:cNvSpPr/>
          <p:nvPr/>
        </p:nvSpPr>
        <p:spPr>
          <a:xfrm>
            <a:off x="9786831" y="5330602"/>
            <a:ext cx="45719" cy="478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2" descr="New Bluetooth better at traveling through walls - CNET">
            <a:hlinkClick r:id="rId2"/>
            <a:extLst>
              <a:ext uri="{FF2B5EF4-FFF2-40B4-BE49-F238E27FC236}">
                <a16:creationId xmlns:a16="http://schemas.microsoft.com/office/drawing/2014/main" id="{6802C5D7-ED9D-7A4B-8775-877985165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654" y="5401888"/>
            <a:ext cx="643000" cy="35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B48C52-7FF9-5B49-B906-F454F5F3F004}"/>
              </a:ext>
            </a:extLst>
          </p:cNvPr>
          <p:cNvCxnSpPr>
            <a:stCxn id="42" idx="3"/>
            <a:endCxn id="46" idx="1"/>
          </p:cNvCxnSpPr>
          <p:nvPr/>
        </p:nvCxnSpPr>
        <p:spPr>
          <a:xfrm>
            <a:off x="8519504" y="5794273"/>
            <a:ext cx="1016641" cy="2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2BB2A952-DA73-8E4B-859D-1230AC65B79E}"/>
              </a:ext>
            </a:extLst>
          </p:cNvPr>
          <p:cNvSpPr/>
          <p:nvPr/>
        </p:nvSpPr>
        <p:spPr>
          <a:xfrm>
            <a:off x="5860143" y="4723009"/>
            <a:ext cx="1714937" cy="1601051"/>
          </a:xfrm>
          <a:prstGeom prst="wedgeRoundRectCallout">
            <a:avLst>
              <a:gd name="adj1" fmla="val 71545"/>
              <a:gd name="adj2" fmla="val 2175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Alice: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Let’s exchange name card.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Great. I’ll keep a note that Bob is with me (Alice) at 8pm</a:t>
            </a:r>
          </a:p>
        </p:txBody>
      </p:sp>
    </p:spTree>
    <p:extLst>
      <p:ext uri="{BB962C8B-B14F-4D97-AF65-F5344CB8AC3E}">
        <p14:creationId xmlns:p14="http://schemas.microsoft.com/office/powerpoint/2010/main" val="21869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72A3-B9AB-F946-8DA3-ADEDD3A1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privacy protection on the identity….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656CC-9324-F549-A57A-CD408ED46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687" y="1482096"/>
            <a:ext cx="10515600" cy="762636"/>
          </a:xfrm>
        </p:spPr>
        <p:txBody>
          <a:bodyPr>
            <a:normAutofit/>
          </a:bodyPr>
          <a:lstStyle/>
          <a:p>
            <a:r>
              <a:rPr lang="en-US" dirty="0"/>
              <a:t>Each mobile phone periodically  gathers its proximity data.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B00C4-43D3-434C-B054-AA5CF5FF3E88}"/>
              </a:ext>
            </a:extLst>
          </p:cNvPr>
          <p:cNvSpPr txBox="1"/>
          <p:nvPr/>
        </p:nvSpPr>
        <p:spPr>
          <a:xfrm>
            <a:off x="702710" y="2532432"/>
            <a:ext cx="4366724" cy="26776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Individual’s proximity data are stored </a:t>
            </a:r>
            <a:r>
              <a:rPr lang="en-US" sz="2400" i="1" u="sng" dirty="0"/>
              <a:t>locally</a:t>
            </a:r>
            <a:r>
              <a:rPr lang="en-US" sz="2400" dirty="0"/>
              <a:t> in the 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Confirmed  cases must submit their proximity data to authority.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authority checks and notifies those at risk.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AB080-9833-194F-BF26-517FB5AAE665}"/>
              </a:ext>
            </a:extLst>
          </p:cNvPr>
          <p:cNvSpPr txBox="1"/>
          <p:nvPr/>
        </p:nvSpPr>
        <p:spPr>
          <a:xfrm>
            <a:off x="5687824" y="3686594"/>
            <a:ext cx="55794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Privacy leakage: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A nosy user could infer activities of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In an extreme scenario, a nosy organization could install “sensors” at various landmarks to get traces of individuals.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The authority knows traces of confirmed cases. </a:t>
            </a: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F43AC0-E9F0-9F41-9E52-33F66E795D67}"/>
              </a:ext>
            </a:extLst>
          </p:cNvPr>
          <p:cNvGrpSpPr/>
          <p:nvPr/>
        </p:nvGrpSpPr>
        <p:grpSpPr>
          <a:xfrm>
            <a:off x="7505682" y="3093362"/>
            <a:ext cx="224681" cy="392265"/>
            <a:chOff x="2481943" y="5474525"/>
            <a:chExt cx="522514" cy="99752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F305A6-8D99-1F47-8E9F-A2B4C11C7866}"/>
                </a:ext>
              </a:extLst>
            </p:cNvPr>
            <p:cNvSpPr/>
            <p:nvPr/>
          </p:nvSpPr>
          <p:spPr>
            <a:xfrm>
              <a:off x="2481943" y="5474525"/>
              <a:ext cx="522514" cy="997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DDE76D18-C032-E641-974B-EBE286071E5F}"/>
                </a:ext>
              </a:extLst>
            </p:cNvPr>
            <p:cNvSpPr/>
            <p:nvPr/>
          </p:nvSpPr>
          <p:spPr>
            <a:xfrm>
              <a:off x="2518587" y="5585465"/>
              <a:ext cx="440151" cy="8212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Apple Chancery" panose="03020702040506060504" pitchFamily="66" charset="-79"/>
                  <a:cs typeface="Apple Chancery" panose="03020702040506060504" pitchFamily="66" charset="-79"/>
                </a:rPr>
                <a:t>A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9A6EFA-22BA-8E4F-8D85-D968883523E5}"/>
                </a:ext>
              </a:extLst>
            </p:cNvPr>
            <p:cNvSpPr/>
            <p:nvPr/>
          </p:nvSpPr>
          <p:spPr>
            <a:xfrm>
              <a:off x="2655855" y="5506087"/>
              <a:ext cx="45719" cy="478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10B2D2-C6F5-4542-918E-A7133B1477DB}"/>
                </a:ext>
              </a:extLst>
            </p:cNvPr>
            <p:cNvSpPr/>
            <p:nvPr/>
          </p:nvSpPr>
          <p:spPr>
            <a:xfrm>
              <a:off x="2732629" y="5507231"/>
              <a:ext cx="45719" cy="478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1E603C-EE00-054D-8C58-68C8F0FCA871}"/>
              </a:ext>
            </a:extLst>
          </p:cNvPr>
          <p:cNvGrpSpPr/>
          <p:nvPr/>
        </p:nvGrpSpPr>
        <p:grpSpPr>
          <a:xfrm>
            <a:off x="8723036" y="3093362"/>
            <a:ext cx="224681" cy="392265"/>
            <a:chOff x="2481943" y="5474525"/>
            <a:chExt cx="522514" cy="9975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F9A843-E012-4B4A-8393-5971F265C54A}"/>
                </a:ext>
              </a:extLst>
            </p:cNvPr>
            <p:cNvSpPr/>
            <p:nvPr/>
          </p:nvSpPr>
          <p:spPr>
            <a:xfrm>
              <a:off x="2481943" y="5474525"/>
              <a:ext cx="522514" cy="997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B8F79E7-0120-6F4C-B1FB-871C9C61DE3B}"/>
                </a:ext>
              </a:extLst>
            </p:cNvPr>
            <p:cNvSpPr/>
            <p:nvPr/>
          </p:nvSpPr>
          <p:spPr>
            <a:xfrm>
              <a:off x="2518587" y="5585465"/>
              <a:ext cx="440151" cy="8212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Apple Chancery" panose="03020702040506060504" pitchFamily="66" charset="-79"/>
                  <a:cs typeface="Apple Chancery" panose="03020702040506060504" pitchFamily="66" charset="-79"/>
                </a:rPr>
                <a:t>B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8F0A62A-35C5-F24C-9035-DAA70B15D41A}"/>
                </a:ext>
              </a:extLst>
            </p:cNvPr>
            <p:cNvSpPr/>
            <p:nvPr/>
          </p:nvSpPr>
          <p:spPr>
            <a:xfrm>
              <a:off x="2655855" y="5506087"/>
              <a:ext cx="45719" cy="478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4901276-5440-DA49-9AA2-73828524C758}"/>
                </a:ext>
              </a:extLst>
            </p:cNvPr>
            <p:cNvSpPr/>
            <p:nvPr/>
          </p:nvSpPr>
          <p:spPr>
            <a:xfrm>
              <a:off x="2732629" y="5507231"/>
              <a:ext cx="45719" cy="478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02E2C28A-4384-BE48-AE90-EE94EFE394FE}"/>
              </a:ext>
            </a:extLst>
          </p:cNvPr>
          <p:cNvSpPr/>
          <p:nvPr/>
        </p:nvSpPr>
        <p:spPr>
          <a:xfrm>
            <a:off x="7618023" y="2087015"/>
            <a:ext cx="3724046" cy="762636"/>
          </a:xfrm>
          <a:prstGeom prst="wedgeRoundRectCallout">
            <a:avLst>
              <a:gd name="adj1" fmla="val -44405"/>
              <a:gd name="adj2" fmla="val 87439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Let’s exchange name cards.  Hey… we had met before. 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E697DA3C-56A9-B54C-B350-EFA4E3DB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16 Jul 2020</a:t>
            </a:r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1FD234F-CE44-4F4A-9AAF-D94BA83C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4067-8A86-CB44-BB26-D816A92C822E}" type="slidenum">
              <a:rPr lang="en-US" smtClean="0"/>
              <a:t>4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579C07BC-3B17-0046-9B88-71732EFF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[CALS-TRAIL] Virtual Roundtables on Asia Law</a:t>
            </a:r>
          </a:p>
        </p:txBody>
      </p:sp>
    </p:spTree>
    <p:extLst>
      <p:ext uri="{BB962C8B-B14F-4D97-AF65-F5344CB8AC3E}">
        <p14:creationId xmlns:p14="http://schemas.microsoft.com/office/powerpoint/2010/main" val="112415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B9BA-A48E-104B-BE92-A8B77D51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Privacy-preserving contact-tracing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3AEFE-973C-594A-8968-EEE32BA6C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41" y="1167922"/>
            <a:ext cx="10515600" cy="1321983"/>
          </a:xfrm>
        </p:spPr>
        <p:txBody>
          <a:bodyPr>
            <a:normAutofit/>
          </a:bodyPr>
          <a:lstStyle/>
          <a:p>
            <a:r>
              <a:rPr lang="en-US" sz="2000" b="1" i="1" dirty="0"/>
              <a:t>Main idea</a:t>
            </a:r>
            <a:r>
              <a:rPr lang="en-US" sz="2000" dirty="0"/>
              <a:t>:  Each phone uses a regularly refreshed pseudo-identity.</a:t>
            </a:r>
          </a:p>
          <a:p>
            <a:r>
              <a:rPr lang="en-US" sz="2000" dirty="0"/>
              <a:t>Two approaches on how these pseudo-identity are generated and managed.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8A9F5-B7CC-5748-82BE-F4671E5B1004}"/>
              </a:ext>
            </a:extLst>
          </p:cNvPr>
          <p:cNvSpPr txBox="1"/>
          <p:nvPr/>
        </p:nvSpPr>
        <p:spPr>
          <a:xfrm>
            <a:off x="350372" y="2530068"/>
            <a:ext cx="5778412" cy="31085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Centralized.   </a:t>
            </a:r>
            <a:r>
              <a:rPr lang="en-US" sz="1600" dirty="0"/>
              <a:t>(</a:t>
            </a:r>
            <a:r>
              <a:rPr lang="en-US" sz="1600" i="1" dirty="0"/>
              <a:t>E.g. Singapore </a:t>
            </a:r>
            <a:r>
              <a:rPr lang="en-US" sz="1600" i="1" dirty="0" err="1"/>
              <a:t>TraceTogether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Every user registers with a server.  The server keeps a secret key </a:t>
            </a:r>
            <a:r>
              <a:rPr lang="en-US" sz="1600" b="1" dirty="0">
                <a:solidFill>
                  <a:srgbClr val="C00000"/>
                </a:solidFill>
              </a:rPr>
              <a:t>K</a:t>
            </a:r>
            <a:r>
              <a:rPr lang="en-US" sz="1600" dirty="0"/>
              <a:t>.  The pseudo-identity is cryptographically generated using </a:t>
            </a:r>
            <a:r>
              <a:rPr lang="en-US" sz="1600" b="1" dirty="0">
                <a:solidFill>
                  <a:srgbClr val="C00000"/>
                </a:solidFill>
              </a:rPr>
              <a:t>K</a:t>
            </a:r>
            <a:r>
              <a:rPr lang="en-US" sz="1600" dirty="0"/>
              <a:t>  and the original identity.  The server pushes those pseudo-identity to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(Sensing)       </a:t>
            </a:r>
            <a:r>
              <a:rPr lang="en-US" sz="1600" dirty="0"/>
              <a:t>Each phone gathers and</a:t>
            </a:r>
            <a:r>
              <a:rPr lang="en-US" sz="1600" i="1" u="sng" dirty="0"/>
              <a:t> keeps </a:t>
            </a:r>
            <a:r>
              <a:rPr lang="en-US" sz="1600" dirty="0"/>
              <a:t>its proximity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(Reporting)   </a:t>
            </a:r>
            <a:r>
              <a:rPr lang="en-US" sz="1600" dirty="0"/>
              <a:t>Confirmed cases send their proximity data to the server.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(Tracing)        </a:t>
            </a:r>
            <a:r>
              <a:rPr lang="en-US" sz="1600" dirty="0"/>
              <a:t>Since server knows </a:t>
            </a:r>
            <a:r>
              <a:rPr lang="en-US" sz="1600" b="1" dirty="0">
                <a:solidFill>
                  <a:srgbClr val="C00000"/>
                </a:solidFill>
              </a:rPr>
              <a:t>K, </a:t>
            </a:r>
            <a:r>
              <a:rPr lang="en-US" sz="1600" dirty="0"/>
              <a:t>it can determine who is in proximity of the confirmed cases and notify those at risk.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F8CBBE8-0FB9-8E43-9A3D-6FA58116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577" y="3582346"/>
            <a:ext cx="1594853" cy="1594853"/>
          </a:xfrm>
          <a:prstGeom prst="rect">
            <a:avLst/>
          </a:prstGeom>
        </p:spPr>
      </p:pic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A271D0DB-786D-4447-B7F5-5DD494614676}"/>
              </a:ext>
            </a:extLst>
          </p:cNvPr>
          <p:cNvSpPr/>
          <p:nvPr/>
        </p:nvSpPr>
        <p:spPr>
          <a:xfrm>
            <a:off x="8144642" y="1987492"/>
            <a:ext cx="3501156" cy="1594853"/>
          </a:xfrm>
          <a:prstGeom prst="wedgeRoundRectCallout">
            <a:avLst>
              <a:gd name="adj1" fmla="val -59898"/>
              <a:gd name="adj2" fmla="val 7290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rgbClr val="C00000"/>
                </a:solidFill>
              </a:rPr>
              <a:t>You keep your own data.</a:t>
            </a:r>
          </a:p>
          <a:p>
            <a:r>
              <a:rPr lang="en-US" sz="1600" i="1" dirty="0">
                <a:solidFill>
                  <a:srgbClr val="C00000"/>
                </a:solidFill>
              </a:rPr>
              <a:t>If a person get infected, he/she must submit his/her proximity data to me. I have the master key and I will “decrypt” and check whether you are in the submitted data.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3E2165-F365-2242-92E5-A7A69E438067}"/>
              </a:ext>
            </a:extLst>
          </p:cNvPr>
          <p:cNvGrpSpPr/>
          <p:nvPr/>
        </p:nvGrpSpPr>
        <p:grpSpPr>
          <a:xfrm>
            <a:off x="9272880" y="4076189"/>
            <a:ext cx="224681" cy="392265"/>
            <a:chOff x="2481943" y="5474525"/>
            <a:chExt cx="522514" cy="9975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A973B8-4361-6843-87C0-F2CF0E66380D}"/>
                </a:ext>
              </a:extLst>
            </p:cNvPr>
            <p:cNvSpPr/>
            <p:nvPr/>
          </p:nvSpPr>
          <p:spPr>
            <a:xfrm>
              <a:off x="2481943" y="5474525"/>
              <a:ext cx="522514" cy="997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BE9A904-18BF-0B41-9275-776BB5DD9DB9}"/>
                </a:ext>
              </a:extLst>
            </p:cNvPr>
            <p:cNvSpPr/>
            <p:nvPr/>
          </p:nvSpPr>
          <p:spPr>
            <a:xfrm>
              <a:off x="2518587" y="5585465"/>
              <a:ext cx="440151" cy="8212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Apple Chancery" panose="03020702040506060504" pitchFamily="66" charset="-79"/>
                  <a:cs typeface="Apple Chancery" panose="03020702040506060504" pitchFamily="66" charset="-79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FDC39CB-420A-774D-A03F-37409584DC3F}"/>
                </a:ext>
              </a:extLst>
            </p:cNvPr>
            <p:cNvSpPr/>
            <p:nvPr/>
          </p:nvSpPr>
          <p:spPr>
            <a:xfrm>
              <a:off x="2655855" y="5506087"/>
              <a:ext cx="45719" cy="478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475F98D-0CF9-4B4E-A515-024B4C0600FB}"/>
                </a:ext>
              </a:extLst>
            </p:cNvPr>
            <p:cNvSpPr/>
            <p:nvPr/>
          </p:nvSpPr>
          <p:spPr>
            <a:xfrm>
              <a:off x="2732629" y="5507231"/>
              <a:ext cx="45719" cy="478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068CD6-932F-6945-8176-37607EA3AA65}"/>
              </a:ext>
            </a:extLst>
          </p:cNvPr>
          <p:cNvGrpSpPr/>
          <p:nvPr/>
        </p:nvGrpSpPr>
        <p:grpSpPr>
          <a:xfrm>
            <a:off x="10081217" y="4272322"/>
            <a:ext cx="224681" cy="392265"/>
            <a:chOff x="2481943" y="5474525"/>
            <a:chExt cx="522514" cy="9975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805A845-792A-064B-9E7F-7DDD64F6D929}"/>
                </a:ext>
              </a:extLst>
            </p:cNvPr>
            <p:cNvSpPr/>
            <p:nvPr/>
          </p:nvSpPr>
          <p:spPr>
            <a:xfrm>
              <a:off x="2481943" y="5474525"/>
              <a:ext cx="522514" cy="997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E9C10DE-2643-974E-AE24-E82E867820D8}"/>
                </a:ext>
              </a:extLst>
            </p:cNvPr>
            <p:cNvSpPr/>
            <p:nvPr/>
          </p:nvSpPr>
          <p:spPr>
            <a:xfrm>
              <a:off x="2518587" y="5585465"/>
              <a:ext cx="440151" cy="8212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Apple Chancery" panose="03020702040506060504" pitchFamily="66" charset="-79"/>
                  <a:cs typeface="Apple Chancery" panose="03020702040506060504" pitchFamily="66" charset="-79"/>
                </a:rPr>
                <a:t>B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BF9A98-A24C-2440-9C44-F66964273003}"/>
                </a:ext>
              </a:extLst>
            </p:cNvPr>
            <p:cNvSpPr/>
            <p:nvPr/>
          </p:nvSpPr>
          <p:spPr>
            <a:xfrm>
              <a:off x="2655855" y="5506087"/>
              <a:ext cx="45719" cy="478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66E4E17-08F1-1648-AC42-912A3639D66C}"/>
                </a:ext>
              </a:extLst>
            </p:cNvPr>
            <p:cNvSpPr/>
            <p:nvPr/>
          </p:nvSpPr>
          <p:spPr>
            <a:xfrm>
              <a:off x="2732629" y="5507231"/>
              <a:ext cx="45719" cy="478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CCE76FB-ABD6-C047-9BDD-E7FA3420D3A7}"/>
              </a:ext>
            </a:extLst>
          </p:cNvPr>
          <p:cNvGrpSpPr/>
          <p:nvPr/>
        </p:nvGrpSpPr>
        <p:grpSpPr>
          <a:xfrm>
            <a:off x="8875223" y="4801410"/>
            <a:ext cx="224681" cy="392265"/>
            <a:chOff x="2481943" y="5474525"/>
            <a:chExt cx="522514" cy="99752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DB2868-5E3C-F448-BBE1-9223F2A291DB}"/>
                </a:ext>
              </a:extLst>
            </p:cNvPr>
            <p:cNvSpPr/>
            <p:nvPr/>
          </p:nvSpPr>
          <p:spPr>
            <a:xfrm>
              <a:off x="2481943" y="5474525"/>
              <a:ext cx="522514" cy="997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3CA8EE6-A16D-1D40-BE3E-6EAD03F44D77}"/>
                </a:ext>
              </a:extLst>
            </p:cNvPr>
            <p:cNvSpPr/>
            <p:nvPr/>
          </p:nvSpPr>
          <p:spPr>
            <a:xfrm>
              <a:off x="2518587" y="5585465"/>
              <a:ext cx="440151" cy="8212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Apple Chancery" panose="03020702040506060504" pitchFamily="66" charset="-79"/>
                  <a:cs typeface="Apple Chancery" panose="03020702040506060504" pitchFamily="66" charset="-79"/>
                </a:rPr>
                <a:t>C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FA08FCB-A71B-8342-BC29-E436D420C23B}"/>
                </a:ext>
              </a:extLst>
            </p:cNvPr>
            <p:cNvSpPr/>
            <p:nvPr/>
          </p:nvSpPr>
          <p:spPr>
            <a:xfrm>
              <a:off x="2655855" y="5506087"/>
              <a:ext cx="45719" cy="478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3203DAD-8E5E-934E-ACCB-306B2C7DFC68}"/>
                </a:ext>
              </a:extLst>
            </p:cNvPr>
            <p:cNvSpPr/>
            <p:nvPr/>
          </p:nvSpPr>
          <p:spPr>
            <a:xfrm>
              <a:off x="2732629" y="5507231"/>
              <a:ext cx="45719" cy="478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7BB3EB-E1DF-A049-9F7D-73EB4F86F5CA}"/>
              </a:ext>
            </a:extLst>
          </p:cNvPr>
          <p:cNvGrpSpPr/>
          <p:nvPr/>
        </p:nvGrpSpPr>
        <p:grpSpPr>
          <a:xfrm>
            <a:off x="9597605" y="4845036"/>
            <a:ext cx="224681" cy="392265"/>
            <a:chOff x="2481943" y="5474525"/>
            <a:chExt cx="522514" cy="99752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74333D-6D21-6346-9B09-BCAE32AD868D}"/>
                </a:ext>
              </a:extLst>
            </p:cNvPr>
            <p:cNvSpPr/>
            <p:nvPr/>
          </p:nvSpPr>
          <p:spPr>
            <a:xfrm>
              <a:off x="2481943" y="5474525"/>
              <a:ext cx="522514" cy="997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E02E6320-1DBD-3646-A766-71830FFB5166}"/>
                </a:ext>
              </a:extLst>
            </p:cNvPr>
            <p:cNvSpPr/>
            <p:nvPr/>
          </p:nvSpPr>
          <p:spPr>
            <a:xfrm>
              <a:off x="2518587" y="5585465"/>
              <a:ext cx="440151" cy="8212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Apple Chancery" panose="03020702040506060504" pitchFamily="66" charset="-79"/>
                  <a:cs typeface="Apple Chancery" panose="03020702040506060504" pitchFamily="66" charset="-79"/>
                </a:rPr>
                <a:t>D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D68F84F-4393-F94D-8216-C596D2606933}"/>
                </a:ext>
              </a:extLst>
            </p:cNvPr>
            <p:cNvSpPr/>
            <p:nvPr/>
          </p:nvSpPr>
          <p:spPr>
            <a:xfrm>
              <a:off x="2655855" y="5506087"/>
              <a:ext cx="45719" cy="478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36C9D57-4A18-DC4C-8ACE-0CBA1F805144}"/>
                </a:ext>
              </a:extLst>
            </p:cNvPr>
            <p:cNvSpPr/>
            <p:nvPr/>
          </p:nvSpPr>
          <p:spPr>
            <a:xfrm>
              <a:off x="2732629" y="5507231"/>
              <a:ext cx="45719" cy="478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1123C7-6A2C-8042-95B2-2DAB1F53A877}"/>
              </a:ext>
            </a:extLst>
          </p:cNvPr>
          <p:cNvGrpSpPr/>
          <p:nvPr/>
        </p:nvGrpSpPr>
        <p:grpSpPr>
          <a:xfrm>
            <a:off x="10769350" y="4587985"/>
            <a:ext cx="224681" cy="392265"/>
            <a:chOff x="2481943" y="5474525"/>
            <a:chExt cx="522514" cy="99752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0AF9EB0-1A22-9E48-82F5-681A9F3DF07B}"/>
                </a:ext>
              </a:extLst>
            </p:cNvPr>
            <p:cNvSpPr/>
            <p:nvPr/>
          </p:nvSpPr>
          <p:spPr>
            <a:xfrm>
              <a:off x="2481943" y="5474525"/>
              <a:ext cx="522514" cy="997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7E1EB155-8F9B-C340-A3B7-41DCA0B80021}"/>
                </a:ext>
              </a:extLst>
            </p:cNvPr>
            <p:cNvSpPr/>
            <p:nvPr/>
          </p:nvSpPr>
          <p:spPr>
            <a:xfrm>
              <a:off x="2518587" y="5585465"/>
              <a:ext cx="440151" cy="8212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Apple Chancery" panose="03020702040506060504" pitchFamily="66" charset="-79"/>
                  <a:cs typeface="Apple Chancery" panose="03020702040506060504" pitchFamily="66" charset="-79"/>
                </a:rPr>
                <a:t>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F754A3A-5302-B347-8292-7DCB17EF1632}"/>
                </a:ext>
              </a:extLst>
            </p:cNvPr>
            <p:cNvSpPr/>
            <p:nvPr/>
          </p:nvSpPr>
          <p:spPr>
            <a:xfrm>
              <a:off x="2655855" y="5506087"/>
              <a:ext cx="45719" cy="478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74D3C66-FC73-3244-A5A9-351C8EF13FDD}"/>
                </a:ext>
              </a:extLst>
            </p:cNvPr>
            <p:cNvSpPr/>
            <p:nvPr/>
          </p:nvSpPr>
          <p:spPr>
            <a:xfrm>
              <a:off x="2732629" y="5507231"/>
              <a:ext cx="45719" cy="478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0A7D4AE-924E-314F-B5CC-4803AB7EA12E}"/>
              </a:ext>
            </a:extLst>
          </p:cNvPr>
          <p:cNvSpPr txBox="1"/>
          <p:nvPr/>
        </p:nvSpPr>
        <p:spPr>
          <a:xfrm>
            <a:off x="6915891" y="5288884"/>
            <a:ext cx="4863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 individual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uses different pseudo-identities that are periodically refreshed. So, other nosy individuals, even collectively, still unable to infer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’s trace . </a:t>
            </a:r>
          </a:p>
        </p:txBody>
      </p:sp>
      <p:sp>
        <p:nvSpPr>
          <p:cNvPr id="40" name="Date Placeholder 39">
            <a:extLst>
              <a:ext uri="{FF2B5EF4-FFF2-40B4-BE49-F238E27FC236}">
                <a16:creationId xmlns:a16="http://schemas.microsoft.com/office/drawing/2014/main" id="{60E7D1F6-56E0-6442-A540-D5AE6017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16 Jul 2020</a:t>
            </a:r>
            <a:endParaRPr lang="en-US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FA01AAD8-8F68-9045-AC88-33746FF7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4067-8A86-CB44-BB26-D816A92C822E}" type="slidenum">
              <a:rPr lang="en-US" smtClean="0"/>
              <a:t>5</a:t>
            </a:fld>
            <a:endParaRPr lang="en-US"/>
          </a:p>
        </p:txBody>
      </p:sp>
      <p:sp>
        <p:nvSpPr>
          <p:cNvPr id="42" name="Footer Placeholder 41">
            <a:extLst>
              <a:ext uri="{FF2B5EF4-FFF2-40B4-BE49-F238E27FC236}">
                <a16:creationId xmlns:a16="http://schemas.microsoft.com/office/drawing/2014/main" id="{6C5B53A6-0257-0B4E-8BE5-DD2696D8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[CALS-TRAIL] Virtual Roundtables on Asia Law</a:t>
            </a:r>
          </a:p>
        </p:txBody>
      </p:sp>
    </p:spTree>
    <p:extLst>
      <p:ext uri="{BB962C8B-B14F-4D97-AF65-F5344CB8AC3E}">
        <p14:creationId xmlns:p14="http://schemas.microsoft.com/office/powerpoint/2010/main" val="332836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B9BA-A48E-104B-BE92-A8B77D51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Privacy-preserving contact-tracing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3AEFE-973C-594A-8968-EEE32BA6C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41" y="1167922"/>
            <a:ext cx="10515600" cy="1321983"/>
          </a:xfrm>
        </p:spPr>
        <p:txBody>
          <a:bodyPr>
            <a:normAutofit/>
          </a:bodyPr>
          <a:lstStyle/>
          <a:p>
            <a:r>
              <a:rPr lang="en-US" sz="2000" b="1" i="1" dirty="0"/>
              <a:t>Main idea</a:t>
            </a:r>
            <a:r>
              <a:rPr lang="en-US" sz="2000" dirty="0"/>
              <a:t>:  Each phone uses a regularly refreshed pseudo-identity.</a:t>
            </a:r>
          </a:p>
          <a:p>
            <a:r>
              <a:rPr lang="en-US" sz="2000" dirty="0"/>
              <a:t>Two approaches on how these pseudo-identity are generated and managed.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53E7E-9FF6-C54C-BD2B-9E03B8364E57}"/>
              </a:ext>
            </a:extLst>
          </p:cNvPr>
          <p:cNvSpPr txBox="1"/>
          <p:nvPr/>
        </p:nvSpPr>
        <p:spPr>
          <a:xfrm>
            <a:off x="6381814" y="1927149"/>
            <a:ext cx="5696092" cy="33547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Decentralized.   </a:t>
            </a:r>
            <a:r>
              <a:rPr lang="en-US" sz="1600" i="1" dirty="0"/>
              <a:t>E.g. Apple &amp; Google,  DP</a:t>
            </a:r>
            <a:r>
              <a:rPr lang="en-US" sz="1600" i="1" baseline="30000" dirty="0"/>
              <a:t>3</a:t>
            </a:r>
            <a:r>
              <a:rPr lang="en-US" sz="1600" i="1" dirty="0"/>
              <a:t>T (Decentralized Privacy-Preserving Proximity Tracing)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pseudo-identity is cryptographically generated by each individual phone using some time-based secret key </a:t>
            </a:r>
            <a:r>
              <a:rPr lang="en-US" sz="1600" b="1" dirty="0">
                <a:solidFill>
                  <a:srgbClr val="C00000"/>
                </a:solidFill>
              </a:rPr>
              <a:t>K</a:t>
            </a:r>
            <a:r>
              <a:rPr lang="en-US" sz="1600" b="1" baseline="-25000" dirty="0">
                <a:solidFill>
                  <a:srgbClr val="C00000"/>
                </a:solidFill>
              </a:rPr>
              <a:t>t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(Sensing)       </a:t>
            </a:r>
            <a:r>
              <a:rPr lang="en-US" sz="1600" dirty="0"/>
              <a:t>Each phone gathers and</a:t>
            </a:r>
            <a:r>
              <a:rPr lang="en-US" sz="1600" i="1" u="sng" dirty="0"/>
              <a:t> keeps </a:t>
            </a:r>
            <a:r>
              <a:rPr lang="en-US" sz="1600" dirty="0"/>
              <a:t>its proximity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(Reporting)   </a:t>
            </a:r>
            <a:r>
              <a:rPr lang="en-US" sz="1600" dirty="0"/>
              <a:t>A confirmed case publishes some credential to reveal the secret key </a:t>
            </a:r>
            <a:r>
              <a:rPr lang="en-US" sz="1600" b="1" dirty="0" err="1">
                <a:solidFill>
                  <a:srgbClr val="C00000"/>
                </a:solidFill>
              </a:rPr>
              <a:t>K</a:t>
            </a:r>
            <a:r>
              <a:rPr lang="en-US" sz="1600" b="1" baseline="-25000" dirty="0" err="1">
                <a:solidFill>
                  <a:srgbClr val="C00000"/>
                </a:solidFill>
              </a:rPr>
              <a:t>t</a:t>
            </a:r>
            <a:r>
              <a:rPr lang="en-US" sz="1600" dirty="0"/>
              <a:t> (only for</a:t>
            </a:r>
            <a:r>
              <a:rPr lang="en-US" sz="1600" b="1" dirty="0"/>
              <a:t> </a:t>
            </a:r>
            <a:r>
              <a:rPr lang="en-US" sz="1600" b="1" i="1" dirty="0">
                <a:solidFill>
                  <a:srgbClr val="C00000"/>
                </a:solidFill>
              </a:rPr>
              <a:t>t</a:t>
            </a:r>
            <a:r>
              <a:rPr lang="en-US" sz="1600" b="1" dirty="0"/>
              <a:t>  </a:t>
            </a:r>
            <a:r>
              <a:rPr lang="en-US" sz="1600" dirty="0"/>
              <a:t>later than time of infection) to some directory.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(Tracing)        </a:t>
            </a:r>
            <a:r>
              <a:rPr lang="en-US" sz="1600" dirty="0"/>
              <a:t>Others can download those secrets. By following the same cryptographic operations, they can match the proximity data. 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913F25-35BA-DC43-9CE6-790ADD896C70}"/>
              </a:ext>
            </a:extLst>
          </p:cNvPr>
          <p:cNvGrpSpPr/>
          <p:nvPr/>
        </p:nvGrpSpPr>
        <p:grpSpPr>
          <a:xfrm>
            <a:off x="1470151" y="3429000"/>
            <a:ext cx="224681" cy="392265"/>
            <a:chOff x="2481943" y="5474525"/>
            <a:chExt cx="522514" cy="99752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055612-6DF2-2246-A519-1019EBD82A61}"/>
                </a:ext>
              </a:extLst>
            </p:cNvPr>
            <p:cNvSpPr/>
            <p:nvPr/>
          </p:nvSpPr>
          <p:spPr>
            <a:xfrm>
              <a:off x="2481943" y="5474525"/>
              <a:ext cx="522514" cy="997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FB34A86-5A3A-694A-A476-0B17040B0826}"/>
                </a:ext>
              </a:extLst>
            </p:cNvPr>
            <p:cNvSpPr/>
            <p:nvPr/>
          </p:nvSpPr>
          <p:spPr>
            <a:xfrm>
              <a:off x="2518587" y="5585465"/>
              <a:ext cx="440151" cy="8212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Apple Chancery" panose="03020702040506060504" pitchFamily="66" charset="-79"/>
                  <a:cs typeface="Apple Chancery" panose="03020702040506060504" pitchFamily="66" charset="-79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48FD253-0612-0A44-81C7-EC7C320F4AA6}"/>
                </a:ext>
              </a:extLst>
            </p:cNvPr>
            <p:cNvSpPr/>
            <p:nvPr/>
          </p:nvSpPr>
          <p:spPr>
            <a:xfrm>
              <a:off x="2655855" y="5506087"/>
              <a:ext cx="45719" cy="478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A0C9C51-8860-F74C-A6D8-90E7785FFECD}"/>
                </a:ext>
              </a:extLst>
            </p:cNvPr>
            <p:cNvSpPr/>
            <p:nvPr/>
          </p:nvSpPr>
          <p:spPr>
            <a:xfrm>
              <a:off x="2732629" y="5507231"/>
              <a:ext cx="45719" cy="478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22773C-820C-7442-8C60-67AA3E8DE421}"/>
              </a:ext>
            </a:extLst>
          </p:cNvPr>
          <p:cNvGrpSpPr/>
          <p:nvPr/>
        </p:nvGrpSpPr>
        <p:grpSpPr>
          <a:xfrm>
            <a:off x="2416988" y="3658318"/>
            <a:ext cx="224681" cy="392265"/>
            <a:chOff x="2481943" y="5474525"/>
            <a:chExt cx="522514" cy="99752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A19D77-19C8-8540-AE37-2FDCBBEA1EBC}"/>
                </a:ext>
              </a:extLst>
            </p:cNvPr>
            <p:cNvSpPr/>
            <p:nvPr/>
          </p:nvSpPr>
          <p:spPr>
            <a:xfrm>
              <a:off x="2481943" y="5474525"/>
              <a:ext cx="522514" cy="997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74A5A46-8550-FD45-BC27-02E687729E88}"/>
                </a:ext>
              </a:extLst>
            </p:cNvPr>
            <p:cNvSpPr/>
            <p:nvPr/>
          </p:nvSpPr>
          <p:spPr>
            <a:xfrm>
              <a:off x="2518587" y="5585465"/>
              <a:ext cx="440151" cy="8212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Apple Chancery" panose="03020702040506060504" pitchFamily="66" charset="-79"/>
                  <a:cs typeface="Apple Chancery" panose="03020702040506060504" pitchFamily="66" charset="-79"/>
                </a:rPr>
                <a:t>B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E5E753A-78CC-E744-B919-BD98C73C0204}"/>
                </a:ext>
              </a:extLst>
            </p:cNvPr>
            <p:cNvSpPr/>
            <p:nvPr/>
          </p:nvSpPr>
          <p:spPr>
            <a:xfrm>
              <a:off x="2655855" y="5506087"/>
              <a:ext cx="45719" cy="478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6B2D13-EE9F-D245-9077-0B838E12D5D5}"/>
                </a:ext>
              </a:extLst>
            </p:cNvPr>
            <p:cNvSpPr/>
            <p:nvPr/>
          </p:nvSpPr>
          <p:spPr>
            <a:xfrm>
              <a:off x="2732629" y="5507231"/>
              <a:ext cx="45719" cy="478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D80F3EE-468A-744D-9ACB-0CC67C3A52A9}"/>
              </a:ext>
            </a:extLst>
          </p:cNvPr>
          <p:cNvGrpSpPr/>
          <p:nvPr/>
        </p:nvGrpSpPr>
        <p:grpSpPr>
          <a:xfrm>
            <a:off x="967770" y="4348704"/>
            <a:ext cx="224681" cy="392265"/>
            <a:chOff x="2481943" y="5474525"/>
            <a:chExt cx="522514" cy="9975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0EB9A1-EB24-B441-846D-7A810D15B14E}"/>
                </a:ext>
              </a:extLst>
            </p:cNvPr>
            <p:cNvSpPr/>
            <p:nvPr/>
          </p:nvSpPr>
          <p:spPr>
            <a:xfrm>
              <a:off x="2481943" y="5474525"/>
              <a:ext cx="522514" cy="997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EC80B3D-92CD-4A48-AEC4-274B3DAEE5C5}"/>
                </a:ext>
              </a:extLst>
            </p:cNvPr>
            <p:cNvSpPr/>
            <p:nvPr/>
          </p:nvSpPr>
          <p:spPr>
            <a:xfrm>
              <a:off x="2518587" y="5585465"/>
              <a:ext cx="440151" cy="8212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Apple Chancery" panose="03020702040506060504" pitchFamily="66" charset="-79"/>
                  <a:cs typeface="Apple Chancery" panose="03020702040506060504" pitchFamily="66" charset="-79"/>
                </a:rPr>
                <a:t>C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01E78B7-AEB7-734E-844E-4247FB75D0AA}"/>
                </a:ext>
              </a:extLst>
            </p:cNvPr>
            <p:cNvSpPr/>
            <p:nvPr/>
          </p:nvSpPr>
          <p:spPr>
            <a:xfrm>
              <a:off x="2655855" y="5506087"/>
              <a:ext cx="45719" cy="478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B04934B-2956-5D41-B626-B113BAB235C2}"/>
                </a:ext>
              </a:extLst>
            </p:cNvPr>
            <p:cNvSpPr/>
            <p:nvPr/>
          </p:nvSpPr>
          <p:spPr>
            <a:xfrm>
              <a:off x="2732629" y="5507231"/>
              <a:ext cx="45719" cy="478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3BD71D-204B-AB45-AD00-F8E5F307183D}"/>
              </a:ext>
            </a:extLst>
          </p:cNvPr>
          <p:cNvGrpSpPr/>
          <p:nvPr/>
        </p:nvGrpSpPr>
        <p:grpSpPr>
          <a:xfrm>
            <a:off x="1848149" y="4719157"/>
            <a:ext cx="224681" cy="392265"/>
            <a:chOff x="2481943" y="5474525"/>
            <a:chExt cx="522514" cy="99752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FB32457-DA73-E144-BA48-4E84F61EBE87}"/>
                </a:ext>
              </a:extLst>
            </p:cNvPr>
            <p:cNvSpPr/>
            <p:nvPr/>
          </p:nvSpPr>
          <p:spPr>
            <a:xfrm>
              <a:off x="2481943" y="5474525"/>
              <a:ext cx="522514" cy="997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47561AF5-D8ED-2D45-ACFC-73B14194B767}"/>
                </a:ext>
              </a:extLst>
            </p:cNvPr>
            <p:cNvSpPr/>
            <p:nvPr/>
          </p:nvSpPr>
          <p:spPr>
            <a:xfrm>
              <a:off x="2518587" y="5585465"/>
              <a:ext cx="440151" cy="8212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Apple Chancery" panose="03020702040506060504" pitchFamily="66" charset="-79"/>
                  <a:cs typeface="Apple Chancery" panose="03020702040506060504" pitchFamily="66" charset="-79"/>
                </a:rPr>
                <a:t>D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38C0B93-9D0F-A44F-B780-71DA70226E99}"/>
                </a:ext>
              </a:extLst>
            </p:cNvPr>
            <p:cNvSpPr/>
            <p:nvPr/>
          </p:nvSpPr>
          <p:spPr>
            <a:xfrm>
              <a:off x="2655855" y="5506087"/>
              <a:ext cx="45719" cy="478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2436FCE-4BFC-974B-A701-1F0B42D9793F}"/>
                </a:ext>
              </a:extLst>
            </p:cNvPr>
            <p:cNvSpPr/>
            <p:nvPr/>
          </p:nvSpPr>
          <p:spPr>
            <a:xfrm>
              <a:off x="2732629" y="5507231"/>
              <a:ext cx="45719" cy="478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BF0E2B1-5024-A148-B98B-D937EE00B75D}"/>
              </a:ext>
            </a:extLst>
          </p:cNvPr>
          <p:cNvGrpSpPr/>
          <p:nvPr/>
        </p:nvGrpSpPr>
        <p:grpSpPr>
          <a:xfrm>
            <a:off x="3615374" y="4481943"/>
            <a:ext cx="224681" cy="392265"/>
            <a:chOff x="2481943" y="5474525"/>
            <a:chExt cx="522514" cy="99752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EE0C00E-BEAE-DF4B-A1C8-614B4005E641}"/>
                </a:ext>
              </a:extLst>
            </p:cNvPr>
            <p:cNvSpPr/>
            <p:nvPr/>
          </p:nvSpPr>
          <p:spPr>
            <a:xfrm>
              <a:off x="2481943" y="5474525"/>
              <a:ext cx="522514" cy="997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91A479F-7F27-5341-AD57-F6D36A814875}"/>
                </a:ext>
              </a:extLst>
            </p:cNvPr>
            <p:cNvSpPr/>
            <p:nvPr/>
          </p:nvSpPr>
          <p:spPr>
            <a:xfrm>
              <a:off x="2518587" y="5585465"/>
              <a:ext cx="440151" cy="82127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Apple Chancery" panose="03020702040506060504" pitchFamily="66" charset="-79"/>
                  <a:cs typeface="Apple Chancery" panose="03020702040506060504" pitchFamily="66" charset="-79"/>
                </a:rPr>
                <a:t>E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616BE3A-744C-5A4A-B5F2-E025A8F07FD7}"/>
                </a:ext>
              </a:extLst>
            </p:cNvPr>
            <p:cNvSpPr/>
            <p:nvPr/>
          </p:nvSpPr>
          <p:spPr>
            <a:xfrm>
              <a:off x="2655855" y="5506087"/>
              <a:ext cx="45719" cy="478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365EA30-1AC3-784D-935B-42B4771D4125}"/>
                </a:ext>
              </a:extLst>
            </p:cNvPr>
            <p:cNvSpPr/>
            <p:nvPr/>
          </p:nvSpPr>
          <p:spPr>
            <a:xfrm>
              <a:off x="2732629" y="5507231"/>
              <a:ext cx="45719" cy="478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92679758-05A8-6849-A365-DC9D13B2E37F}"/>
              </a:ext>
            </a:extLst>
          </p:cNvPr>
          <p:cNvSpPr/>
          <p:nvPr/>
        </p:nvSpPr>
        <p:spPr>
          <a:xfrm>
            <a:off x="3640210" y="2282342"/>
            <a:ext cx="2063359" cy="1600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Public Directory: Keys that generate confirmed cases’ pseudo-identity.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kkk</a:t>
            </a:r>
            <a:r>
              <a:rPr lang="en-US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kkk</a:t>
            </a:r>
            <a:r>
              <a:rPr lang="en-US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kkk</a:t>
            </a:r>
            <a:r>
              <a:rPr lang="en-US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53552628-2F99-8E4E-A0F5-EC1A50309309}"/>
              </a:ext>
            </a:extLst>
          </p:cNvPr>
          <p:cNvSpPr/>
          <p:nvPr/>
        </p:nvSpPr>
        <p:spPr>
          <a:xfrm>
            <a:off x="2209800" y="5240922"/>
            <a:ext cx="2948884" cy="1446484"/>
          </a:xfrm>
          <a:prstGeom prst="wedgeRoundRectCallout">
            <a:avLst>
              <a:gd name="adj1" fmla="val 1323"/>
              <a:gd name="adj2" fmla="val -7283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I’m infected. Every if I reveal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my keys, there isn’t a single entity who can construct my trace in the past 3 days.</a:t>
            </a: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(except the extreme scenario where many collude)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DAEB2B-64D5-234C-AEFA-286467D8E6C7}"/>
              </a:ext>
            </a:extLst>
          </p:cNvPr>
          <p:cNvSpPr txBox="1"/>
          <p:nvPr/>
        </p:nvSpPr>
        <p:spPr>
          <a:xfrm>
            <a:off x="5471097" y="5240922"/>
            <a:ext cx="58827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Caveats: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Authority still required to “certify” that an entity is infected.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Unlike the centralized version where the authority conducts the tracing.  Here public have access to tracing info.  It is unable to detect collusion among a large group of individuals  (or even “fake” individuals).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Centralized version allows the authority to infer useful information, e.g. identifying super-spreaders.  Difficult in decentralized version. </a:t>
            </a:r>
          </a:p>
        </p:txBody>
      </p:sp>
      <p:sp>
        <p:nvSpPr>
          <p:cNvPr id="40" name="Date Placeholder 39">
            <a:extLst>
              <a:ext uri="{FF2B5EF4-FFF2-40B4-BE49-F238E27FC236}">
                <a16:creationId xmlns:a16="http://schemas.microsoft.com/office/drawing/2014/main" id="{B010A01D-0363-5B4C-BDF2-69919B45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16 Jul 2020</a:t>
            </a:r>
            <a:endParaRPr lang="en-US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9227950D-B366-5649-B89F-A5292DB7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4067-8A86-CB44-BB26-D816A92C82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1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55B7-AF50-694A-9AEE-EF60986E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AFA1-A128-0844-B222-894AE692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Vulnerable implementation of tracing apps.  </a:t>
            </a:r>
            <a:r>
              <a:rPr lang="en-US" sz="1800" dirty="0"/>
              <a:t>(open-source could help to some extent, e.g.  </a:t>
            </a:r>
            <a:r>
              <a:rPr lang="en-US" sz="1800" dirty="0" err="1"/>
              <a:t>TraceTogether</a:t>
            </a:r>
            <a:r>
              <a:rPr lang="en-US" sz="1800" dirty="0"/>
              <a:t>)</a:t>
            </a:r>
          </a:p>
          <a:p>
            <a:endParaRPr lang="en-US" dirty="0"/>
          </a:p>
          <a:p>
            <a:r>
              <a:rPr lang="en-US" dirty="0"/>
              <a:t>Although we focus  on proximity data, large amount of geolocations data have been collected, e.g. Singapore’s </a:t>
            </a:r>
            <a:r>
              <a:rPr lang="en-US" dirty="0" err="1"/>
              <a:t>SafeEntry</a:t>
            </a:r>
            <a:r>
              <a:rPr lang="en-US" dirty="0"/>
              <a:t>.  Management  and governance of these data.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4916E-CF11-0C4D-A21E-F3F64A2B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16 Jul 2020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BA361-0CDA-4245-82A4-F9301B90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4067-8A86-CB44-BB26-D816A92C822E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248DF-957A-334A-B55A-34685EF1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[CALS-TRAIL] Virtual Roundtables on Asia Law</a:t>
            </a:r>
          </a:p>
        </p:txBody>
      </p:sp>
    </p:spTree>
    <p:extLst>
      <p:ext uri="{BB962C8B-B14F-4D97-AF65-F5344CB8AC3E}">
        <p14:creationId xmlns:p14="http://schemas.microsoft.com/office/powerpoint/2010/main" val="156522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987</Words>
  <Application>Microsoft Macintosh PowerPoint</Application>
  <PresentationFormat>Widescreen</PresentationFormat>
  <Paragraphs>135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Apple Chancery</vt:lpstr>
      <vt:lpstr>Arial</vt:lpstr>
      <vt:lpstr>Calibri</vt:lpstr>
      <vt:lpstr>Calibri Light</vt:lpstr>
      <vt:lpstr>Courier New</vt:lpstr>
      <vt:lpstr>Office Theme</vt:lpstr>
      <vt:lpstr>[CALS-TRAIL] Virtual Roundtables on Asia Law  COVID-19 and Data Privacy in Asia: Finding the Balance between Public Health and Data Protection</vt:lpstr>
      <vt:lpstr>Privacy-preserving Contact Tracing</vt:lpstr>
      <vt:lpstr>Location traces:  Two types of data</vt:lpstr>
      <vt:lpstr>Location traces:  Two types of data</vt:lpstr>
      <vt:lpstr>Without privacy protection on the identity….</vt:lpstr>
      <vt:lpstr>Privacy-preserving contact-tracing</vt:lpstr>
      <vt:lpstr>Privacy-preserving contact-tracing</vt:lpstr>
      <vt:lpstr>Other risks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2020-07-15T06:26:19Z</dcterms:created>
  <dcterms:modified xsi:type="dcterms:W3CDTF">2020-07-16T04:42:57Z</dcterms:modified>
</cp:coreProperties>
</file>