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331" r:id="rId4"/>
    <p:sldId id="354" r:id="rId5"/>
    <p:sldId id="355" r:id="rId6"/>
    <p:sldId id="332" r:id="rId7"/>
    <p:sldId id="356" r:id="rId8"/>
    <p:sldId id="333" r:id="rId9"/>
    <p:sldId id="357" r:id="rId10"/>
    <p:sldId id="334" r:id="rId11"/>
    <p:sldId id="335" r:id="rId12"/>
    <p:sldId id="336" r:id="rId13"/>
    <p:sldId id="35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04"/>
    <p:restoredTop sz="95480" autoAdjust="0"/>
  </p:normalViewPr>
  <p:slideViewPr>
    <p:cSldViewPr snapToGrid="0" snapToObjects="1">
      <p:cViewPr>
        <p:scale>
          <a:sx n="100" d="100"/>
          <a:sy n="100" d="100"/>
        </p:scale>
        <p:origin x="58"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21D0F-B466-4445-947F-61E5D87B68A1}" type="datetimeFigureOut">
              <a:rPr lang="fr-FR" smtClean="0"/>
              <a:t>27/02/2023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9FBBF-C863-9346-BD63-0A5D2A4BC1CB}" type="slidenum">
              <a:rPr lang="fr-FR" smtClean="0"/>
              <a:t>‹N°›</a:t>
            </a:fld>
            <a:endParaRPr lang="fr-FR"/>
          </a:p>
        </p:txBody>
      </p:sp>
    </p:spTree>
    <p:extLst>
      <p:ext uri="{BB962C8B-B14F-4D97-AF65-F5344CB8AC3E}">
        <p14:creationId xmlns:p14="http://schemas.microsoft.com/office/powerpoint/2010/main" val="268505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1</a:t>
            </a:fld>
            <a:endParaRPr lang="fr-FR"/>
          </a:p>
        </p:txBody>
      </p:sp>
    </p:spTree>
    <p:extLst>
      <p:ext uri="{BB962C8B-B14F-4D97-AF65-F5344CB8AC3E}">
        <p14:creationId xmlns:p14="http://schemas.microsoft.com/office/powerpoint/2010/main" val="40773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Attention le symbole « ^ » a deux utilités, « commence par » s’il s’agit du tout premier caractère d’une </a:t>
            </a:r>
            <a:r>
              <a:rPr lang="fr-FR" dirty="0" err="1"/>
              <a:t>regex</a:t>
            </a:r>
            <a:r>
              <a:rPr lang="fr-FR" dirty="0"/>
              <a:t> ou sinon une négation.</a:t>
            </a:r>
          </a:p>
          <a:p>
            <a:endParaRPr lang="fr-FR" dirty="0"/>
          </a:p>
          <a:p>
            <a:r>
              <a:rPr lang="fr-FR" sz="1200" b="0" i="0" kern="1200" dirty="0">
                <a:solidFill>
                  <a:schemeClr val="tx1"/>
                </a:solidFill>
                <a:effectLst/>
                <a:latin typeface="+mn-lt"/>
                <a:ea typeface="+mn-ea"/>
                <a:cs typeface="+mn-cs"/>
              </a:rPr>
              <a:t>Comment faire si on veut vérifier la présence du symbole "?" ou d’un "." étant donné qu’il s’agit de méta-caractères ? </a:t>
            </a:r>
            <a:r>
              <a:rPr lang="fr-FR" sz="1200" b="0" i="0" kern="1200">
                <a:solidFill>
                  <a:schemeClr val="tx1"/>
                </a:solidFill>
                <a:effectLst/>
                <a:latin typeface="+mn-lt"/>
                <a:ea typeface="+mn-ea"/>
                <a:cs typeface="+mn-cs"/>
              </a:rPr>
              <a:t>Pour cela il faut l’échapper avec le symbole « \ ». </a:t>
            </a:r>
            <a:r>
              <a:rPr lang="fr-FR"/>
              <a:t>Dans </a:t>
            </a:r>
            <a:r>
              <a:rPr lang="fr-FR" dirty="0"/>
              <a:t>l’exemple, on s’assure que la phrase se termine par un « ? »</a:t>
            </a:r>
          </a:p>
          <a:p>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10</a:t>
            </a:fld>
            <a:endParaRPr lang="fr-FR"/>
          </a:p>
        </p:txBody>
      </p:sp>
    </p:spTree>
    <p:extLst>
      <p:ext uri="{BB962C8B-B14F-4D97-AF65-F5344CB8AC3E}">
        <p14:creationId xmlns:p14="http://schemas.microsoft.com/office/powerpoint/2010/main" val="699951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classes abrégées sont des raccourcis permettant de reproduire ce que l’on a vu précédemment.</a:t>
            </a:r>
          </a:p>
          <a:p>
            <a:endParaRPr lang="fr-FR" dirty="0"/>
          </a:p>
          <a:p>
            <a:r>
              <a:rPr lang="fr-FR" dirty="0"/>
              <a:t>Voir les exemples.</a:t>
            </a:r>
          </a:p>
          <a:p>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11</a:t>
            </a:fld>
            <a:endParaRPr lang="fr-FR"/>
          </a:p>
        </p:txBody>
      </p:sp>
    </p:spTree>
    <p:extLst>
      <p:ext uri="{BB962C8B-B14F-4D97-AF65-F5344CB8AC3E}">
        <p14:creationId xmlns:p14="http://schemas.microsoft.com/office/powerpoint/2010/main" val="1189170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12</a:t>
            </a:fld>
            <a:endParaRPr lang="fr-FR"/>
          </a:p>
        </p:txBody>
      </p:sp>
    </p:spTree>
    <p:extLst>
      <p:ext uri="{BB962C8B-B14F-4D97-AF65-F5344CB8AC3E}">
        <p14:creationId xmlns:p14="http://schemas.microsoft.com/office/powerpoint/2010/main" val="318950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13</a:t>
            </a:fld>
            <a:endParaRPr lang="fr-FR"/>
          </a:p>
        </p:txBody>
      </p:sp>
    </p:spTree>
    <p:extLst>
      <p:ext uri="{BB962C8B-B14F-4D97-AF65-F5344CB8AC3E}">
        <p14:creationId xmlns:p14="http://schemas.microsoft.com/office/powerpoint/2010/main" val="163344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ce stade là du cours vous êtes en capacité de développer un formulaire, d’effectuer les vérifications et les nettoyages que vous souhaitez et d’insérer le résultat en base de données, mais vous êtes limités dans vos vérifications.</a:t>
            </a:r>
          </a:p>
          <a:p>
            <a:endParaRPr lang="fr-FR" dirty="0"/>
          </a:p>
          <a:p>
            <a:r>
              <a:rPr lang="fr-FR" dirty="0"/>
              <a:t>Des fois, vous avez besoin de vérifier que le format d’un champ correspond à un certain modèle, le terme technique ici c’est «  Pattern ». Pour ce faire nous utiliserons les </a:t>
            </a:r>
            <a:r>
              <a:rPr lang="fr-FR" dirty="0" err="1"/>
              <a:t>regex</a:t>
            </a:r>
            <a:r>
              <a:rPr lang="fr-FR" dirty="0"/>
              <a:t>, les expressions régulières.</a:t>
            </a:r>
          </a:p>
          <a:p>
            <a:r>
              <a:rPr lang="fr-FR" dirty="0"/>
              <a:t>Les </a:t>
            </a:r>
            <a:r>
              <a:rPr lang="fr-FR" dirty="0" err="1"/>
              <a:t>regex</a:t>
            </a:r>
            <a:r>
              <a:rPr lang="fr-FR" dirty="0"/>
              <a:t> ne sont pas propres au PHP, on les retrouve dans les systèmes d’exploitation, d’autres langages, </a:t>
            </a:r>
            <a:r>
              <a:rPr lang="fr-FR" dirty="0" err="1"/>
              <a:t>etc</a:t>
            </a:r>
            <a:r>
              <a:rPr lang="fr-FR" dirty="0"/>
              <a:t> .</a:t>
            </a: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2</a:t>
            </a:fld>
            <a:endParaRPr lang="fr-FR"/>
          </a:p>
        </p:txBody>
      </p:sp>
    </p:spTree>
    <p:extLst>
      <p:ext uri="{BB962C8B-B14F-4D97-AF65-F5344CB8AC3E}">
        <p14:creationId xmlns:p14="http://schemas.microsoft.com/office/powerpoint/2010/main" val="134049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allez voir, souvent les développeurs font un blocage sur les </a:t>
            </a:r>
            <a:r>
              <a:rPr lang="fr-FR" dirty="0" err="1"/>
              <a:t>regex</a:t>
            </a:r>
            <a:r>
              <a:rPr lang="fr-FR" dirty="0"/>
              <a:t> pourtant c’est très simple, il faut juste connaitre la syntaxe.</a:t>
            </a:r>
          </a:p>
          <a:p>
            <a:endParaRPr lang="fr-FR" dirty="0"/>
          </a:p>
          <a:p>
            <a:r>
              <a:rPr lang="fr-FR" dirty="0"/>
              <a:t>Une </a:t>
            </a:r>
            <a:r>
              <a:rPr lang="fr-FR" dirty="0" err="1"/>
              <a:t>regex</a:t>
            </a:r>
            <a:r>
              <a:rPr lang="fr-FR" dirty="0"/>
              <a:t> commence par un caractère, n’importe lequel mais on retrouve souvent le # ou le / et doit se terminer par ce même caractère.</a:t>
            </a:r>
          </a:p>
          <a:p>
            <a:endParaRPr lang="fr-FR" dirty="0"/>
          </a:p>
          <a:p>
            <a:r>
              <a:rPr lang="fr-FR" dirty="0"/>
              <a:t>Ensuite on peut y ajouter des options qui sont sous forme d’une simple lettre, le « i » par exemple permet de dire que notre </a:t>
            </a:r>
            <a:r>
              <a:rPr lang="fr-FR" dirty="0" err="1"/>
              <a:t>regex</a:t>
            </a:r>
            <a:r>
              <a:rPr lang="fr-FR" dirty="0"/>
              <a:t> est insensible à la casse.</a:t>
            </a:r>
          </a:p>
          <a:p>
            <a:endParaRPr lang="fr-FR" dirty="0"/>
          </a:p>
          <a:p>
            <a:r>
              <a:rPr lang="fr-FR" dirty="0"/>
              <a:t>Le Symbole pipe « | » permet de réaliser un ou logique.</a:t>
            </a: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3</a:t>
            </a:fld>
            <a:endParaRPr lang="fr-FR"/>
          </a:p>
        </p:txBody>
      </p:sp>
    </p:spTree>
    <p:extLst>
      <p:ext uri="{BB962C8B-B14F-4D97-AF65-F5344CB8AC3E}">
        <p14:creationId xmlns:p14="http://schemas.microsoft.com/office/powerpoint/2010/main" val="27246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4</a:t>
            </a:fld>
            <a:endParaRPr lang="fr-FR"/>
          </a:p>
        </p:txBody>
      </p:sp>
    </p:spTree>
    <p:extLst>
      <p:ext uri="{BB962C8B-B14F-4D97-AF65-F5344CB8AC3E}">
        <p14:creationId xmlns:p14="http://schemas.microsoft.com/office/powerpoint/2010/main" val="153596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5</a:t>
            </a:fld>
            <a:endParaRPr lang="fr-FR"/>
          </a:p>
        </p:txBody>
      </p:sp>
    </p:spTree>
    <p:extLst>
      <p:ext uri="{BB962C8B-B14F-4D97-AF65-F5344CB8AC3E}">
        <p14:creationId xmlns:p14="http://schemas.microsoft.com/office/powerpoint/2010/main" val="43432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Allons maintenant un peu plus loin, les classes de caractères permettent de lister tous les caractères que vous allez autoriser dans votre </a:t>
            </a:r>
            <a:r>
              <a:rPr lang="fr-FR" dirty="0" err="1"/>
              <a:t>regex</a:t>
            </a:r>
            <a:r>
              <a:rPr lang="fr-FR" dirty="0"/>
              <a:t> ou mieux de préciser une plage de caractères grâce au « - ».</a:t>
            </a:r>
          </a:p>
          <a:p>
            <a:endParaRPr lang="fr-FR" dirty="0"/>
          </a:p>
          <a:p>
            <a:r>
              <a:rPr lang="fr-FR" dirty="0"/>
              <a:t>Voir les exemples.</a:t>
            </a: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6</a:t>
            </a:fld>
            <a:endParaRPr lang="fr-FR"/>
          </a:p>
        </p:txBody>
      </p:sp>
    </p:spTree>
    <p:extLst>
      <p:ext uri="{BB962C8B-B14F-4D97-AF65-F5344CB8AC3E}">
        <p14:creationId xmlns:p14="http://schemas.microsoft.com/office/powerpoint/2010/main" val="378252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7</a:t>
            </a:fld>
            <a:endParaRPr lang="fr-FR"/>
          </a:p>
        </p:txBody>
      </p:sp>
    </p:spTree>
    <p:extLst>
      <p:ext uri="{BB962C8B-B14F-4D97-AF65-F5344CB8AC3E}">
        <p14:creationId xmlns:p14="http://schemas.microsoft.com/office/powerpoint/2010/main" val="366466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8</a:t>
            </a:fld>
            <a:endParaRPr lang="fr-FR"/>
          </a:p>
        </p:txBody>
      </p:sp>
    </p:spTree>
    <p:extLst>
      <p:ext uri="{BB962C8B-B14F-4D97-AF65-F5344CB8AC3E}">
        <p14:creationId xmlns:p14="http://schemas.microsoft.com/office/powerpoint/2010/main" val="187013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Quand on parle d’infini, cela manque clairement de précision, il est nécessaire des fois de préciser une quantité précise, pour se faire nous pouvons utiliser les {}. Voir les exemples</a:t>
            </a:r>
          </a:p>
        </p:txBody>
      </p:sp>
      <p:sp>
        <p:nvSpPr>
          <p:cNvPr id="4" name="Espace réservé du numéro de diapositive 3"/>
          <p:cNvSpPr>
            <a:spLocks noGrp="1"/>
          </p:cNvSpPr>
          <p:nvPr>
            <p:ph type="sldNum" sz="quarter" idx="5"/>
          </p:nvPr>
        </p:nvSpPr>
        <p:spPr/>
        <p:txBody>
          <a:bodyPr/>
          <a:lstStyle/>
          <a:p>
            <a:fld id="{E579FBBF-C863-9346-BD63-0A5D2A4BC1CB}" type="slidenum">
              <a:rPr lang="fr-FR" smtClean="0"/>
              <a:t>9</a:t>
            </a:fld>
            <a:endParaRPr lang="fr-FR"/>
          </a:p>
        </p:txBody>
      </p:sp>
    </p:spTree>
    <p:extLst>
      <p:ext uri="{BB962C8B-B14F-4D97-AF65-F5344CB8AC3E}">
        <p14:creationId xmlns:p14="http://schemas.microsoft.com/office/powerpoint/2010/main" val="31247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B617-2192-4E4A-8157-C5F9011AD8D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16363B-E28E-C746-91A8-0BAA0D956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0757EF-2745-CD40-9785-D98834531164}"/>
              </a:ext>
            </a:extLst>
          </p:cNvPr>
          <p:cNvSpPr>
            <a:spLocks noGrp="1"/>
          </p:cNvSpPr>
          <p:nvPr>
            <p:ph type="dt" sz="half" idx="10"/>
          </p:nvPr>
        </p:nvSpPr>
        <p:spPr/>
        <p:txBody>
          <a:bodyPr/>
          <a:lstStyle/>
          <a:p>
            <a:fld id="{2844211B-5D6D-7249-A7DE-9F0DA9BC7438}" type="datetime1">
              <a:rPr lang="fr-FR" smtClean="0"/>
              <a:t>27/02/2023</a:t>
            </a:fld>
            <a:endParaRPr lang="fr-FR"/>
          </a:p>
        </p:txBody>
      </p:sp>
      <p:sp>
        <p:nvSpPr>
          <p:cNvPr id="5" name="Espace réservé du pied de page 4">
            <a:extLst>
              <a:ext uri="{FF2B5EF4-FFF2-40B4-BE49-F238E27FC236}">
                <a16:creationId xmlns:a16="http://schemas.microsoft.com/office/drawing/2014/main" id="{1297026A-3C7E-5745-903B-3757F8AB1D65}"/>
              </a:ext>
            </a:extLst>
          </p:cNvPr>
          <p:cNvSpPr>
            <a:spLocks noGrp="1"/>
          </p:cNvSpPr>
          <p:nvPr>
            <p:ph type="ftr" sz="quarter" idx="11"/>
          </p:nvPr>
        </p:nvSpPr>
        <p:spPr/>
        <p:txBody>
          <a:bodyPr/>
          <a:lstStyle/>
          <a:p>
            <a:r>
              <a:rPr lang="fr-FR"/>
              <a:t>Yves SKRZYPCZYK</a:t>
            </a:r>
          </a:p>
        </p:txBody>
      </p:sp>
      <p:sp>
        <p:nvSpPr>
          <p:cNvPr id="6" name="Espace réservé du numéro de diapositive 5">
            <a:extLst>
              <a:ext uri="{FF2B5EF4-FFF2-40B4-BE49-F238E27FC236}">
                <a16:creationId xmlns:a16="http://schemas.microsoft.com/office/drawing/2014/main" id="{C4858BC4-A8BC-894A-AB27-1B6D4633B6E4}"/>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156912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AAE2D5-E27A-FC4C-9B28-C8F0B136E33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6DB5E6E-F101-1D47-A30E-298E0ED4DD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F45B6A-1F71-DF42-86A6-3AEA2F0B52BD}"/>
              </a:ext>
            </a:extLst>
          </p:cNvPr>
          <p:cNvSpPr>
            <a:spLocks noGrp="1"/>
          </p:cNvSpPr>
          <p:nvPr>
            <p:ph type="dt" sz="half" idx="10"/>
          </p:nvPr>
        </p:nvSpPr>
        <p:spPr/>
        <p:txBody>
          <a:bodyPr/>
          <a:lstStyle/>
          <a:p>
            <a:fld id="{FB407C34-7A85-E045-A89E-BD21B12EFB71}" type="datetime1">
              <a:rPr lang="fr-FR" smtClean="0"/>
              <a:t>27/02/2023</a:t>
            </a:fld>
            <a:endParaRPr lang="fr-FR"/>
          </a:p>
        </p:txBody>
      </p:sp>
      <p:sp>
        <p:nvSpPr>
          <p:cNvPr id="5" name="Espace réservé du pied de page 4">
            <a:extLst>
              <a:ext uri="{FF2B5EF4-FFF2-40B4-BE49-F238E27FC236}">
                <a16:creationId xmlns:a16="http://schemas.microsoft.com/office/drawing/2014/main" id="{8B4661F0-6225-D34A-B2DE-2CB8CC3E1302}"/>
              </a:ext>
            </a:extLst>
          </p:cNvPr>
          <p:cNvSpPr>
            <a:spLocks noGrp="1"/>
          </p:cNvSpPr>
          <p:nvPr>
            <p:ph type="ftr" sz="quarter" idx="11"/>
          </p:nvPr>
        </p:nvSpPr>
        <p:spPr/>
        <p:txBody>
          <a:bodyPr/>
          <a:lstStyle/>
          <a:p>
            <a:r>
              <a:rPr lang="fr-FR"/>
              <a:t>Yves SKRZYPCZYK</a:t>
            </a:r>
          </a:p>
        </p:txBody>
      </p:sp>
      <p:sp>
        <p:nvSpPr>
          <p:cNvPr id="6" name="Espace réservé du numéro de diapositive 5">
            <a:extLst>
              <a:ext uri="{FF2B5EF4-FFF2-40B4-BE49-F238E27FC236}">
                <a16:creationId xmlns:a16="http://schemas.microsoft.com/office/drawing/2014/main" id="{0A2C7959-F448-5349-BA3D-DD6BCDC6AE37}"/>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228596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253DB1E-6693-F847-9120-731DFAFC81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0BDA36A-2B13-C245-9838-C70FDD30B1B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495D86-4764-834C-8E4C-23307E0E5DD3}"/>
              </a:ext>
            </a:extLst>
          </p:cNvPr>
          <p:cNvSpPr>
            <a:spLocks noGrp="1"/>
          </p:cNvSpPr>
          <p:nvPr>
            <p:ph type="dt" sz="half" idx="10"/>
          </p:nvPr>
        </p:nvSpPr>
        <p:spPr/>
        <p:txBody>
          <a:bodyPr/>
          <a:lstStyle/>
          <a:p>
            <a:fld id="{3AA4225A-5503-584E-8F9C-4356332E7FF4}" type="datetime1">
              <a:rPr lang="fr-FR" smtClean="0"/>
              <a:t>27/02/2023</a:t>
            </a:fld>
            <a:endParaRPr lang="fr-FR"/>
          </a:p>
        </p:txBody>
      </p:sp>
      <p:sp>
        <p:nvSpPr>
          <p:cNvPr id="5" name="Espace réservé du pied de page 4">
            <a:extLst>
              <a:ext uri="{FF2B5EF4-FFF2-40B4-BE49-F238E27FC236}">
                <a16:creationId xmlns:a16="http://schemas.microsoft.com/office/drawing/2014/main" id="{CFA2F5E9-BE0C-4B42-99A1-664DDF9922D3}"/>
              </a:ext>
            </a:extLst>
          </p:cNvPr>
          <p:cNvSpPr>
            <a:spLocks noGrp="1"/>
          </p:cNvSpPr>
          <p:nvPr>
            <p:ph type="ftr" sz="quarter" idx="11"/>
          </p:nvPr>
        </p:nvSpPr>
        <p:spPr/>
        <p:txBody>
          <a:bodyPr/>
          <a:lstStyle/>
          <a:p>
            <a:r>
              <a:rPr lang="fr-FR"/>
              <a:t>Yves SKRZYPCZYK</a:t>
            </a:r>
          </a:p>
        </p:txBody>
      </p:sp>
      <p:sp>
        <p:nvSpPr>
          <p:cNvPr id="6" name="Espace réservé du numéro de diapositive 5">
            <a:extLst>
              <a:ext uri="{FF2B5EF4-FFF2-40B4-BE49-F238E27FC236}">
                <a16:creationId xmlns:a16="http://schemas.microsoft.com/office/drawing/2014/main" id="{41B9096E-0EA0-3A4E-89B1-E16349C9B26A}"/>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419050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87E5E-D906-E14D-A29D-8BBA25B0E8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0A45CC0-FCF7-D841-81C7-723D5E26756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72A0769-5F8B-0B4C-ABDA-F75043A9A183}"/>
              </a:ext>
            </a:extLst>
          </p:cNvPr>
          <p:cNvSpPr>
            <a:spLocks noGrp="1"/>
          </p:cNvSpPr>
          <p:nvPr>
            <p:ph type="dt" sz="half" idx="10"/>
          </p:nvPr>
        </p:nvSpPr>
        <p:spPr/>
        <p:txBody>
          <a:bodyPr/>
          <a:lstStyle/>
          <a:p>
            <a:fld id="{A57A94A1-E674-674D-B824-9AA28E37689F}" type="datetime1">
              <a:rPr lang="fr-FR" smtClean="0"/>
              <a:t>27/02/2023</a:t>
            </a:fld>
            <a:endParaRPr lang="fr-FR"/>
          </a:p>
        </p:txBody>
      </p:sp>
      <p:sp>
        <p:nvSpPr>
          <p:cNvPr id="5" name="Espace réservé du pied de page 4">
            <a:extLst>
              <a:ext uri="{FF2B5EF4-FFF2-40B4-BE49-F238E27FC236}">
                <a16:creationId xmlns:a16="http://schemas.microsoft.com/office/drawing/2014/main" id="{0DE8D862-A2C7-0A43-98F3-3424B1FD07E0}"/>
              </a:ext>
            </a:extLst>
          </p:cNvPr>
          <p:cNvSpPr>
            <a:spLocks noGrp="1"/>
          </p:cNvSpPr>
          <p:nvPr>
            <p:ph type="ftr" sz="quarter" idx="11"/>
          </p:nvPr>
        </p:nvSpPr>
        <p:spPr/>
        <p:txBody>
          <a:bodyPr/>
          <a:lstStyle/>
          <a:p>
            <a:r>
              <a:rPr lang="fr-FR"/>
              <a:t>Yves SKRZYPCZYK</a:t>
            </a:r>
          </a:p>
        </p:txBody>
      </p:sp>
      <p:sp>
        <p:nvSpPr>
          <p:cNvPr id="6" name="Espace réservé du numéro de diapositive 5">
            <a:extLst>
              <a:ext uri="{FF2B5EF4-FFF2-40B4-BE49-F238E27FC236}">
                <a16:creationId xmlns:a16="http://schemas.microsoft.com/office/drawing/2014/main" id="{6066194E-001E-6A44-B697-E7E4EFBDD40F}"/>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34139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C4EB1-EBB0-804D-9B05-8017E6E02B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A1C3EF-4A86-BA4C-80F5-271716E1A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6B4F17-B615-9E44-B14E-0BCD9875F4EA}"/>
              </a:ext>
            </a:extLst>
          </p:cNvPr>
          <p:cNvSpPr>
            <a:spLocks noGrp="1"/>
          </p:cNvSpPr>
          <p:nvPr>
            <p:ph type="dt" sz="half" idx="10"/>
          </p:nvPr>
        </p:nvSpPr>
        <p:spPr/>
        <p:txBody>
          <a:bodyPr/>
          <a:lstStyle/>
          <a:p>
            <a:fld id="{AD97F978-3EBF-2B49-83F5-C663D3C3A2CB}" type="datetime1">
              <a:rPr lang="fr-FR" smtClean="0"/>
              <a:t>27/02/2023</a:t>
            </a:fld>
            <a:endParaRPr lang="fr-FR"/>
          </a:p>
        </p:txBody>
      </p:sp>
      <p:sp>
        <p:nvSpPr>
          <p:cNvPr id="5" name="Espace réservé du pied de page 4">
            <a:extLst>
              <a:ext uri="{FF2B5EF4-FFF2-40B4-BE49-F238E27FC236}">
                <a16:creationId xmlns:a16="http://schemas.microsoft.com/office/drawing/2014/main" id="{D2B1C38A-DC04-5E42-9F38-5A7C62FCB4C7}"/>
              </a:ext>
            </a:extLst>
          </p:cNvPr>
          <p:cNvSpPr>
            <a:spLocks noGrp="1"/>
          </p:cNvSpPr>
          <p:nvPr>
            <p:ph type="ftr" sz="quarter" idx="11"/>
          </p:nvPr>
        </p:nvSpPr>
        <p:spPr/>
        <p:txBody>
          <a:bodyPr/>
          <a:lstStyle/>
          <a:p>
            <a:r>
              <a:rPr lang="fr-FR"/>
              <a:t>Yves SKRZYPCZYK</a:t>
            </a:r>
          </a:p>
        </p:txBody>
      </p:sp>
      <p:sp>
        <p:nvSpPr>
          <p:cNvPr id="6" name="Espace réservé du numéro de diapositive 5">
            <a:extLst>
              <a:ext uri="{FF2B5EF4-FFF2-40B4-BE49-F238E27FC236}">
                <a16:creationId xmlns:a16="http://schemas.microsoft.com/office/drawing/2014/main" id="{BA33E65B-20C3-F64B-B473-C3C556AAC0BD}"/>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240768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C0500E-7652-A84A-8B2F-801B0CCCA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C0FF92F-3BB0-AF4D-8CED-D5E685AF39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3A36421-FB8C-5F44-B302-51A0F401857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5133C0E-D2B9-BB48-A627-420AB98E46A5}"/>
              </a:ext>
            </a:extLst>
          </p:cNvPr>
          <p:cNvSpPr>
            <a:spLocks noGrp="1"/>
          </p:cNvSpPr>
          <p:nvPr>
            <p:ph type="dt" sz="half" idx="10"/>
          </p:nvPr>
        </p:nvSpPr>
        <p:spPr/>
        <p:txBody>
          <a:bodyPr/>
          <a:lstStyle/>
          <a:p>
            <a:fld id="{1682DF0F-B8F4-7947-96D0-AA6B3457F672}" type="datetime1">
              <a:rPr lang="fr-FR" smtClean="0"/>
              <a:t>27/02/2023</a:t>
            </a:fld>
            <a:endParaRPr lang="fr-FR"/>
          </a:p>
        </p:txBody>
      </p:sp>
      <p:sp>
        <p:nvSpPr>
          <p:cNvPr id="6" name="Espace réservé du pied de page 5">
            <a:extLst>
              <a:ext uri="{FF2B5EF4-FFF2-40B4-BE49-F238E27FC236}">
                <a16:creationId xmlns:a16="http://schemas.microsoft.com/office/drawing/2014/main" id="{7229A690-7B13-3F4D-88B0-A5AF1A947C7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640803A0-75A9-BA4D-B6DF-ABF5A36AE8B2}"/>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8071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DB902-60FC-6144-8738-32F7118E43B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BEDF7A6-64D8-FA49-ACFC-2D860D1B2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509466-8F36-1040-BC40-AAF93E463D3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84AFD77-8329-5F4E-B287-1C506E65F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D951A1-C066-0941-ADBD-AD86DF85AD0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788E4D8-AAD2-A44E-8442-F3D74B014E25}"/>
              </a:ext>
            </a:extLst>
          </p:cNvPr>
          <p:cNvSpPr>
            <a:spLocks noGrp="1"/>
          </p:cNvSpPr>
          <p:nvPr>
            <p:ph type="dt" sz="half" idx="10"/>
          </p:nvPr>
        </p:nvSpPr>
        <p:spPr/>
        <p:txBody>
          <a:bodyPr/>
          <a:lstStyle/>
          <a:p>
            <a:fld id="{481F4870-77C8-3344-8E51-129326AB3073}" type="datetime1">
              <a:rPr lang="fr-FR" smtClean="0"/>
              <a:t>27/02/2023</a:t>
            </a:fld>
            <a:endParaRPr lang="fr-FR"/>
          </a:p>
        </p:txBody>
      </p:sp>
      <p:sp>
        <p:nvSpPr>
          <p:cNvPr id="8" name="Espace réservé du pied de page 7">
            <a:extLst>
              <a:ext uri="{FF2B5EF4-FFF2-40B4-BE49-F238E27FC236}">
                <a16:creationId xmlns:a16="http://schemas.microsoft.com/office/drawing/2014/main" id="{361B048A-6A32-7849-AD62-0AA66500BE19}"/>
              </a:ext>
            </a:extLst>
          </p:cNvPr>
          <p:cNvSpPr>
            <a:spLocks noGrp="1"/>
          </p:cNvSpPr>
          <p:nvPr>
            <p:ph type="ftr" sz="quarter" idx="11"/>
          </p:nvPr>
        </p:nvSpPr>
        <p:spPr/>
        <p:txBody>
          <a:bodyPr/>
          <a:lstStyle/>
          <a:p>
            <a:r>
              <a:rPr lang="fr-FR"/>
              <a:t>Yves SKRZYPCZYK</a:t>
            </a:r>
          </a:p>
        </p:txBody>
      </p:sp>
      <p:sp>
        <p:nvSpPr>
          <p:cNvPr id="9" name="Espace réservé du numéro de diapositive 8">
            <a:extLst>
              <a:ext uri="{FF2B5EF4-FFF2-40B4-BE49-F238E27FC236}">
                <a16:creationId xmlns:a16="http://schemas.microsoft.com/office/drawing/2014/main" id="{D9AD0171-ADE6-CF4E-B85C-6CE976BA18B5}"/>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6681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B40F79-BE31-4E45-8B2A-34D7893D508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348AD25-191A-B847-81BF-EE7B13148D3F}"/>
              </a:ext>
            </a:extLst>
          </p:cNvPr>
          <p:cNvSpPr>
            <a:spLocks noGrp="1"/>
          </p:cNvSpPr>
          <p:nvPr>
            <p:ph type="dt" sz="half" idx="10"/>
          </p:nvPr>
        </p:nvSpPr>
        <p:spPr/>
        <p:txBody>
          <a:bodyPr/>
          <a:lstStyle/>
          <a:p>
            <a:fld id="{653DB471-2BED-2543-B14E-57C7EE87DCF0}" type="datetime1">
              <a:rPr lang="fr-FR" smtClean="0"/>
              <a:t>27/02/2023</a:t>
            </a:fld>
            <a:endParaRPr lang="fr-FR"/>
          </a:p>
        </p:txBody>
      </p:sp>
      <p:sp>
        <p:nvSpPr>
          <p:cNvPr id="4" name="Espace réservé du pied de page 3">
            <a:extLst>
              <a:ext uri="{FF2B5EF4-FFF2-40B4-BE49-F238E27FC236}">
                <a16:creationId xmlns:a16="http://schemas.microsoft.com/office/drawing/2014/main" id="{61F53F51-4696-6F47-8DA6-93640F6E6BA5}"/>
              </a:ext>
            </a:extLst>
          </p:cNvPr>
          <p:cNvSpPr>
            <a:spLocks noGrp="1"/>
          </p:cNvSpPr>
          <p:nvPr>
            <p:ph type="ftr" sz="quarter" idx="11"/>
          </p:nvPr>
        </p:nvSpPr>
        <p:spPr/>
        <p:txBody>
          <a:bodyPr/>
          <a:lstStyle/>
          <a:p>
            <a:r>
              <a:rPr lang="fr-FR"/>
              <a:t>Yves SKRZYPCZYK</a:t>
            </a:r>
          </a:p>
        </p:txBody>
      </p:sp>
      <p:sp>
        <p:nvSpPr>
          <p:cNvPr id="5" name="Espace réservé du numéro de diapositive 4">
            <a:extLst>
              <a:ext uri="{FF2B5EF4-FFF2-40B4-BE49-F238E27FC236}">
                <a16:creationId xmlns:a16="http://schemas.microsoft.com/office/drawing/2014/main" id="{8B7F62A7-1354-B14F-87EA-CCBA34101056}"/>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58372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945534-10F8-DE4D-8DDB-4EF55BB41DB0}"/>
              </a:ext>
            </a:extLst>
          </p:cNvPr>
          <p:cNvSpPr>
            <a:spLocks noGrp="1"/>
          </p:cNvSpPr>
          <p:nvPr>
            <p:ph type="dt" sz="half" idx="10"/>
          </p:nvPr>
        </p:nvSpPr>
        <p:spPr/>
        <p:txBody>
          <a:bodyPr/>
          <a:lstStyle/>
          <a:p>
            <a:fld id="{8DDDF3AF-EDA4-CA45-9A51-05E1C8FB9B4F}" type="datetime1">
              <a:rPr lang="fr-FR" smtClean="0"/>
              <a:t>27/02/2023</a:t>
            </a:fld>
            <a:endParaRPr lang="fr-FR"/>
          </a:p>
        </p:txBody>
      </p:sp>
      <p:sp>
        <p:nvSpPr>
          <p:cNvPr id="3" name="Espace réservé du pied de page 2">
            <a:extLst>
              <a:ext uri="{FF2B5EF4-FFF2-40B4-BE49-F238E27FC236}">
                <a16:creationId xmlns:a16="http://schemas.microsoft.com/office/drawing/2014/main" id="{5B8E3188-72B1-7A44-821D-D7AD6C3CC16B}"/>
              </a:ext>
            </a:extLst>
          </p:cNvPr>
          <p:cNvSpPr>
            <a:spLocks noGrp="1"/>
          </p:cNvSpPr>
          <p:nvPr>
            <p:ph type="ftr" sz="quarter" idx="11"/>
          </p:nvPr>
        </p:nvSpPr>
        <p:spPr/>
        <p:txBody>
          <a:bodyPr/>
          <a:lstStyle/>
          <a:p>
            <a:r>
              <a:rPr lang="fr-FR"/>
              <a:t>Yves SKRZYPCZYK</a:t>
            </a:r>
          </a:p>
        </p:txBody>
      </p:sp>
      <p:sp>
        <p:nvSpPr>
          <p:cNvPr id="4" name="Espace réservé du numéro de diapositive 3">
            <a:extLst>
              <a:ext uri="{FF2B5EF4-FFF2-40B4-BE49-F238E27FC236}">
                <a16:creationId xmlns:a16="http://schemas.microsoft.com/office/drawing/2014/main" id="{5D218A84-C4D7-824C-B8F7-05A934C12439}"/>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408792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F62CE-FCE7-094A-B5C3-17D1225A89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523BD3-2A5E-114D-B9FF-DECC13158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4C55A1D-B451-F549-A5D1-67B8D1306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297F931-A971-5F4A-8ECF-9C4618F293D3}"/>
              </a:ext>
            </a:extLst>
          </p:cNvPr>
          <p:cNvSpPr>
            <a:spLocks noGrp="1"/>
          </p:cNvSpPr>
          <p:nvPr>
            <p:ph type="dt" sz="half" idx="10"/>
          </p:nvPr>
        </p:nvSpPr>
        <p:spPr/>
        <p:txBody>
          <a:bodyPr/>
          <a:lstStyle/>
          <a:p>
            <a:fld id="{16245D24-CDAE-7947-86B4-9135A39750C0}" type="datetime1">
              <a:rPr lang="fr-FR" smtClean="0"/>
              <a:t>27/02/2023</a:t>
            </a:fld>
            <a:endParaRPr lang="fr-FR"/>
          </a:p>
        </p:txBody>
      </p:sp>
      <p:sp>
        <p:nvSpPr>
          <p:cNvPr id="6" name="Espace réservé du pied de page 5">
            <a:extLst>
              <a:ext uri="{FF2B5EF4-FFF2-40B4-BE49-F238E27FC236}">
                <a16:creationId xmlns:a16="http://schemas.microsoft.com/office/drawing/2014/main" id="{FBBAE167-60F0-F043-B206-4D3CA6E06E4D}"/>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A69B541D-9C7D-664E-80FB-C25401AC54D8}"/>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53144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678C17-87CC-2E44-9943-018F7FEABD0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02CBB4-93D0-4347-92E7-ECD27FDCB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A03760B-4587-CA46-923F-777F7C65E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8EF83C-00CD-2744-A5C5-27F215B79B82}"/>
              </a:ext>
            </a:extLst>
          </p:cNvPr>
          <p:cNvSpPr>
            <a:spLocks noGrp="1"/>
          </p:cNvSpPr>
          <p:nvPr>
            <p:ph type="dt" sz="half" idx="10"/>
          </p:nvPr>
        </p:nvSpPr>
        <p:spPr/>
        <p:txBody>
          <a:bodyPr/>
          <a:lstStyle/>
          <a:p>
            <a:fld id="{828F5718-5E1F-4642-BCEF-000D8E94AF65}" type="datetime1">
              <a:rPr lang="fr-FR" smtClean="0"/>
              <a:t>27/02/2023</a:t>
            </a:fld>
            <a:endParaRPr lang="fr-FR"/>
          </a:p>
        </p:txBody>
      </p:sp>
      <p:sp>
        <p:nvSpPr>
          <p:cNvPr id="6" name="Espace réservé du pied de page 5">
            <a:extLst>
              <a:ext uri="{FF2B5EF4-FFF2-40B4-BE49-F238E27FC236}">
                <a16:creationId xmlns:a16="http://schemas.microsoft.com/office/drawing/2014/main" id="{0E018A16-BF96-7D4C-9550-573C176723EC}"/>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7FDA1C47-F2E4-6F4F-A362-5780E3CC0D46}"/>
              </a:ext>
            </a:extLst>
          </p:cNvPr>
          <p:cNvSpPr>
            <a:spLocks noGrp="1"/>
          </p:cNvSpPr>
          <p:nvPr>
            <p:ph type="sldNum" sz="quarter" idx="12"/>
          </p:nvPr>
        </p:nvSpPr>
        <p:spPr/>
        <p:txBody>
          <a:bodyPr/>
          <a:lstStyle/>
          <a:p>
            <a:fld id="{0E49A2DF-9A74-FB49-84AB-167FC2FA1A0E}" type="slidenum">
              <a:rPr lang="fr-FR" smtClean="0"/>
              <a:t>‹N°›</a:t>
            </a:fld>
            <a:endParaRPr lang="fr-FR"/>
          </a:p>
        </p:txBody>
      </p:sp>
    </p:spTree>
    <p:extLst>
      <p:ext uri="{BB962C8B-B14F-4D97-AF65-F5344CB8AC3E}">
        <p14:creationId xmlns:p14="http://schemas.microsoft.com/office/powerpoint/2010/main" val="238311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41429A6-0DB7-AC4E-A641-499AFC12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225F87-CDFA-9242-AE53-EB9D017C5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41AFDC-944F-0347-91D1-EC5A957A6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6DE1B-DEE7-4640-B81D-1D86A0EADE63}" type="datetime1">
              <a:rPr lang="fr-FR" smtClean="0"/>
              <a:t>27/02/2023</a:t>
            </a:fld>
            <a:endParaRPr lang="fr-FR"/>
          </a:p>
        </p:txBody>
      </p:sp>
      <p:sp>
        <p:nvSpPr>
          <p:cNvPr id="5" name="Espace réservé du pied de page 4">
            <a:extLst>
              <a:ext uri="{FF2B5EF4-FFF2-40B4-BE49-F238E27FC236}">
                <a16:creationId xmlns:a16="http://schemas.microsoft.com/office/drawing/2014/main" id="{36CE4E87-11E9-9241-91DB-58C90F582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Yves SKRZYPCZYK</a:t>
            </a:r>
          </a:p>
        </p:txBody>
      </p:sp>
      <p:sp>
        <p:nvSpPr>
          <p:cNvPr id="6" name="Espace réservé du numéro de diapositive 5">
            <a:extLst>
              <a:ext uri="{FF2B5EF4-FFF2-40B4-BE49-F238E27FC236}">
                <a16:creationId xmlns:a16="http://schemas.microsoft.com/office/drawing/2014/main" id="{A7CE6071-CD65-CD4B-89EE-828F8A82A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A2DF-9A74-FB49-84AB-167FC2FA1A0E}" type="slidenum">
              <a:rPr lang="fr-FR" smtClean="0"/>
              <a:t>‹N°›</a:t>
            </a:fld>
            <a:endParaRPr lang="fr-FR"/>
          </a:p>
        </p:txBody>
      </p:sp>
    </p:spTree>
    <p:extLst>
      <p:ext uri="{BB962C8B-B14F-4D97-AF65-F5344CB8AC3E}">
        <p14:creationId xmlns:p14="http://schemas.microsoft.com/office/powerpoint/2010/main" val="92114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skrzypczy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p:txBody>
          <a:bodyPr/>
          <a:lstStyle/>
          <a:p>
            <a:r>
              <a:rPr lang="fr-FR" dirty="0"/>
              <a:t>PHP8 Procédural</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4105275"/>
            <a:ext cx="9144000" cy="1655762"/>
          </a:xfrm>
        </p:spPr>
        <p:txBody>
          <a:bodyPr>
            <a:normAutofit lnSpcReduction="10000"/>
          </a:bodyPr>
          <a:lstStyle/>
          <a:p>
            <a:pPr algn="l"/>
            <a:r>
              <a:rPr lang="fr-FR" dirty="0"/>
              <a:t>Création : 2021</a:t>
            </a:r>
          </a:p>
          <a:p>
            <a:pPr algn="l"/>
            <a:r>
              <a:rPr lang="fr-FR" dirty="0"/>
              <a:t>Auteur : Yves SKRZYPCZYK</a:t>
            </a:r>
          </a:p>
          <a:p>
            <a:pPr algn="l"/>
            <a:r>
              <a:rPr lang="fr-FR" dirty="0"/>
              <a:t>Contact : </a:t>
            </a:r>
            <a:r>
              <a:rPr lang="fr-FR" dirty="0">
                <a:hlinkClick r:id="rId3"/>
              </a:rPr>
              <a:t>y.skrzypczyk@gmail.com</a:t>
            </a:r>
            <a:endParaRPr lang="fr-FR" dirty="0"/>
          </a:p>
          <a:p>
            <a:pPr algn="l"/>
            <a:r>
              <a:rPr lang="fr-FR" dirty="0"/>
              <a:t>0668024111</a:t>
            </a:r>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4"/>
          <a:stretch>
            <a:fillRect/>
          </a:stretch>
        </p:blipFill>
        <p:spPr>
          <a:xfrm>
            <a:off x="8351836" y="390524"/>
            <a:ext cx="3396433" cy="1655761"/>
          </a:xfrm>
          <a:prstGeom prst="rect">
            <a:avLst/>
          </a:prstGeom>
        </p:spPr>
      </p:pic>
      <p:sp>
        <p:nvSpPr>
          <p:cNvPr id="5" name="Espace réservé de la date 4">
            <a:extLst>
              <a:ext uri="{FF2B5EF4-FFF2-40B4-BE49-F238E27FC236}">
                <a16:creationId xmlns:a16="http://schemas.microsoft.com/office/drawing/2014/main" id="{A7A8BED3-8ED9-3B4F-9781-E987A7775B42}"/>
              </a:ext>
            </a:extLst>
          </p:cNvPr>
          <p:cNvSpPr>
            <a:spLocks noGrp="1"/>
          </p:cNvSpPr>
          <p:nvPr>
            <p:ph type="dt" sz="half" idx="10"/>
          </p:nvPr>
        </p:nvSpPr>
        <p:spPr/>
        <p:txBody>
          <a:bodyPr/>
          <a:lstStyle/>
          <a:p>
            <a:fld id="{125CC1C9-3F7E-5B45-8F8B-39C811B1D016}" type="datetime1">
              <a:rPr lang="fr-FR" smtClean="0"/>
              <a:t>27/02/2023</a:t>
            </a:fld>
            <a:endParaRPr lang="fr-FR"/>
          </a:p>
        </p:txBody>
      </p:sp>
      <p:sp>
        <p:nvSpPr>
          <p:cNvPr id="6" name="Espace réservé du pied de page 5">
            <a:extLst>
              <a:ext uri="{FF2B5EF4-FFF2-40B4-BE49-F238E27FC236}">
                <a16:creationId xmlns:a16="http://schemas.microsoft.com/office/drawing/2014/main" id="{BD5DA6DF-9CC8-A64F-A77D-CB887098DD02}"/>
              </a:ext>
            </a:extLst>
          </p:cNvPr>
          <p:cNvSpPr>
            <a:spLocks noGrp="1"/>
          </p:cNvSpPr>
          <p:nvPr>
            <p:ph type="ftr" sz="quarter" idx="11"/>
          </p:nvPr>
        </p:nvSpPr>
        <p:spPr/>
        <p:txBody>
          <a:bodyPr/>
          <a:lstStyle/>
          <a:p>
            <a:r>
              <a:rPr lang="fr-FR" dirty="0"/>
              <a:t>Yves SKRZYPCZYK</a:t>
            </a:r>
          </a:p>
        </p:txBody>
      </p:sp>
      <p:sp>
        <p:nvSpPr>
          <p:cNvPr id="7" name="Espace réservé du numéro de diapositive 6">
            <a:extLst>
              <a:ext uri="{FF2B5EF4-FFF2-40B4-BE49-F238E27FC236}">
                <a16:creationId xmlns:a16="http://schemas.microsoft.com/office/drawing/2014/main" id="{FE10999F-8E00-3C44-9C39-1D83023DDB09}"/>
              </a:ext>
            </a:extLst>
          </p:cNvPr>
          <p:cNvSpPr>
            <a:spLocks noGrp="1"/>
          </p:cNvSpPr>
          <p:nvPr>
            <p:ph type="sldNum" sz="quarter" idx="12"/>
          </p:nvPr>
        </p:nvSpPr>
        <p:spPr/>
        <p:txBody>
          <a:bodyPr/>
          <a:lstStyle/>
          <a:p>
            <a:fld id="{0E49A2DF-9A74-FB49-84AB-167FC2FA1A0E}" type="slidenum">
              <a:rPr lang="fr-FR" smtClean="0"/>
              <a:t>1</a:t>
            </a:fld>
            <a:endParaRPr lang="fr-FR"/>
          </a:p>
        </p:txBody>
      </p:sp>
    </p:spTree>
    <p:extLst>
      <p:ext uri="{BB962C8B-B14F-4D97-AF65-F5344CB8AC3E}">
        <p14:creationId xmlns:p14="http://schemas.microsoft.com/office/powerpoint/2010/main" val="217707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méta-caractères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8"/>
            <a:ext cx="9144000" cy="3988031"/>
          </a:xfrm>
        </p:spPr>
        <p:txBody>
          <a:bodyPr>
            <a:normAutofit/>
          </a:bodyPr>
          <a:lstStyle/>
          <a:p>
            <a:pPr marL="342900" indent="-342900" algn="l">
              <a:buFont typeface="Arial" panose="020B0604020202020204" pitchFamily="34" charset="0"/>
              <a:buChar char="•"/>
            </a:pPr>
            <a:r>
              <a:rPr lang="fr-FR" sz="1800" dirty="0"/>
              <a:t>Voici les méta caractères que l’on vient de voir : #/[]{}()^$*+?|</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600" dirty="0"/>
              <a:t>« ^ » Attention si le ^ n’est pas le tout premier caractère de la </a:t>
            </a:r>
            <a:r>
              <a:rPr lang="fr-FR" sz="1600" dirty="0" err="1"/>
              <a:t>regex</a:t>
            </a:r>
            <a:r>
              <a:rPr lang="fr-FR" sz="1600" dirty="0"/>
              <a:t> il ne veut pas dire « commence par » mais indique une </a:t>
            </a:r>
            <a:r>
              <a:rPr lang="fr-FR" sz="1600" dirty="0">
                <a:solidFill>
                  <a:srgbClr val="FF0000"/>
                </a:solidFill>
              </a:rPr>
              <a:t>négation</a:t>
            </a:r>
            <a:r>
              <a:rPr lang="fr-FR" sz="1600" dirty="0"/>
              <a:t>.</a:t>
            </a:r>
          </a:p>
          <a:p>
            <a:pPr algn="l"/>
            <a:endParaRPr lang="fr-FR" sz="1600" dirty="0"/>
          </a:p>
          <a:p>
            <a:pPr marL="342900" indent="-342900" algn="l">
              <a:buFont typeface="Arial" panose="020B0604020202020204" pitchFamily="34" charset="0"/>
              <a:buChar char="•"/>
            </a:pPr>
            <a:r>
              <a:rPr lang="fr-FR" sz="1600" dirty="0"/>
              <a:t>« . » Le point veut dire : n’importe quel caractère</a:t>
            </a:r>
          </a:p>
          <a:p>
            <a:pPr marL="342900" indent="-342900" algn="l">
              <a:buFont typeface="Arial" panose="020B0604020202020204" pitchFamily="34" charset="0"/>
              <a:buChar char="•"/>
            </a:pPr>
            <a:endParaRPr lang="fr-FR" sz="1600" dirty="0"/>
          </a:p>
          <a:p>
            <a:pPr marL="342900" indent="-342900" algn="l">
              <a:buFont typeface="Arial" panose="020B0604020202020204" pitchFamily="34" charset="0"/>
              <a:buChar char="•"/>
            </a:pPr>
            <a:r>
              <a:rPr lang="fr-FR" sz="1600" dirty="0"/>
              <a:t>\ : Échapper un caractère</a:t>
            </a:r>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10</a:t>
            </a:fld>
            <a:endParaRPr lang="fr-FR"/>
          </a:p>
        </p:txBody>
      </p:sp>
      <p:sp>
        <p:nvSpPr>
          <p:cNvPr id="8" name="ZoneTexte 7">
            <a:extLst>
              <a:ext uri="{FF2B5EF4-FFF2-40B4-BE49-F238E27FC236}">
                <a16:creationId xmlns:a16="http://schemas.microsoft.com/office/drawing/2014/main" id="{A609E708-EE4A-644C-8B7E-B301BE90D87D}"/>
              </a:ext>
            </a:extLst>
          </p:cNvPr>
          <p:cNvSpPr txBox="1"/>
          <p:nvPr/>
        </p:nvSpPr>
        <p:spPr>
          <a:xfrm>
            <a:off x="6096000" y="4155323"/>
            <a:ext cx="1507144" cy="707886"/>
          </a:xfrm>
          <a:prstGeom prst="rect">
            <a:avLst/>
          </a:prstGeom>
          <a:noFill/>
        </p:spPr>
        <p:txBody>
          <a:bodyPr wrap="none" rtlCol="0">
            <a:spAutoFit/>
          </a:bodyPr>
          <a:lstStyle/>
          <a:p>
            <a:r>
              <a:rPr lang="fr-FR" sz="4000" dirty="0"/>
              <a:t>#\?$#i</a:t>
            </a:r>
          </a:p>
        </p:txBody>
      </p:sp>
    </p:spTree>
    <p:extLst>
      <p:ext uri="{BB962C8B-B14F-4D97-AF65-F5344CB8AC3E}">
        <p14:creationId xmlns:p14="http://schemas.microsoft.com/office/powerpoint/2010/main" val="159757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classes abrégées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8"/>
            <a:ext cx="9144000" cy="3988031"/>
          </a:xfrm>
        </p:spPr>
        <p:txBody>
          <a:bodyPr>
            <a:normAutofit lnSpcReduction="10000"/>
          </a:bodyPr>
          <a:lstStyle/>
          <a:p>
            <a:pPr marL="342900" indent="-342900" algn="l">
              <a:buFont typeface="Arial" panose="020B0604020202020204" pitchFamily="34" charset="0"/>
              <a:buChar char="•"/>
            </a:pPr>
            <a:r>
              <a:rPr lang="fr-FR" sz="1800" b="1" dirty="0"/>
              <a:t>\d</a:t>
            </a:r>
            <a:r>
              <a:rPr lang="fr-FR" sz="1800" dirty="0"/>
              <a:t> : indique un chiffre, équivalent [0-9]</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800" b="1" dirty="0"/>
              <a:t>\D </a:t>
            </a:r>
            <a:r>
              <a:rPr lang="fr-FR" sz="1800" dirty="0"/>
              <a:t>: indique tout sauf un chiffre, équivalent [^0-9]</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800" b="1" dirty="0"/>
              <a:t>\</a:t>
            </a:r>
            <a:r>
              <a:rPr lang="fr-FR" sz="1800" b="1" dirty="0" err="1"/>
              <a:t>t</a:t>
            </a:r>
            <a:r>
              <a:rPr lang="fr-FR" sz="1800" dirty="0"/>
              <a:t> : une tabulation</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800" b="1" dirty="0"/>
              <a:t>\r</a:t>
            </a:r>
            <a:r>
              <a:rPr lang="fr-FR" sz="1800" dirty="0"/>
              <a:t> : un retour chariot</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800" b="1" dirty="0"/>
              <a:t>\n</a:t>
            </a:r>
            <a:r>
              <a:rPr lang="fr-FR" sz="1800" dirty="0"/>
              <a:t> : nouvelle ligne</a:t>
            </a:r>
          </a:p>
          <a:p>
            <a:pPr marL="342900" indent="-342900" algn="l">
              <a:buFont typeface="Arial" panose="020B0604020202020204" pitchFamily="34" charset="0"/>
              <a:buChar char="•"/>
            </a:pPr>
            <a:endParaRPr lang="fr-FR" sz="1800" dirty="0"/>
          </a:p>
          <a:p>
            <a:pPr marL="342900" indent="-342900" algn="l">
              <a:buFont typeface="Arial" panose="020B0604020202020204" pitchFamily="34" charset="0"/>
              <a:buChar char="•"/>
            </a:pPr>
            <a:r>
              <a:rPr lang="fr-FR" sz="1800" dirty="0"/>
              <a:t>…</a:t>
            </a:r>
          </a:p>
          <a:p>
            <a:pPr marL="342900" indent="-342900" algn="l">
              <a:buFont typeface="Arial" panose="020B0604020202020204" pitchFamily="34" charset="0"/>
              <a:buChar char="•"/>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11</a:t>
            </a:fld>
            <a:endParaRPr lang="fr-FR"/>
          </a:p>
        </p:txBody>
      </p:sp>
    </p:spTree>
    <p:extLst>
      <p:ext uri="{BB962C8B-B14F-4D97-AF65-F5344CB8AC3E}">
        <p14:creationId xmlns:p14="http://schemas.microsoft.com/office/powerpoint/2010/main" val="310725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u="sng" dirty="0"/>
              <a:t>Exercice</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9"/>
            <a:ext cx="9144000" cy="3719230"/>
          </a:xfrm>
        </p:spPr>
        <p:txBody>
          <a:bodyPr>
            <a:normAutofit/>
          </a:bodyPr>
          <a:lstStyle/>
          <a:p>
            <a:pPr marL="342900" indent="-342900" algn="l">
              <a:buFont typeface="+mj-lt"/>
              <a:buAutoNum type="arabicPeriod"/>
            </a:pPr>
            <a:r>
              <a:rPr lang="fr-FR" sz="1800" dirty="0"/>
              <a:t>Réaliser une </a:t>
            </a:r>
            <a:r>
              <a:rPr lang="fr-FR" sz="1800" dirty="0" err="1"/>
              <a:t>regex</a:t>
            </a:r>
            <a:r>
              <a:rPr lang="fr-FR" sz="1800" dirty="0"/>
              <a:t> permettant de vérifier le format d’un numéro de téléphone</a:t>
            </a:r>
          </a:p>
          <a:p>
            <a:pPr marL="342900" indent="-342900" algn="l">
              <a:buFont typeface="+mj-lt"/>
              <a:buAutoNum type="arabicPeriod"/>
            </a:pPr>
            <a:endParaRPr lang="fr-FR" sz="1800" dirty="0"/>
          </a:p>
          <a:p>
            <a:pPr marL="342900" indent="-342900" algn="l">
              <a:buFont typeface="+mj-lt"/>
              <a:buAutoNum type="arabicPeriod"/>
            </a:pPr>
            <a:r>
              <a:rPr lang="fr-FR" sz="1800" dirty="0"/>
              <a:t>Vous pouvez vous aider du site </a:t>
            </a:r>
            <a:r>
              <a:rPr lang="fr-FR" sz="1800" dirty="0">
                <a:hlinkClick r:id="rId3"/>
              </a:rPr>
              <a:t>https://regex101.com/</a:t>
            </a:r>
            <a:endParaRPr lang="fr-FR" sz="1800" dirty="0"/>
          </a:p>
          <a:p>
            <a:pPr marL="342900" indent="-342900" algn="l">
              <a:buFont typeface="+mj-lt"/>
              <a:buAutoNum type="arabicPeriod"/>
            </a:pPr>
            <a:endParaRPr lang="fr-FR" sz="1800" dirty="0"/>
          </a:p>
          <a:p>
            <a:pPr marL="342900" indent="-342900" algn="l">
              <a:buFont typeface="+mj-lt"/>
              <a:buAutoNum type="arabicPeriod"/>
            </a:pPr>
            <a:r>
              <a:rPr lang="fr-FR" sz="1800" dirty="0"/>
              <a:t>Voici les formats des numéros qui doivent fonctionner :</a:t>
            </a:r>
          </a:p>
          <a:p>
            <a:pPr marL="800100" lvl="1" indent="-342900" algn="l">
              <a:buFont typeface="Arial" panose="020B0604020202020204" pitchFamily="34" charset="0"/>
              <a:buChar char="•"/>
            </a:pPr>
            <a:r>
              <a:rPr lang="fr-FR" sz="1800" dirty="0"/>
              <a:t>01 02 03 04 05</a:t>
            </a:r>
          </a:p>
          <a:p>
            <a:pPr marL="800100" lvl="1" indent="-342900" algn="l">
              <a:buFont typeface="Arial" panose="020B0604020202020204" pitchFamily="34" charset="0"/>
              <a:buChar char="•"/>
            </a:pPr>
            <a:r>
              <a:rPr lang="fr-FR" sz="1800" dirty="0"/>
              <a:t>0102030405</a:t>
            </a:r>
          </a:p>
          <a:p>
            <a:pPr marL="800100" lvl="1" indent="-342900" algn="l">
              <a:buFont typeface="Arial" panose="020B0604020202020204" pitchFamily="34" charset="0"/>
              <a:buChar char="•"/>
            </a:pPr>
            <a:r>
              <a:rPr lang="fr-FR" sz="1800" dirty="0"/>
              <a:t>01-02-03-04-05</a:t>
            </a:r>
          </a:p>
          <a:p>
            <a:pPr marL="800100" lvl="1" indent="-342900" algn="l">
              <a:buFont typeface="Arial" panose="020B0604020202020204" pitchFamily="34" charset="0"/>
              <a:buChar char="•"/>
            </a:pPr>
            <a:endParaRPr lang="fr-FR" sz="1800" dirty="0"/>
          </a:p>
          <a:p>
            <a:pPr marL="800100" lvl="1" indent="-342900" algn="l">
              <a:buFont typeface="Arial" panose="020B0604020202020204" pitchFamily="34" charset="0"/>
              <a:buChar char="•"/>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4"/>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12</a:t>
            </a:fld>
            <a:endParaRPr lang="fr-FR"/>
          </a:p>
        </p:txBody>
      </p:sp>
    </p:spTree>
    <p:extLst>
      <p:ext uri="{BB962C8B-B14F-4D97-AF65-F5344CB8AC3E}">
        <p14:creationId xmlns:p14="http://schemas.microsoft.com/office/powerpoint/2010/main" val="247009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u="sng" dirty="0"/>
              <a:t>Résultat</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9"/>
            <a:ext cx="9144000" cy="3719230"/>
          </a:xfrm>
        </p:spPr>
        <p:txBody>
          <a:bodyPr>
            <a:normAutofit/>
          </a:bodyPr>
          <a:lstStyle/>
          <a:p>
            <a:pPr lvl="1" algn="l"/>
            <a:r>
              <a:rPr lang="fr-FR" sz="1800" dirty="0"/>
              <a:t>Actions : </a:t>
            </a:r>
          </a:p>
          <a:p>
            <a:pPr marL="742950" lvl="1" indent="-285750" algn="l">
              <a:buFont typeface="Arial" panose="020B0604020202020204" pitchFamily="34" charset="0"/>
              <a:buChar char="•"/>
            </a:pPr>
            <a:r>
              <a:rPr lang="fr-FR" sz="1800" b="1" dirty="0"/>
              <a:t>^0 :</a:t>
            </a:r>
            <a:r>
              <a:rPr lang="fr-FR" sz="1800" dirty="0"/>
              <a:t> Commence par 0</a:t>
            </a:r>
          </a:p>
          <a:p>
            <a:pPr marL="742950" lvl="1" indent="-285750" algn="l">
              <a:buFont typeface="Arial" panose="020B0604020202020204" pitchFamily="34" charset="0"/>
              <a:buChar char="•"/>
            </a:pPr>
            <a:r>
              <a:rPr lang="fr-FR" sz="1800" b="1" dirty="0"/>
              <a:t>[1-9] : </a:t>
            </a:r>
            <a:r>
              <a:rPr lang="fr-FR" sz="1800" dirty="0"/>
              <a:t>Un chiffre entre 1 et 9</a:t>
            </a:r>
          </a:p>
          <a:p>
            <a:pPr marL="742950" lvl="1" indent="-285750" algn="l">
              <a:buFont typeface="Arial" panose="020B0604020202020204" pitchFamily="34" charset="0"/>
              <a:buChar char="•"/>
            </a:pPr>
            <a:r>
              <a:rPr lang="fr-FR" sz="1800" b="1" dirty="0"/>
              <a:t>[ -]? </a:t>
            </a:r>
            <a:r>
              <a:rPr lang="fr-FR" sz="1800" dirty="0"/>
              <a:t>: Un espace, un tiret ou rien avec le ?</a:t>
            </a:r>
          </a:p>
          <a:p>
            <a:pPr marL="742950" lvl="1" indent="-285750" algn="l">
              <a:buFont typeface="Arial" panose="020B0604020202020204" pitchFamily="34" charset="0"/>
              <a:buChar char="•"/>
            </a:pPr>
            <a:r>
              <a:rPr lang="fr-FR" sz="1800" b="1" dirty="0"/>
              <a:t>[0-9]{2} : </a:t>
            </a:r>
            <a:r>
              <a:rPr lang="fr-FR" sz="1800" dirty="0"/>
              <a:t>Un chiffre entre 0 et 9 répété 2 fois</a:t>
            </a:r>
          </a:p>
          <a:p>
            <a:pPr marL="742950" lvl="1" indent="-285750" algn="l">
              <a:buFont typeface="Arial" panose="020B0604020202020204" pitchFamily="34" charset="0"/>
              <a:buChar char="•"/>
            </a:pPr>
            <a:r>
              <a:rPr lang="fr-FR" sz="1800" b="1" dirty="0"/>
              <a:t>([ -]?[0-9]{2}){4} </a:t>
            </a:r>
            <a:r>
              <a:rPr lang="fr-FR" sz="1800" dirty="0"/>
              <a:t>: cet ensemble répété 4 fois</a:t>
            </a:r>
          </a:p>
          <a:p>
            <a:pPr marL="742950" lvl="1" indent="-285750" algn="l">
              <a:buFont typeface="Arial" panose="020B0604020202020204" pitchFamily="34" charset="0"/>
              <a:buChar char="•"/>
            </a:pPr>
            <a:r>
              <a:rPr lang="fr-FR" sz="1800" b="1" dirty="0"/>
              <a:t>$ </a:t>
            </a:r>
            <a:r>
              <a:rPr lang="fr-FR" sz="1800" dirty="0"/>
              <a:t>: se termine</a:t>
            </a:r>
          </a:p>
          <a:p>
            <a:pPr marL="742950" lvl="1" indent="-285750" algn="l">
              <a:buFont typeface="Arial" panose="020B0604020202020204" pitchFamily="34" charset="0"/>
              <a:buChar char="•"/>
            </a:pPr>
            <a:endParaRPr lang="fr-FR" sz="1800" dirty="0"/>
          </a:p>
          <a:p>
            <a:pPr marL="742950" lvl="1" indent="-285750" algn="l">
              <a:buFont typeface="Arial" panose="020B0604020202020204" pitchFamily="34" charset="0"/>
              <a:buChar char="•"/>
            </a:pPr>
            <a:endParaRPr lang="fr-FR" sz="1800" dirty="0"/>
          </a:p>
          <a:p>
            <a:pPr marL="742950" lvl="1" indent="-285750" algn="l">
              <a:buFont typeface="Arial" panose="020B0604020202020204" pitchFamily="34" charset="0"/>
              <a:buChar char="•"/>
            </a:pPr>
            <a:endParaRPr lang="fr-FR" sz="1800" dirty="0"/>
          </a:p>
          <a:p>
            <a:pPr marL="742950" lvl="1" indent="-285750" algn="l">
              <a:buFont typeface="Arial" panose="020B0604020202020204" pitchFamily="34" charset="0"/>
              <a:buChar char="•"/>
            </a:pPr>
            <a:endParaRPr lang="fr-FR" sz="1800" dirty="0"/>
          </a:p>
          <a:p>
            <a:pPr marL="742950" lvl="1" indent="-285750" algn="l">
              <a:buFont typeface="Arial" panose="020B0604020202020204" pitchFamily="34" charset="0"/>
              <a:buChar char="•"/>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13</a:t>
            </a:fld>
            <a:endParaRPr lang="fr-FR"/>
          </a:p>
        </p:txBody>
      </p:sp>
      <p:sp>
        <p:nvSpPr>
          <p:cNvPr id="8" name="ZoneTexte 7">
            <a:extLst>
              <a:ext uri="{FF2B5EF4-FFF2-40B4-BE49-F238E27FC236}">
                <a16:creationId xmlns:a16="http://schemas.microsoft.com/office/drawing/2014/main" id="{290680AD-E705-414A-A4DE-95DD2574A16C}"/>
              </a:ext>
            </a:extLst>
          </p:cNvPr>
          <p:cNvSpPr txBox="1"/>
          <p:nvPr/>
        </p:nvSpPr>
        <p:spPr>
          <a:xfrm>
            <a:off x="9380483" y="2364828"/>
            <a:ext cx="184731" cy="369332"/>
          </a:xfrm>
          <a:prstGeom prst="rect">
            <a:avLst/>
          </a:prstGeom>
          <a:noFill/>
        </p:spPr>
        <p:txBody>
          <a:bodyPr wrap="none" rtlCol="0">
            <a:spAutoFit/>
          </a:bodyPr>
          <a:lstStyle/>
          <a:p>
            <a:endParaRPr lang="fr-FR" dirty="0"/>
          </a:p>
        </p:txBody>
      </p:sp>
      <p:sp>
        <p:nvSpPr>
          <p:cNvPr id="9" name="ZoneTexte 8">
            <a:extLst>
              <a:ext uri="{FF2B5EF4-FFF2-40B4-BE49-F238E27FC236}">
                <a16:creationId xmlns:a16="http://schemas.microsoft.com/office/drawing/2014/main" id="{F38D4049-9D3C-6B4D-ACE3-F8239D535491}"/>
              </a:ext>
            </a:extLst>
          </p:cNvPr>
          <p:cNvSpPr txBox="1"/>
          <p:nvPr/>
        </p:nvSpPr>
        <p:spPr>
          <a:xfrm>
            <a:off x="7047186" y="2787399"/>
            <a:ext cx="4185761" cy="523220"/>
          </a:xfrm>
          <a:prstGeom prst="rect">
            <a:avLst/>
          </a:prstGeom>
          <a:noFill/>
        </p:spPr>
        <p:txBody>
          <a:bodyPr wrap="none" rtlCol="0">
            <a:spAutoFit/>
          </a:bodyPr>
          <a:lstStyle/>
          <a:p>
            <a:r>
              <a:rPr lang="fr-FR" sz="2800" b="1" dirty="0"/>
              <a:t>#^0[1-9]([ -]?[0-9]{2}){4}$#</a:t>
            </a:r>
          </a:p>
        </p:txBody>
      </p:sp>
    </p:spTree>
    <p:extLst>
      <p:ext uri="{BB962C8B-B14F-4D97-AF65-F5344CB8AC3E}">
        <p14:creationId xmlns:p14="http://schemas.microsoft.com/office/powerpoint/2010/main" val="132482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r>
              <a:rPr lang="fr-FR" sz="5400" dirty="0"/>
              <a:t>Les REGEX </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241232"/>
            <a:ext cx="9144000" cy="3213637"/>
          </a:xfrm>
        </p:spPr>
        <p:txBody>
          <a:bodyPr>
            <a:normAutofit/>
          </a:bodyPr>
          <a:lstStyle/>
          <a:p>
            <a:pPr marL="342900" indent="-342900" algn="l">
              <a:buFont typeface="+mj-lt"/>
              <a:buAutoNum type="arabicPeriod"/>
            </a:pPr>
            <a:r>
              <a:rPr lang="fr-FR" sz="1800" dirty="0"/>
              <a:t>Syntaxe</a:t>
            </a:r>
          </a:p>
          <a:p>
            <a:pPr marL="342900" indent="-342900" algn="l">
              <a:buFont typeface="+mj-lt"/>
              <a:buAutoNum type="arabicPeriod"/>
            </a:pPr>
            <a:r>
              <a:rPr lang="fr-FR" sz="1800" dirty="0"/>
              <a:t>Les classes de caractères</a:t>
            </a:r>
          </a:p>
          <a:p>
            <a:pPr marL="342900" indent="-342900" algn="l">
              <a:buFont typeface="+mj-lt"/>
              <a:buAutoNum type="arabicPeriod"/>
            </a:pPr>
            <a:r>
              <a:rPr lang="fr-FR" sz="1800" dirty="0"/>
              <a:t>Les quantificateurs</a:t>
            </a:r>
          </a:p>
          <a:p>
            <a:pPr marL="342900" indent="-342900" algn="l">
              <a:buFont typeface="+mj-lt"/>
              <a:buAutoNum type="arabicPeriod"/>
            </a:pPr>
            <a:r>
              <a:rPr lang="fr-FR" sz="1800" dirty="0"/>
              <a:t>Les méta-caractères</a:t>
            </a:r>
          </a:p>
          <a:p>
            <a:pPr marL="342900" indent="-342900" algn="l">
              <a:buFont typeface="+mj-lt"/>
              <a:buAutoNum type="arabicPeriod"/>
            </a:pPr>
            <a:r>
              <a:rPr lang="fr-FR" sz="1800" dirty="0"/>
              <a:t>Les classes abrégées</a:t>
            </a:r>
          </a:p>
          <a:p>
            <a:pPr marL="342900" indent="-342900" algn="l">
              <a:buFont typeface="+mj-lt"/>
              <a:buAutoNum type="arabicPeriod"/>
            </a:pPr>
            <a:r>
              <a:rPr lang="fr-FR" sz="1800" u="sng" dirty="0"/>
              <a:t>Exercice</a:t>
            </a:r>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2</a:t>
            </a:fld>
            <a:endParaRPr lang="fr-FR"/>
          </a:p>
        </p:txBody>
      </p:sp>
    </p:spTree>
    <p:extLst>
      <p:ext uri="{BB962C8B-B14F-4D97-AF65-F5344CB8AC3E}">
        <p14:creationId xmlns:p14="http://schemas.microsoft.com/office/powerpoint/2010/main" val="285833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Syntaxe</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550881"/>
            <a:ext cx="4114800" cy="3988031"/>
          </a:xfrm>
        </p:spPr>
        <p:txBody>
          <a:bodyPr>
            <a:normAutofit/>
          </a:bodyPr>
          <a:lstStyle/>
          <a:p>
            <a:pPr marL="342900" indent="-342900" algn="l">
              <a:buFont typeface="+mj-lt"/>
              <a:buAutoNum type="arabicPeriod"/>
            </a:pPr>
            <a:r>
              <a:rPr lang="fr-FR" sz="1800" dirty="0"/>
              <a:t>Caractère de début et de fin, ici le #</a:t>
            </a:r>
          </a:p>
          <a:p>
            <a:pPr marL="342900" indent="-342900" algn="l">
              <a:buFont typeface="+mj-lt"/>
              <a:buAutoNum type="arabicPeriod"/>
            </a:pPr>
            <a:r>
              <a:rPr lang="fr-FR" sz="1800" dirty="0"/>
              <a:t>Option à la fin, ici le « i » = insensible à la casse</a:t>
            </a:r>
          </a:p>
          <a:p>
            <a:pPr marL="342900" indent="-342900" algn="l">
              <a:buFont typeface="+mj-lt"/>
              <a:buAutoNum type="arabicPeriod"/>
            </a:pPr>
            <a:r>
              <a:rPr lang="fr-FR" sz="1800" dirty="0"/>
              <a:t>Au milieu notre </a:t>
            </a:r>
            <a:r>
              <a:rPr lang="fr-FR" sz="1800" dirty="0" err="1"/>
              <a:t>regex</a:t>
            </a:r>
            <a:endParaRPr lang="fr-FR" sz="1800" dirty="0"/>
          </a:p>
          <a:p>
            <a:pPr marL="342900" indent="-342900" algn="l">
              <a:buFont typeface="+mj-lt"/>
              <a:buAutoNum type="arabicPeriod"/>
            </a:pPr>
            <a:r>
              <a:rPr lang="fr-FR" sz="1800" dirty="0"/>
              <a:t>Le Symbole pipe « | » permet de réaliser un ou logique.</a:t>
            </a:r>
          </a:p>
          <a:p>
            <a:pPr marL="342900" indent="-342900" algn="l">
              <a:buFont typeface="+mj-lt"/>
              <a:buAutoNum type="arabicPeriod"/>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3</a:t>
            </a:fld>
            <a:endParaRPr lang="fr-FR"/>
          </a:p>
        </p:txBody>
      </p:sp>
      <p:sp>
        <p:nvSpPr>
          <p:cNvPr id="9" name="ZoneTexte 8">
            <a:extLst>
              <a:ext uri="{FF2B5EF4-FFF2-40B4-BE49-F238E27FC236}">
                <a16:creationId xmlns:a16="http://schemas.microsoft.com/office/drawing/2014/main" id="{CD33B9E7-3322-D142-A20C-0D2945DA4682}"/>
              </a:ext>
            </a:extLst>
          </p:cNvPr>
          <p:cNvSpPr txBox="1"/>
          <p:nvPr/>
        </p:nvSpPr>
        <p:spPr>
          <a:xfrm>
            <a:off x="6466490" y="2496908"/>
            <a:ext cx="2717924" cy="707886"/>
          </a:xfrm>
          <a:prstGeom prst="rect">
            <a:avLst/>
          </a:prstGeom>
          <a:noFill/>
        </p:spPr>
        <p:txBody>
          <a:bodyPr wrap="none" rtlCol="0">
            <a:spAutoFit/>
          </a:bodyPr>
          <a:lstStyle/>
          <a:p>
            <a:r>
              <a:rPr lang="fr-FR" sz="4000" dirty="0"/>
              <a:t>#ma </a:t>
            </a:r>
            <a:r>
              <a:rPr lang="fr-FR" sz="4000" dirty="0" err="1"/>
              <a:t>regex#i</a:t>
            </a:r>
            <a:endParaRPr lang="fr-FR" sz="4000" dirty="0"/>
          </a:p>
        </p:txBody>
      </p:sp>
      <p:sp>
        <p:nvSpPr>
          <p:cNvPr id="10" name="ZoneTexte 9">
            <a:extLst>
              <a:ext uri="{FF2B5EF4-FFF2-40B4-BE49-F238E27FC236}">
                <a16:creationId xmlns:a16="http://schemas.microsoft.com/office/drawing/2014/main" id="{A7F9B1E0-131D-A84E-9FAB-F5AE61416874}"/>
              </a:ext>
            </a:extLst>
          </p:cNvPr>
          <p:cNvSpPr txBox="1"/>
          <p:nvPr/>
        </p:nvSpPr>
        <p:spPr>
          <a:xfrm>
            <a:off x="6466490" y="3391787"/>
            <a:ext cx="4566699" cy="707886"/>
          </a:xfrm>
          <a:prstGeom prst="rect">
            <a:avLst/>
          </a:prstGeom>
          <a:noFill/>
        </p:spPr>
        <p:txBody>
          <a:bodyPr wrap="none" rtlCol="0">
            <a:spAutoFit/>
          </a:bodyPr>
          <a:lstStyle/>
          <a:p>
            <a:r>
              <a:rPr lang="fr-FR" sz="4000" dirty="0"/>
              <a:t>#ma </a:t>
            </a:r>
            <a:r>
              <a:rPr lang="fr-FR" sz="4000" dirty="0" err="1"/>
              <a:t>regex|la</a:t>
            </a:r>
            <a:r>
              <a:rPr lang="fr-FR" sz="4000" dirty="0"/>
              <a:t> </a:t>
            </a:r>
            <a:r>
              <a:rPr lang="fr-FR" sz="4000" dirty="0" err="1"/>
              <a:t>regex#i</a:t>
            </a:r>
            <a:endParaRPr lang="fr-FR" sz="4000" dirty="0"/>
          </a:p>
        </p:txBody>
      </p:sp>
    </p:spTree>
    <p:extLst>
      <p:ext uri="{BB962C8B-B14F-4D97-AF65-F5344CB8AC3E}">
        <p14:creationId xmlns:p14="http://schemas.microsoft.com/office/powerpoint/2010/main" val="303625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Syntaxe</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956441" y="2368319"/>
            <a:ext cx="4114800" cy="3988031"/>
          </a:xfrm>
        </p:spPr>
        <p:txBody>
          <a:bodyPr>
            <a:normAutofit/>
          </a:bodyPr>
          <a:lstStyle/>
          <a:p>
            <a:pPr algn="l"/>
            <a:r>
              <a:rPr lang="fr-FR" sz="1800" dirty="0"/>
              <a:t>Exemples :</a:t>
            </a:r>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4</a:t>
            </a:fld>
            <a:endParaRPr lang="fr-FR"/>
          </a:p>
        </p:txBody>
      </p:sp>
      <p:graphicFrame>
        <p:nvGraphicFramePr>
          <p:cNvPr id="8" name="Tableau 9">
            <a:extLst>
              <a:ext uri="{FF2B5EF4-FFF2-40B4-BE49-F238E27FC236}">
                <a16:creationId xmlns:a16="http://schemas.microsoft.com/office/drawing/2014/main" id="{EB4F684A-56D7-9541-8C23-8C303A96E066}"/>
              </a:ext>
            </a:extLst>
          </p:cNvPr>
          <p:cNvGraphicFramePr>
            <a:graphicFrameLocks noGrp="1"/>
          </p:cNvGraphicFramePr>
          <p:nvPr>
            <p:extLst>
              <p:ext uri="{D42A27DB-BD31-4B8C-83A1-F6EECF244321}">
                <p14:modId xmlns:p14="http://schemas.microsoft.com/office/powerpoint/2010/main" val="2546703610"/>
              </p:ext>
            </p:extLst>
          </p:nvPr>
        </p:nvGraphicFramePr>
        <p:xfrm>
          <a:off x="2621894" y="2240163"/>
          <a:ext cx="7344540" cy="3765282"/>
        </p:xfrm>
        <a:graphic>
          <a:graphicData uri="http://schemas.openxmlformats.org/drawingml/2006/table">
            <a:tbl>
              <a:tblPr firstRow="1" bandRow="1">
                <a:tableStyleId>{5C22544A-7EE6-4342-B048-85BDC9FD1C3A}</a:tableStyleId>
              </a:tblPr>
              <a:tblGrid>
                <a:gridCol w="2448180">
                  <a:extLst>
                    <a:ext uri="{9D8B030D-6E8A-4147-A177-3AD203B41FA5}">
                      <a16:colId xmlns:a16="http://schemas.microsoft.com/office/drawing/2014/main" val="88962608"/>
                    </a:ext>
                  </a:extLst>
                </a:gridCol>
                <a:gridCol w="2448180">
                  <a:extLst>
                    <a:ext uri="{9D8B030D-6E8A-4147-A177-3AD203B41FA5}">
                      <a16:colId xmlns:a16="http://schemas.microsoft.com/office/drawing/2014/main" val="617933525"/>
                    </a:ext>
                  </a:extLst>
                </a:gridCol>
                <a:gridCol w="2448180">
                  <a:extLst>
                    <a:ext uri="{9D8B030D-6E8A-4147-A177-3AD203B41FA5}">
                      <a16:colId xmlns:a16="http://schemas.microsoft.com/office/drawing/2014/main" val="4049214997"/>
                    </a:ext>
                  </a:extLst>
                </a:gridCol>
              </a:tblGrid>
              <a:tr h="602481">
                <a:tc>
                  <a:txBody>
                    <a:bodyPr/>
                    <a:lstStyle/>
                    <a:p>
                      <a:r>
                        <a:rPr lang="fr-FR" dirty="0"/>
                        <a:t>Phrase</a:t>
                      </a:r>
                    </a:p>
                  </a:txBody>
                  <a:tcPr/>
                </a:tc>
                <a:tc>
                  <a:txBody>
                    <a:bodyPr/>
                    <a:lstStyle/>
                    <a:p>
                      <a:r>
                        <a:rPr lang="fr-FR" dirty="0" err="1"/>
                        <a:t>Regex</a:t>
                      </a:r>
                      <a:endParaRPr lang="fr-FR" dirty="0"/>
                    </a:p>
                  </a:txBody>
                  <a:tcPr/>
                </a:tc>
                <a:tc>
                  <a:txBody>
                    <a:bodyPr/>
                    <a:lstStyle/>
                    <a:p>
                      <a:r>
                        <a:rPr lang="fr-FR" dirty="0"/>
                        <a:t>Résultat</a:t>
                      </a:r>
                    </a:p>
                  </a:txBody>
                  <a:tcPr/>
                </a:tc>
                <a:extLst>
                  <a:ext uri="{0D108BD9-81ED-4DB2-BD59-A6C34878D82A}">
                    <a16:rowId xmlns:a16="http://schemas.microsoft.com/office/drawing/2014/main" val="3557735037"/>
                  </a:ext>
                </a:extLst>
              </a:tr>
              <a:tr h="602481">
                <a:tc>
                  <a:txBody>
                    <a:bodyPr/>
                    <a:lstStyle/>
                    <a:p>
                      <a:r>
                        <a:rPr lang="fr-FR" dirty="0"/>
                        <a:t>Le PHP c’est top !!!</a:t>
                      </a:r>
                    </a:p>
                  </a:txBody>
                  <a:tcPr/>
                </a:tc>
                <a:tc>
                  <a:txBody>
                    <a:bodyPr/>
                    <a:lstStyle/>
                    <a:p>
                      <a:r>
                        <a:rPr lang="fr-FR" dirty="0"/>
                        <a:t>#PHP#</a:t>
                      </a:r>
                    </a:p>
                  </a:txBody>
                  <a:tcPr/>
                </a:tc>
                <a:tc>
                  <a:txBody>
                    <a:bodyPr/>
                    <a:lstStyle/>
                    <a:p>
                      <a:r>
                        <a:rPr lang="fr-FR" dirty="0"/>
                        <a:t>Vrai</a:t>
                      </a:r>
                    </a:p>
                  </a:txBody>
                  <a:tcPr/>
                </a:tc>
                <a:extLst>
                  <a:ext uri="{0D108BD9-81ED-4DB2-BD59-A6C34878D82A}">
                    <a16:rowId xmlns:a16="http://schemas.microsoft.com/office/drawing/2014/main" val="266597212"/>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PHP c’est top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php</a:t>
                      </a:r>
                      <a:r>
                        <a:rPr lang="fr-FR" dirty="0"/>
                        <a:t>#</a:t>
                      </a:r>
                    </a:p>
                    <a:p>
                      <a:endParaRPr lang="fr-FR" dirty="0"/>
                    </a:p>
                  </a:txBody>
                  <a:tcPr/>
                </a:tc>
                <a:tc>
                  <a:txBody>
                    <a:bodyPr/>
                    <a:lstStyle/>
                    <a:p>
                      <a:r>
                        <a:rPr lang="fr-FR" dirty="0"/>
                        <a:t>Faux</a:t>
                      </a:r>
                    </a:p>
                  </a:txBody>
                  <a:tcPr/>
                </a:tc>
                <a:extLst>
                  <a:ext uri="{0D108BD9-81ED-4DB2-BD59-A6C34878D82A}">
                    <a16:rowId xmlns:a16="http://schemas.microsoft.com/office/drawing/2014/main" val="2809655291"/>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PHP c’est top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php#i</a:t>
                      </a:r>
                      <a:endParaRPr lang="fr-FR" dirty="0"/>
                    </a:p>
                    <a:p>
                      <a:endParaRPr lang="fr-FR" dirty="0"/>
                    </a:p>
                  </a:txBody>
                  <a:tcPr/>
                </a:tc>
                <a:tc>
                  <a:txBody>
                    <a:bodyPr/>
                    <a:lstStyle/>
                    <a:p>
                      <a:r>
                        <a:rPr lang="fr-FR" dirty="0"/>
                        <a:t>Vrai</a:t>
                      </a:r>
                    </a:p>
                  </a:txBody>
                  <a:tcPr/>
                </a:tc>
                <a:extLst>
                  <a:ext uri="{0D108BD9-81ED-4DB2-BD59-A6C34878D82A}">
                    <a16:rowId xmlns:a16="http://schemas.microsoft.com/office/drawing/2014/main" val="20526916"/>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PHP c’est top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php|js#i</a:t>
                      </a:r>
                      <a:endParaRPr lang="fr-FR" dirty="0"/>
                    </a:p>
                  </a:txBody>
                  <a:tcPr/>
                </a:tc>
                <a:tc>
                  <a:txBody>
                    <a:bodyPr/>
                    <a:lstStyle/>
                    <a:p>
                      <a:r>
                        <a:rPr lang="fr-FR" dirty="0"/>
                        <a:t>Vrai</a:t>
                      </a:r>
                    </a:p>
                  </a:txBody>
                  <a:tcPr/>
                </a:tc>
                <a:extLst>
                  <a:ext uri="{0D108BD9-81ED-4DB2-BD59-A6C34878D82A}">
                    <a16:rowId xmlns:a16="http://schemas.microsoft.com/office/drawing/2014/main" val="356080611"/>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PHP c’est top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flash|XML#i</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r>
                        <a:rPr lang="fr-FR" dirty="0"/>
                        <a:t>Faux</a:t>
                      </a:r>
                    </a:p>
                  </a:txBody>
                  <a:tcPr/>
                </a:tc>
                <a:extLst>
                  <a:ext uri="{0D108BD9-81ED-4DB2-BD59-A6C34878D82A}">
                    <a16:rowId xmlns:a16="http://schemas.microsoft.com/office/drawing/2014/main" val="2771390071"/>
                  </a:ext>
                </a:extLst>
              </a:tr>
            </a:tbl>
          </a:graphicData>
        </a:graphic>
      </p:graphicFrame>
    </p:spTree>
    <p:extLst>
      <p:ext uri="{BB962C8B-B14F-4D97-AF65-F5344CB8AC3E}">
        <p14:creationId xmlns:p14="http://schemas.microsoft.com/office/powerpoint/2010/main" val="9224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384421"/>
            <a:ext cx="9144000" cy="1715135"/>
          </a:xfrm>
        </p:spPr>
        <p:txBody>
          <a:bodyPr>
            <a:normAutofit/>
          </a:bodyPr>
          <a:lstStyle/>
          <a:p>
            <a:pPr algn="l"/>
            <a:r>
              <a:rPr lang="fr-FR" sz="5400" dirty="0"/>
              <a:t>Syntaxe</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233937"/>
            <a:ext cx="4114800" cy="3988031"/>
          </a:xfrm>
        </p:spPr>
        <p:txBody>
          <a:bodyPr>
            <a:normAutofit/>
          </a:bodyPr>
          <a:lstStyle/>
          <a:p>
            <a:pPr marL="342900" indent="-342900" algn="l">
              <a:buFont typeface="+mj-lt"/>
              <a:buAutoNum type="arabicPeriod"/>
            </a:pPr>
            <a:r>
              <a:rPr lang="fr-FR" sz="1800" dirty="0"/>
              <a:t>Le symbole </a:t>
            </a:r>
            <a:r>
              <a:rPr lang="fr-FR" sz="1800" b="1" dirty="0"/>
              <a:t>^  </a:t>
            </a:r>
            <a:r>
              <a:rPr lang="fr-FR" sz="1800" dirty="0"/>
              <a:t>permet d’indiquer que votre chaîne doit commencer par …</a:t>
            </a:r>
          </a:p>
          <a:p>
            <a:pPr marL="342900" indent="-342900" algn="l">
              <a:buFont typeface="+mj-lt"/>
              <a:buAutoNum type="arabicPeriod"/>
            </a:pPr>
            <a:endParaRPr lang="fr-FR" sz="1800" b="1" dirty="0"/>
          </a:p>
          <a:p>
            <a:pPr marL="342900" indent="-342900" algn="l">
              <a:buFont typeface="+mj-lt"/>
              <a:buAutoNum type="arabicPeriod"/>
            </a:pPr>
            <a:r>
              <a:rPr lang="fr-FR" sz="1800" dirty="0"/>
              <a:t>Le symbole </a:t>
            </a:r>
            <a:r>
              <a:rPr lang="fr-FR" sz="1800" b="1" dirty="0"/>
              <a:t>$  </a:t>
            </a:r>
            <a:r>
              <a:rPr lang="fr-FR" sz="1800" dirty="0"/>
              <a:t>permet d’indiquer que votre chaîne doit se terminer par …</a:t>
            </a:r>
          </a:p>
          <a:p>
            <a:pPr marL="342900" indent="-342900" algn="l">
              <a:buFont typeface="+mj-lt"/>
              <a:buAutoNum type="arabicPeriod"/>
            </a:pPr>
            <a:endParaRPr lang="fr-FR" sz="1800" b="1" dirty="0"/>
          </a:p>
          <a:p>
            <a:pPr marL="342900" indent="-342900" algn="l">
              <a:buFont typeface="+mj-lt"/>
              <a:buAutoNum type="arabicPeriod"/>
            </a:pPr>
            <a:r>
              <a:rPr lang="fr-FR" sz="1800" dirty="0"/>
              <a:t>La première </a:t>
            </a:r>
            <a:r>
              <a:rPr lang="fr-FR" sz="1800" dirty="0" err="1"/>
              <a:t>regex</a:t>
            </a:r>
            <a:r>
              <a:rPr lang="fr-FR" sz="1800" dirty="0"/>
              <a:t> indique que la chaîne commence par un « 0 »</a:t>
            </a:r>
          </a:p>
          <a:p>
            <a:pPr marL="342900" indent="-342900" algn="l">
              <a:buFont typeface="+mj-lt"/>
              <a:buAutoNum type="arabicPeriod"/>
            </a:pPr>
            <a:endParaRPr lang="fr-FR" sz="1800" dirty="0"/>
          </a:p>
          <a:p>
            <a:pPr marL="342900" indent="-342900" algn="l">
              <a:buFont typeface="+mj-lt"/>
              <a:buAutoNum type="arabicPeriod"/>
            </a:pPr>
            <a:r>
              <a:rPr lang="fr-FR" sz="1800" dirty="0"/>
              <a:t>La seconde </a:t>
            </a:r>
            <a:r>
              <a:rPr lang="fr-FR" sz="1800" dirty="0" err="1"/>
              <a:t>regex</a:t>
            </a:r>
            <a:r>
              <a:rPr lang="fr-FR" sz="1800" dirty="0"/>
              <a:t> indique que la chaîne se termine par un « ; »</a:t>
            </a:r>
          </a:p>
          <a:p>
            <a:pPr marL="342900" indent="-342900" algn="l">
              <a:buFont typeface="+mj-lt"/>
              <a:buAutoNum type="arabicPeriod"/>
            </a:pPr>
            <a:endParaRPr lang="fr-FR" sz="1800" b="1"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5</a:t>
            </a:fld>
            <a:endParaRPr lang="fr-FR"/>
          </a:p>
        </p:txBody>
      </p:sp>
      <p:sp>
        <p:nvSpPr>
          <p:cNvPr id="9" name="ZoneTexte 8">
            <a:extLst>
              <a:ext uri="{FF2B5EF4-FFF2-40B4-BE49-F238E27FC236}">
                <a16:creationId xmlns:a16="http://schemas.microsoft.com/office/drawing/2014/main" id="{CD33B9E7-3322-D142-A20C-0D2945DA4682}"/>
              </a:ext>
            </a:extLst>
          </p:cNvPr>
          <p:cNvSpPr txBox="1"/>
          <p:nvPr/>
        </p:nvSpPr>
        <p:spPr>
          <a:xfrm>
            <a:off x="7947598" y="3075057"/>
            <a:ext cx="1326004" cy="707886"/>
          </a:xfrm>
          <a:prstGeom prst="rect">
            <a:avLst/>
          </a:prstGeom>
          <a:noFill/>
        </p:spPr>
        <p:txBody>
          <a:bodyPr wrap="none" rtlCol="0">
            <a:spAutoFit/>
          </a:bodyPr>
          <a:lstStyle/>
          <a:p>
            <a:r>
              <a:rPr lang="fr-FR" sz="4000" dirty="0"/>
              <a:t>#^0#i</a:t>
            </a:r>
          </a:p>
        </p:txBody>
      </p:sp>
      <p:sp>
        <p:nvSpPr>
          <p:cNvPr id="10" name="ZoneTexte 9">
            <a:extLst>
              <a:ext uri="{FF2B5EF4-FFF2-40B4-BE49-F238E27FC236}">
                <a16:creationId xmlns:a16="http://schemas.microsoft.com/office/drawing/2014/main" id="{A7F9B1E0-131D-A84E-9FAB-F5AE61416874}"/>
              </a:ext>
            </a:extLst>
          </p:cNvPr>
          <p:cNvSpPr txBox="1"/>
          <p:nvPr/>
        </p:nvSpPr>
        <p:spPr>
          <a:xfrm>
            <a:off x="7947598" y="3969936"/>
            <a:ext cx="1208985" cy="707886"/>
          </a:xfrm>
          <a:prstGeom prst="rect">
            <a:avLst/>
          </a:prstGeom>
          <a:noFill/>
        </p:spPr>
        <p:txBody>
          <a:bodyPr wrap="none" rtlCol="0">
            <a:spAutoFit/>
          </a:bodyPr>
          <a:lstStyle/>
          <a:p>
            <a:r>
              <a:rPr lang="fr-FR" sz="4000" dirty="0"/>
              <a:t>#;$#i</a:t>
            </a:r>
          </a:p>
        </p:txBody>
      </p:sp>
    </p:spTree>
    <p:extLst>
      <p:ext uri="{BB962C8B-B14F-4D97-AF65-F5344CB8AC3E}">
        <p14:creationId xmlns:p14="http://schemas.microsoft.com/office/powerpoint/2010/main" val="103423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classes de caractères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8"/>
            <a:ext cx="9144000" cy="3988031"/>
          </a:xfrm>
        </p:spPr>
        <p:txBody>
          <a:bodyPr>
            <a:normAutofit/>
          </a:bodyPr>
          <a:lstStyle/>
          <a:p>
            <a:pPr marL="342900" indent="-342900" algn="l">
              <a:buFont typeface="Arial" panose="020B0604020202020204" pitchFamily="34" charset="0"/>
              <a:buChar char="•"/>
            </a:pPr>
            <a:r>
              <a:rPr lang="fr-FR" b="1" dirty="0"/>
              <a:t>#0[123]4# </a:t>
            </a:r>
            <a:r>
              <a:rPr lang="fr-FR" dirty="0"/>
              <a:t>: cela veut dire que vous allez avoir un 0 ensuite vous pouvez avoir 1, 2 ou 3 et pour finir 4.</a:t>
            </a:r>
          </a:p>
          <a:p>
            <a:pPr marL="342900" indent="-342900" algn="l">
              <a:buFont typeface="Arial" panose="020B0604020202020204" pitchFamily="34" charset="0"/>
              <a:buChar char="•"/>
            </a:pPr>
            <a:endParaRPr lang="fr-FR" dirty="0"/>
          </a:p>
          <a:p>
            <a:pPr marL="342900" indent="-342900" algn="l">
              <a:buFont typeface="Arial" panose="020B0604020202020204" pitchFamily="34" charset="0"/>
              <a:buChar char="•"/>
            </a:pPr>
            <a:r>
              <a:rPr lang="fr-FR" b="1" dirty="0"/>
              <a:t>#a[a-z0-9]b#</a:t>
            </a:r>
            <a:r>
              <a:rPr lang="fr-FR" dirty="0"/>
              <a:t> : cela veut dire que vous allez avoir un a ensuite vous pouvez avoir une lettre de a à z minuscule ou un chiffre de 0 à 9 puis pour finir un b.</a:t>
            </a:r>
          </a:p>
          <a:p>
            <a:pPr marL="342900" indent="-342900" algn="l">
              <a:buFont typeface="Arial" panose="020B0604020202020204" pitchFamily="34" charset="0"/>
              <a:buChar char="•"/>
            </a:pPr>
            <a:endParaRPr lang="fr-FR"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6</a:t>
            </a:fld>
            <a:endParaRPr lang="fr-FR"/>
          </a:p>
        </p:txBody>
      </p:sp>
    </p:spTree>
    <p:extLst>
      <p:ext uri="{BB962C8B-B14F-4D97-AF65-F5344CB8AC3E}">
        <p14:creationId xmlns:p14="http://schemas.microsoft.com/office/powerpoint/2010/main" val="39395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classes de caractères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956441" y="2368319"/>
            <a:ext cx="4114800" cy="3988031"/>
          </a:xfrm>
        </p:spPr>
        <p:txBody>
          <a:bodyPr>
            <a:normAutofit/>
          </a:bodyPr>
          <a:lstStyle/>
          <a:p>
            <a:pPr algn="l"/>
            <a:r>
              <a:rPr lang="fr-FR" sz="1800" dirty="0"/>
              <a:t>Exemples :</a:t>
            </a:r>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7</a:t>
            </a:fld>
            <a:endParaRPr lang="fr-FR"/>
          </a:p>
        </p:txBody>
      </p:sp>
      <p:graphicFrame>
        <p:nvGraphicFramePr>
          <p:cNvPr id="8" name="Tableau 9">
            <a:extLst>
              <a:ext uri="{FF2B5EF4-FFF2-40B4-BE49-F238E27FC236}">
                <a16:creationId xmlns:a16="http://schemas.microsoft.com/office/drawing/2014/main" id="{EB4F684A-56D7-9541-8C23-8C303A96E066}"/>
              </a:ext>
            </a:extLst>
          </p:cNvPr>
          <p:cNvGraphicFramePr>
            <a:graphicFrameLocks noGrp="1"/>
          </p:cNvGraphicFramePr>
          <p:nvPr>
            <p:extLst>
              <p:ext uri="{D42A27DB-BD31-4B8C-83A1-F6EECF244321}">
                <p14:modId xmlns:p14="http://schemas.microsoft.com/office/powerpoint/2010/main" val="3803835694"/>
              </p:ext>
            </p:extLst>
          </p:nvPr>
        </p:nvGraphicFramePr>
        <p:xfrm>
          <a:off x="2637659" y="2399750"/>
          <a:ext cx="8597898" cy="3673842"/>
        </p:xfrm>
        <a:graphic>
          <a:graphicData uri="http://schemas.openxmlformats.org/drawingml/2006/table">
            <a:tbl>
              <a:tblPr firstRow="1" bandRow="1">
                <a:tableStyleId>{5C22544A-7EE6-4342-B048-85BDC9FD1C3A}</a:tableStyleId>
              </a:tblPr>
              <a:tblGrid>
                <a:gridCol w="2865966">
                  <a:extLst>
                    <a:ext uri="{9D8B030D-6E8A-4147-A177-3AD203B41FA5}">
                      <a16:colId xmlns:a16="http://schemas.microsoft.com/office/drawing/2014/main" val="88962608"/>
                    </a:ext>
                  </a:extLst>
                </a:gridCol>
                <a:gridCol w="2865966">
                  <a:extLst>
                    <a:ext uri="{9D8B030D-6E8A-4147-A177-3AD203B41FA5}">
                      <a16:colId xmlns:a16="http://schemas.microsoft.com/office/drawing/2014/main" val="617933525"/>
                    </a:ext>
                  </a:extLst>
                </a:gridCol>
                <a:gridCol w="2865966">
                  <a:extLst>
                    <a:ext uri="{9D8B030D-6E8A-4147-A177-3AD203B41FA5}">
                      <a16:colId xmlns:a16="http://schemas.microsoft.com/office/drawing/2014/main" val="4049214997"/>
                    </a:ext>
                  </a:extLst>
                </a:gridCol>
              </a:tblGrid>
              <a:tr h="602481">
                <a:tc>
                  <a:txBody>
                    <a:bodyPr/>
                    <a:lstStyle/>
                    <a:p>
                      <a:r>
                        <a:rPr lang="fr-FR" dirty="0"/>
                        <a:t>Phrase</a:t>
                      </a:r>
                    </a:p>
                  </a:txBody>
                  <a:tcPr/>
                </a:tc>
                <a:tc>
                  <a:txBody>
                    <a:bodyPr/>
                    <a:lstStyle/>
                    <a:p>
                      <a:r>
                        <a:rPr lang="fr-FR" dirty="0" err="1"/>
                        <a:t>Regex</a:t>
                      </a:r>
                      <a:endParaRPr lang="fr-FR" dirty="0"/>
                    </a:p>
                  </a:txBody>
                  <a:tcPr/>
                </a:tc>
                <a:tc>
                  <a:txBody>
                    <a:bodyPr/>
                    <a:lstStyle/>
                    <a:p>
                      <a:r>
                        <a:rPr lang="fr-FR" dirty="0"/>
                        <a:t>Résultat</a:t>
                      </a:r>
                    </a:p>
                  </a:txBody>
                  <a:tcPr/>
                </a:tc>
                <a:extLst>
                  <a:ext uri="{0D108BD9-81ED-4DB2-BD59-A6C34878D82A}">
                    <a16:rowId xmlns:a16="http://schemas.microsoft.com/office/drawing/2014/main" val="3557735037"/>
                  </a:ext>
                </a:extLst>
              </a:tr>
              <a:tr h="602481">
                <a:tc>
                  <a:txBody>
                    <a:bodyPr/>
                    <a:lstStyle/>
                    <a:p>
                      <a:r>
                        <a:rPr lang="fr-FR" dirty="0"/>
                        <a:t>0102030405</a:t>
                      </a:r>
                    </a:p>
                  </a:txBody>
                  <a:tcPr/>
                </a:tc>
                <a:tc>
                  <a:txBody>
                    <a:bodyPr/>
                    <a:lstStyle/>
                    <a:p>
                      <a:r>
                        <a:rPr lang="fr-FR" dirty="0"/>
                        <a:t>#^0#</a:t>
                      </a:r>
                    </a:p>
                  </a:txBody>
                  <a:tcPr/>
                </a:tc>
                <a:tc>
                  <a:txBody>
                    <a:bodyPr/>
                    <a:lstStyle/>
                    <a:p>
                      <a:r>
                        <a:rPr lang="fr-FR" dirty="0"/>
                        <a:t>Vrai, commence par 0</a:t>
                      </a:r>
                    </a:p>
                  </a:txBody>
                  <a:tcPr/>
                </a:tc>
                <a:extLst>
                  <a:ext uri="{0D108BD9-81ED-4DB2-BD59-A6C34878D82A}">
                    <a16:rowId xmlns:a16="http://schemas.microsoft.com/office/drawing/2014/main" val="266597212"/>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0102030405</a:t>
                      </a:r>
                    </a:p>
                  </a:txBody>
                  <a:tcPr/>
                </a:tc>
                <a:tc>
                  <a:txBody>
                    <a:bodyPr/>
                    <a:lstStyle/>
                    <a:p>
                      <a:r>
                        <a:rPr lang="fr-FR" dirty="0"/>
                        <a:t>#0$#</a:t>
                      </a:r>
                    </a:p>
                  </a:txBody>
                  <a:tcPr/>
                </a:tc>
                <a:tc>
                  <a:txBody>
                    <a:bodyPr/>
                    <a:lstStyle/>
                    <a:p>
                      <a:r>
                        <a:rPr lang="fr-FR" dirty="0"/>
                        <a:t>Faux, ne se termine pas par 0</a:t>
                      </a:r>
                    </a:p>
                  </a:txBody>
                  <a:tcPr/>
                </a:tc>
                <a:extLst>
                  <a:ext uri="{0D108BD9-81ED-4DB2-BD59-A6C34878D82A}">
                    <a16:rowId xmlns:a16="http://schemas.microsoft.com/office/drawing/2014/main" val="2809655291"/>
                  </a:ext>
                </a:extLst>
              </a:tr>
              <a:tr h="602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0102030405</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#^0[1-2]0203040[4-9]$#</a:t>
                      </a:r>
                    </a:p>
                    <a:p>
                      <a:endParaRPr lang="fr-FR" dirty="0"/>
                    </a:p>
                  </a:txBody>
                  <a:tcPr/>
                </a:tc>
                <a:tc>
                  <a:txBody>
                    <a:bodyPr/>
                    <a:lstStyle/>
                    <a:p>
                      <a:r>
                        <a:rPr lang="fr-FR" dirty="0"/>
                        <a:t>Vrai, [1-2] signifie 1 ou 2 et [4-9] signifie tous les chiffres entre 4 et 9</a:t>
                      </a:r>
                    </a:p>
                  </a:txBody>
                  <a:tcPr/>
                </a:tc>
                <a:extLst>
                  <a:ext uri="{0D108BD9-81ED-4DB2-BD59-A6C34878D82A}">
                    <a16:rowId xmlns:a16="http://schemas.microsoft.com/office/drawing/2014/main" val="20526916"/>
                  </a:ext>
                </a:extLst>
              </a:tr>
              <a:tr h="602481">
                <a:tc>
                  <a:txBody>
                    <a:bodyPr/>
                    <a:lstStyle/>
                    <a:p>
                      <a:r>
                        <a:rPr lang="fr-FR" dirty="0" err="1"/>
                        <a:t>MonMotDePasse</a:t>
                      </a:r>
                      <a:endParaRPr lang="fr-FR" dirty="0"/>
                    </a:p>
                  </a:txBody>
                  <a:tcPr/>
                </a:tc>
                <a:tc>
                  <a:txBody>
                    <a:bodyPr/>
                    <a:lstStyle/>
                    <a:p>
                      <a:r>
                        <a:rPr lang="fr-FR" dirty="0"/>
                        <a:t>#[A-Z]#</a:t>
                      </a:r>
                    </a:p>
                  </a:txBody>
                  <a:tcPr/>
                </a:tc>
                <a:tc>
                  <a:txBody>
                    <a:bodyPr/>
                    <a:lstStyle/>
                    <a:p>
                      <a:r>
                        <a:rPr lang="fr-FR" dirty="0"/>
                        <a:t>Vrai, permet de vérifier qu’un mot de passe contient une majuscule par exemple</a:t>
                      </a:r>
                    </a:p>
                  </a:txBody>
                  <a:tcPr/>
                </a:tc>
                <a:extLst>
                  <a:ext uri="{0D108BD9-81ED-4DB2-BD59-A6C34878D82A}">
                    <a16:rowId xmlns:a16="http://schemas.microsoft.com/office/drawing/2014/main" val="3154031891"/>
                  </a:ext>
                </a:extLst>
              </a:tr>
            </a:tbl>
          </a:graphicData>
        </a:graphic>
      </p:graphicFrame>
    </p:spTree>
    <p:extLst>
      <p:ext uri="{BB962C8B-B14F-4D97-AF65-F5344CB8AC3E}">
        <p14:creationId xmlns:p14="http://schemas.microsoft.com/office/powerpoint/2010/main" val="364708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quantificateurs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8"/>
            <a:ext cx="9144000" cy="3988031"/>
          </a:xfrm>
        </p:spPr>
        <p:txBody>
          <a:bodyPr>
            <a:normAutofit/>
          </a:bodyPr>
          <a:lstStyle/>
          <a:p>
            <a:pPr marL="342900" indent="-342900" algn="l">
              <a:buFont typeface="+mj-lt"/>
              <a:buAutoNum type="arabicPeriod"/>
            </a:pPr>
            <a:r>
              <a:rPr lang="fr-FR" sz="1800" dirty="0"/>
              <a:t>Le symbole </a:t>
            </a:r>
            <a:r>
              <a:rPr lang="fr-FR" sz="1800" b="1" dirty="0"/>
              <a:t>« ? » </a:t>
            </a:r>
            <a:r>
              <a:rPr lang="fr-FR" sz="1800" dirty="0"/>
              <a:t>rend l’élément précédent facultatif.</a:t>
            </a:r>
          </a:p>
          <a:p>
            <a:pPr marL="800100" lvl="1" indent="-342900" algn="l">
              <a:buFont typeface="Arial" panose="020B0604020202020204" pitchFamily="34" charset="0"/>
              <a:buChar char="•"/>
            </a:pPr>
            <a:r>
              <a:rPr lang="fr-FR" sz="1800" dirty="0"/>
              <a:t>Exemple </a:t>
            </a:r>
            <a:r>
              <a:rPr lang="fr-FR" sz="1800" b="1"/>
              <a:t>#bor?is</a:t>
            </a:r>
            <a:r>
              <a:rPr lang="fr-FR" sz="1800" b="1" dirty="0"/>
              <a:t>#</a:t>
            </a:r>
            <a:r>
              <a:rPr lang="fr-FR" sz="1800" dirty="0"/>
              <a:t>, ici on peut avoir bois ou </a:t>
            </a:r>
            <a:r>
              <a:rPr lang="fr-FR" sz="1800" dirty="0" err="1"/>
              <a:t>boris</a:t>
            </a:r>
            <a:r>
              <a:rPr lang="fr-FR" sz="1800" dirty="0"/>
              <a:t>, le r étant facultatif.</a:t>
            </a:r>
          </a:p>
          <a:p>
            <a:pPr lvl="1" algn="l"/>
            <a:endParaRPr lang="fr-FR" sz="1800" dirty="0"/>
          </a:p>
          <a:p>
            <a:pPr marL="342900" indent="-342900" algn="l">
              <a:buFont typeface="+mj-lt"/>
              <a:buAutoNum type="arabicPeriod"/>
            </a:pPr>
            <a:r>
              <a:rPr lang="fr-FR" sz="1800" dirty="0"/>
              <a:t>Le symbole « * » indique que l’élément précédent peut être 0 ou une infinité de fois.</a:t>
            </a:r>
          </a:p>
          <a:p>
            <a:pPr marL="800100" lvl="1" indent="-342900" algn="l">
              <a:buFont typeface="Arial" panose="020B0604020202020204" pitchFamily="34" charset="0"/>
              <a:buChar char="•"/>
            </a:pPr>
            <a:r>
              <a:rPr lang="fr-FR" sz="1800" dirty="0"/>
              <a:t>Exemple </a:t>
            </a:r>
            <a:r>
              <a:rPr lang="fr-FR" sz="1800" b="1" dirty="0"/>
              <a:t>#bor*is#</a:t>
            </a:r>
            <a:r>
              <a:rPr lang="fr-FR" sz="1800" dirty="0"/>
              <a:t>, ici on peut avoir bois , </a:t>
            </a:r>
            <a:r>
              <a:rPr lang="fr-FR" sz="1800" dirty="0" err="1"/>
              <a:t>boris</a:t>
            </a:r>
            <a:r>
              <a:rPr lang="fr-FR" sz="1800" dirty="0"/>
              <a:t> , … , </a:t>
            </a:r>
            <a:r>
              <a:rPr lang="fr-FR" sz="1800" dirty="0" err="1"/>
              <a:t>borrrrrrrrrrrrris</a:t>
            </a:r>
            <a:endParaRPr lang="fr-FR" sz="1800" dirty="0"/>
          </a:p>
          <a:p>
            <a:pPr lvl="1" algn="l"/>
            <a:endParaRPr lang="fr-FR" sz="1800" dirty="0"/>
          </a:p>
          <a:p>
            <a:pPr marL="342900" indent="-342900" algn="l">
              <a:buFont typeface="+mj-lt"/>
              <a:buAutoNum type="arabicPeriod"/>
            </a:pPr>
            <a:r>
              <a:rPr lang="fr-FR" sz="1800" dirty="0"/>
              <a:t>Le symbole « + » indique que l’élément précédent peut être 1 ou une infinité de fois.</a:t>
            </a:r>
          </a:p>
          <a:p>
            <a:pPr marL="800100" lvl="1" indent="-342900" algn="l">
              <a:buFont typeface="Arial" panose="020B0604020202020204" pitchFamily="34" charset="0"/>
              <a:buChar char="•"/>
            </a:pPr>
            <a:r>
              <a:rPr lang="fr-FR" sz="1800" dirty="0"/>
              <a:t>Exemple </a:t>
            </a:r>
            <a:r>
              <a:rPr lang="fr-FR" sz="1800" b="1" dirty="0"/>
              <a:t>#</a:t>
            </a:r>
            <a:r>
              <a:rPr lang="fr-FR" sz="1800" b="1" dirty="0" err="1"/>
              <a:t>bor+is</a:t>
            </a:r>
            <a:r>
              <a:rPr lang="fr-FR" sz="1800" b="1" dirty="0"/>
              <a:t>#</a:t>
            </a:r>
            <a:r>
              <a:rPr lang="fr-FR" sz="1800" dirty="0"/>
              <a:t>, ici on peut avoir </a:t>
            </a:r>
            <a:r>
              <a:rPr lang="fr-FR" sz="1800" strike="sngStrike" dirty="0"/>
              <a:t>bois</a:t>
            </a:r>
            <a:r>
              <a:rPr lang="fr-FR" sz="1800" dirty="0"/>
              <a:t> , </a:t>
            </a:r>
            <a:r>
              <a:rPr lang="fr-FR" sz="1800" dirty="0" err="1"/>
              <a:t>boris</a:t>
            </a:r>
            <a:r>
              <a:rPr lang="fr-FR" sz="1800" dirty="0"/>
              <a:t> , … , </a:t>
            </a:r>
            <a:r>
              <a:rPr lang="fr-FR" sz="1800" dirty="0" err="1"/>
              <a:t>borrrrrrrrrrrrris</a:t>
            </a:r>
            <a:endParaRPr lang="fr-FR" sz="1800" dirty="0"/>
          </a:p>
          <a:p>
            <a:pPr lvl="1" algn="l"/>
            <a:endParaRPr lang="fr-FR" sz="1800" dirty="0"/>
          </a:p>
          <a:p>
            <a:pPr marL="342900" indent="-342900" algn="l">
              <a:buFont typeface="+mj-lt"/>
              <a:buAutoNum type="arabicPeriod"/>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8</a:t>
            </a:fld>
            <a:endParaRPr lang="fr-FR"/>
          </a:p>
        </p:txBody>
      </p:sp>
    </p:spTree>
    <p:extLst>
      <p:ext uri="{BB962C8B-B14F-4D97-AF65-F5344CB8AC3E}">
        <p14:creationId xmlns:p14="http://schemas.microsoft.com/office/powerpoint/2010/main" val="40907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AD71-4A0B-9C4A-AC6F-A689CD23E0C7}"/>
              </a:ext>
            </a:extLst>
          </p:cNvPr>
          <p:cNvSpPr>
            <a:spLocks noGrp="1"/>
          </p:cNvSpPr>
          <p:nvPr>
            <p:ph type="ctrTitle"/>
          </p:nvPr>
        </p:nvSpPr>
        <p:spPr>
          <a:xfrm>
            <a:off x="1524000" y="136525"/>
            <a:ext cx="9144000" cy="1715135"/>
          </a:xfrm>
        </p:spPr>
        <p:txBody>
          <a:bodyPr>
            <a:normAutofit/>
          </a:bodyPr>
          <a:lstStyle/>
          <a:p>
            <a:pPr algn="l"/>
            <a:r>
              <a:rPr lang="fr-FR" sz="5400" dirty="0"/>
              <a:t>Les quantificateurs</a:t>
            </a:r>
          </a:p>
        </p:txBody>
      </p:sp>
      <p:sp>
        <p:nvSpPr>
          <p:cNvPr id="3" name="Sous-titre 2">
            <a:extLst>
              <a:ext uri="{FF2B5EF4-FFF2-40B4-BE49-F238E27FC236}">
                <a16:creationId xmlns:a16="http://schemas.microsoft.com/office/drawing/2014/main" id="{430A5A3D-4CC6-9547-BB1A-EF49EFB2978C}"/>
              </a:ext>
            </a:extLst>
          </p:cNvPr>
          <p:cNvSpPr>
            <a:spLocks noGrp="1"/>
          </p:cNvSpPr>
          <p:nvPr>
            <p:ph type="subTitle" idx="1"/>
          </p:nvPr>
        </p:nvSpPr>
        <p:spPr>
          <a:xfrm>
            <a:off x="1524000" y="2161308"/>
            <a:ext cx="9144000" cy="3988031"/>
          </a:xfrm>
        </p:spPr>
        <p:txBody>
          <a:bodyPr>
            <a:normAutofit/>
          </a:bodyPr>
          <a:lstStyle/>
          <a:p>
            <a:pPr marL="342900" indent="-342900" algn="l">
              <a:buFont typeface="+mj-lt"/>
              <a:buAutoNum type="arabicPeriod"/>
            </a:pPr>
            <a:r>
              <a:rPr lang="fr-FR" sz="1800" dirty="0"/>
              <a:t>{3} : L’élément précédent doit être présent 3 fois</a:t>
            </a:r>
          </a:p>
          <a:p>
            <a:pPr marL="342900" indent="-342900" algn="l">
              <a:buFont typeface="+mj-lt"/>
              <a:buAutoNum type="arabicPeriod"/>
            </a:pPr>
            <a:r>
              <a:rPr lang="fr-FR" sz="1800" dirty="0"/>
              <a:t>{1,4} : L’élément précédent doit être présent 1 à 4 fois</a:t>
            </a:r>
          </a:p>
          <a:p>
            <a:pPr marL="342900" indent="-342900" algn="l">
              <a:buFont typeface="+mj-lt"/>
              <a:buAutoNum type="arabicPeriod"/>
            </a:pPr>
            <a:r>
              <a:rPr lang="fr-FR" sz="1800" dirty="0"/>
              <a:t>{5,} : L’élément précédent doit être présent 5 fois au minimum</a:t>
            </a:r>
          </a:p>
          <a:p>
            <a:pPr marL="342900" indent="-342900" algn="l">
              <a:buFont typeface="+mj-lt"/>
              <a:buAutoNum type="arabicPeriod"/>
            </a:pPr>
            <a:endParaRPr lang="fr-FR" sz="1800" dirty="0"/>
          </a:p>
          <a:p>
            <a:pPr algn="l"/>
            <a:r>
              <a:rPr lang="fr-FR" sz="1800" dirty="0"/>
              <a:t>Au peut alors réécrire les quantificateurs précédents de cette façon :</a:t>
            </a:r>
          </a:p>
          <a:p>
            <a:pPr algn="l"/>
            <a:endParaRPr lang="fr-FR" sz="1800" dirty="0"/>
          </a:p>
          <a:p>
            <a:pPr marL="342900" indent="-342900" algn="l">
              <a:buFont typeface="+mj-lt"/>
              <a:buAutoNum type="arabicPeriod"/>
            </a:pPr>
            <a:r>
              <a:rPr lang="fr-FR" sz="1800" dirty="0"/>
              <a:t>? -&gt; {0,1}</a:t>
            </a:r>
          </a:p>
          <a:p>
            <a:pPr marL="342900" indent="-342900" algn="l">
              <a:buFont typeface="+mj-lt"/>
              <a:buAutoNum type="arabicPeriod"/>
            </a:pPr>
            <a:r>
              <a:rPr lang="fr-FR" sz="1800" dirty="0"/>
              <a:t>* -&gt; {0,}</a:t>
            </a:r>
          </a:p>
          <a:p>
            <a:pPr marL="342900" indent="-342900" algn="l">
              <a:buFont typeface="+mj-lt"/>
              <a:buAutoNum type="arabicPeriod"/>
            </a:pPr>
            <a:r>
              <a:rPr lang="fr-FR" sz="1800" dirty="0"/>
              <a:t>+ -&gt; {1,}</a:t>
            </a:r>
          </a:p>
          <a:p>
            <a:pPr algn="l"/>
            <a:endParaRPr lang="fr-FR" sz="1800" dirty="0"/>
          </a:p>
          <a:p>
            <a:pPr marL="342900" indent="-342900" algn="l">
              <a:buFont typeface="+mj-lt"/>
              <a:buAutoNum type="arabicPeriod"/>
            </a:pPr>
            <a:endParaRPr lang="fr-FR" sz="1800" dirty="0"/>
          </a:p>
        </p:txBody>
      </p:sp>
      <p:pic>
        <p:nvPicPr>
          <p:cNvPr id="4" name="Image 3">
            <a:extLst>
              <a:ext uri="{FF2B5EF4-FFF2-40B4-BE49-F238E27FC236}">
                <a16:creationId xmlns:a16="http://schemas.microsoft.com/office/drawing/2014/main" id="{E77C4160-C2E2-B843-B2EB-3002BFC45F57}"/>
              </a:ext>
            </a:extLst>
          </p:cNvPr>
          <p:cNvPicPr>
            <a:picLocks noChangeAspect="1"/>
          </p:cNvPicPr>
          <p:nvPr/>
        </p:nvPicPr>
        <p:blipFill>
          <a:blip r:embed="rId3"/>
          <a:stretch>
            <a:fillRect/>
          </a:stretch>
        </p:blipFill>
        <p:spPr>
          <a:xfrm>
            <a:off x="10630719" y="0"/>
            <a:ext cx="1561281" cy="761124"/>
          </a:xfrm>
          <a:prstGeom prst="rect">
            <a:avLst/>
          </a:prstGeom>
        </p:spPr>
      </p:pic>
      <p:sp>
        <p:nvSpPr>
          <p:cNvPr id="5" name="Espace réservé de la date 4">
            <a:extLst>
              <a:ext uri="{FF2B5EF4-FFF2-40B4-BE49-F238E27FC236}">
                <a16:creationId xmlns:a16="http://schemas.microsoft.com/office/drawing/2014/main" id="{64C1A6D2-F494-224E-B71A-B2C82BB8C874}"/>
              </a:ext>
            </a:extLst>
          </p:cNvPr>
          <p:cNvSpPr>
            <a:spLocks noGrp="1"/>
          </p:cNvSpPr>
          <p:nvPr>
            <p:ph type="dt" sz="half" idx="10"/>
          </p:nvPr>
        </p:nvSpPr>
        <p:spPr/>
        <p:txBody>
          <a:bodyPr/>
          <a:lstStyle/>
          <a:p>
            <a:fld id="{12A83A61-CE75-7F47-8706-320069273758}" type="datetime1">
              <a:rPr lang="fr-FR" smtClean="0"/>
              <a:t>27/02/2023</a:t>
            </a:fld>
            <a:endParaRPr lang="fr-FR"/>
          </a:p>
        </p:txBody>
      </p:sp>
      <p:sp>
        <p:nvSpPr>
          <p:cNvPr id="6" name="Espace réservé du pied de page 5">
            <a:extLst>
              <a:ext uri="{FF2B5EF4-FFF2-40B4-BE49-F238E27FC236}">
                <a16:creationId xmlns:a16="http://schemas.microsoft.com/office/drawing/2014/main" id="{0010A0AA-D925-A14F-B0A4-1BB63581E1C1}"/>
              </a:ext>
            </a:extLst>
          </p:cNvPr>
          <p:cNvSpPr>
            <a:spLocks noGrp="1"/>
          </p:cNvSpPr>
          <p:nvPr>
            <p:ph type="ftr" sz="quarter" idx="11"/>
          </p:nvPr>
        </p:nvSpPr>
        <p:spPr/>
        <p:txBody>
          <a:bodyPr/>
          <a:lstStyle/>
          <a:p>
            <a:r>
              <a:rPr lang="fr-FR"/>
              <a:t>Yves SKRZYPCZYK</a:t>
            </a:r>
          </a:p>
        </p:txBody>
      </p:sp>
      <p:sp>
        <p:nvSpPr>
          <p:cNvPr id="7" name="Espace réservé du numéro de diapositive 6">
            <a:extLst>
              <a:ext uri="{FF2B5EF4-FFF2-40B4-BE49-F238E27FC236}">
                <a16:creationId xmlns:a16="http://schemas.microsoft.com/office/drawing/2014/main" id="{BDC08A4A-2E5C-FB44-923B-BF3370BE457C}"/>
              </a:ext>
            </a:extLst>
          </p:cNvPr>
          <p:cNvSpPr>
            <a:spLocks noGrp="1"/>
          </p:cNvSpPr>
          <p:nvPr>
            <p:ph type="sldNum" sz="quarter" idx="12"/>
          </p:nvPr>
        </p:nvSpPr>
        <p:spPr/>
        <p:txBody>
          <a:bodyPr/>
          <a:lstStyle/>
          <a:p>
            <a:fld id="{0E49A2DF-9A74-FB49-84AB-167FC2FA1A0E}" type="slidenum">
              <a:rPr lang="fr-FR" smtClean="0"/>
              <a:t>9</a:t>
            </a:fld>
            <a:endParaRPr lang="fr-FR"/>
          </a:p>
        </p:txBody>
      </p:sp>
    </p:spTree>
    <p:extLst>
      <p:ext uri="{BB962C8B-B14F-4D97-AF65-F5344CB8AC3E}">
        <p14:creationId xmlns:p14="http://schemas.microsoft.com/office/powerpoint/2010/main" val="42317232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24189</TotalTime>
  <Words>1172</Words>
  <Application>Microsoft Office PowerPoint</Application>
  <PresentationFormat>Grand écran</PresentationFormat>
  <Paragraphs>204</Paragraphs>
  <Slides>13</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PHP8 Procédural</vt:lpstr>
      <vt:lpstr>Les REGEX </vt:lpstr>
      <vt:lpstr>Syntaxe</vt:lpstr>
      <vt:lpstr>Syntaxe</vt:lpstr>
      <vt:lpstr>Syntaxe</vt:lpstr>
      <vt:lpstr>Les classes de caractères</vt:lpstr>
      <vt:lpstr>Les classes de caractères</vt:lpstr>
      <vt:lpstr>Les quantificateurs</vt:lpstr>
      <vt:lpstr>Les quantificateurs</vt:lpstr>
      <vt:lpstr>Les méta-caractères</vt:lpstr>
      <vt:lpstr>Les classes abrégées</vt:lpstr>
      <vt:lpstr>Exercice</vt:lpstr>
      <vt:lpstr>Résultat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PHP8 Procédural</dc:title>
  <dc:creator>Yves SKRZYPCZYK</dc:creator>
  <cp:lastModifiedBy>Yves SKRZYPCZYK</cp:lastModifiedBy>
  <cp:revision>126</cp:revision>
  <dcterms:created xsi:type="dcterms:W3CDTF">2021-01-08T10:48:36Z</dcterms:created>
  <dcterms:modified xsi:type="dcterms:W3CDTF">2023-02-27T15:47:41Z</dcterms:modified>
</cp:coreProperties>
</file>