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y="7302500" cx="13004800"/>
  <p:notesSz cx="6858000" cy="9144000"/>
  <p:embeddedFontLst>
    <p:embeddedFont>
      <p:font typeface="Oswald"/>
      <p:regular r:id="rId74"/>
      <p:bold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9FADDED-5E89-47A3-8F2E-A3DF4C12960A}">
  <a:tblStyle styleId="{C9FADDED-5E89-47A3-8F2E-A3DF4C1296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Oswald-bold.fntdata"/><Relationship Id="rId30" Type="http://schemas.openxmlformats.org/officeDocument/2006/relationships/slide" Target="slides/slide25.xml"/><Relationship Id="rId74" Type="http://schemas.openxmlformats.org/officeDocument/2006/relationships/font" Target="fonts/Oswald-regular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utodeskresearch.com/publications/samestats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https://www.autodeskresearch.com/publications/samestats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Shape 5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5" name="Shape 64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11" Type="http://schemas.openxmlformats.org/officeDocument/2006/relationships/image" Target="../media/image9.png"/><Relationship Id="rId10" Type="http://schemas.openxmlformats.org/officeDocument/2006/relationships/image" Target="../media/image2.png"/><Relationship Id="rId9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15.jpg"/><Relationship Id="rId4" Type="http://schemas.openxmlformats.org/officeDocument/2006/relationships/image" Target="../media/image27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 type="tx">
  <p:cSld name="TITLE_AND_BODY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2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s" showMasterSp="0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s" showMasterSp="0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  <p:grpSp>
        <p:nvGrpSpPr>
          <p:cNvPr id="93" name="Shape 93"/>
          <p:cNvGrpSpPr/>
          <p:nvPr/>
        </p:nvGrpSpPr>
        <p:grpSpPr>
          <a:xfrm>
            <a:off x="4051299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9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9" y="4114799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9" y="4114799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" showMasterSp="0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4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&amp;A" showMasterSp="0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it Tickets" showMasterSp="0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 copy" showMasterSp="0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 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 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pter" showMasterSp="0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 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 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 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 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cussion" showMasterSp="0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buNone/>
              <a:defRPr/>
            </a:lvl1pPr>
            <a:lvl2pPr indent="0" lvl="1" marL="0" marR="0" rtl="0" algn="r">
              <a:lnSpc>
                <a:spcPct val="100000"/>
              </a:lnSpc>
              <a:buNone/>
              <a:defRPr/>
            </a:lvl2pPr>
            <a:lvl3pPr indent="0" lvl="2" marL="0" marR="0" rtl="0" algn="r">
              <a:lnSpc>
                <a:spcPct val="100000"/>
              </a:lnSpc>
              <a:buNone/>
              <a:defRPr/>
            </a:lvl3pPr>
            <a:lvl4pPr indent="0" lvl="3" marL="0" marR="0" rtl="0" algn="r">
              <a:lnSpc>
                <a:spcPct val="100000"/>
              </a:lnSpc>
              <a:buNone/>
              <a:defRPr/>
            </a:lvl4pPr>
            <a:lvl5pPr indent="0" lvl="4" marL="0" marR="0" rtl="0" algn="r">
              <a:lnSpc>
                <a:spcPct val="100000"/>
              </a:lnSpc>
              <a:buNone/>
              <a:defRPr/>
            </a:lvl5pPr>
            <a:lvl6pPr indent="0" lvl="5" marL="0" marR="0" rtl="0" algn="r">
              <a:lnSpc>
                <a:spcPct val="100000"/>
              </a:lnSpc>
              <a:buNone/>
              <a:defRPr/>
            </a:lvl6pPr>
            <a:lvl7pPr indent="0" lvl="6" marL="0" marR="0" rtl="0" algn="r">
              <a:lnSpc>
                <a:spcPct val="100000"/>
              </a:lnSpc>
              <a:buNone/>
              <a:defRPr/>
            </a:lvl7pPr>
            <a:lvl8pPr indent="0" lvl="7" marL="0" marR="0" rtl="0" algn="r">
              <a:lnSpc>
                <a:spcPct val="100000"/>
              </a:lnSpc>
              <a:buNone/>
              <a:defRPr/>
            </a:lvl8pPr>
            <a:lvl9pPr indent="0" lvl="8" marL="0" marR="0" rtl="0" algn="r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Image" showMasterSp="0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" showMasterSp="0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 w/ Source" showMasterSp="0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n-Bulleted Text" showMasterSp="0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 showMasterSp="0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Text, 1 Colum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der Rev" showMasterSp="0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Info" showMasterSp="0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ercise" showMasterSp="0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8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70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tudents.brown.edu/seeing-theory/basic-probability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Jonathan Landesman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635000" y="1574800"/>
            <a:ext cx="117348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STATISTICS FUNDAMENTALS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median refers to the midpoint in a series of numbers.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find the median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Arrange the numbers in order smallest to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largest.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there is an odd number of values, the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middle value is the median.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there is an even number of values, the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average of the middle two values is the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median.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MEDIAN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3625" y="2910800"/>
            <a:ext cx="4876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median of 19, 29, 36, 15, and 20.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MEDIAN EXAMPLE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median of 19, 29, 36, 15, and 20.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Ordered Values: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15, 19, 20, 29, 36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20 is the median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MEDIAN EXAMPLE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median of 67, 28, 92, 37, 81, 75.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MEDIAN EXAMPLE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median of 67, 28, 92, 37, 81, 75.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Ordered Values: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28, 37, 67, 75, 81, 92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67 and 75 are the middle values.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67 + 75       142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 ---------- = ------ = 71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2               2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71 is the median.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MEDIAN EXAMPLE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mode of a set of values is the value that occurs most often.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set of values may have more than one mode or no mode.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MODE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325" y="3204450"/>
            <a:ext cx="4876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15, 21, 26, 25, 21, 23, 28, and 21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MODE EXAMPLE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15, 21, 26, 25, 21, 23, 28, and 21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15		21		23		25		26		28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21 is the mode because it occurs most frequently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MODE EXAMPLE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125" y="3413888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425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425" y="2877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425" y="2341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525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625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8925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050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12, 15, 18, 26, 15, 9, 12, and 27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MODE EXAMPLE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12, 15, 18, 26, 15, 9, 12, and 27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9		12		15		18		26		27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12 and 15 are the modes since the both occur twice.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MODE EXAMPLE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125" y="3413888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425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425" y="2877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525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625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8925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050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525" y="2877875"/>
            <a:ext cx="474725" cy="4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STATISTICS FUNDAMENTALS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 NumPy and Pandas libraries to analyze datasets using basic summary statistics: mean, median, mode, max, min, quartile, inter-quartile range, variance, standard deviation, and correlation</a:t>
            </a:r>
            <a:endParaRPr b="0" i="0" sz="2800" u="none" cap="none" strike="noStrike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reate data visualizations - including: line graphs, box plots, and histograms- to discern characteristics and trends in a dataset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dentify a normal distribution within a dataset using summary statistics and visualization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2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 variable types and complete dummy coding by hand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4, 8, 15, 21, and 23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MODE EXAMPLE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mode of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4, 8, 15, 21, and 23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4		8		15		21		23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is no mode since all values occur the same number of times.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MODE EXAMPLE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213" y="3413888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513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613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3713" y="3413875"/>
            <a:ext cx="474725" cy="4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1013" y="3413900"/>
            <a:ext cx="474725" cy="4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BUT ALWAYS PLOT YOUR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613" y="1324325"/>
            <a:ext cx="8123762" cy="59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2749425" y="1168300"/>
            <a:ext cx="9567900" cy="52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For the following groups of numbers, calculate the mean, median and mode by hand.  Also determine the min and max.</a:t>
            </a:r>
            <a:b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18, 24, 17, 21, 24, 16, 29, 18</a:t>
            </a:r>
            <a:endParaRPr sz="1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75, 87, 49, 68, 75, 84, 98, 92</a:t>
            </a:r>
            <a:endParaRPr sz="1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Georgia"/>
              <a:buAutoNum type="alphaLcPeriod"/>
            </a:pPr>
            <a:r>
              <a:rPr lang="en-US" sz="1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55, 47, 38, 66, 56, 64, 44, 39</a:t>
            </a:r>
            <a:endParaRPr sz="1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2989800" y="1776150"/>
            <a:ext cx="7617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 (5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76" name="Shape 376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CODEALONG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SUMMARY STATISTICS IN PANDAS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Open the starter-code notebook located in lessons/lesson-03/code/starter-code of the class repo.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CODEALONG:  SUMMARY STATISTICS IN PANDAS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use Pandas to calculate the mean, median, mode, min, and max.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Methods available include: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.min() - Compute minimum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.max() - Compute maximum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.mean() - Compute mean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.median() - Compute median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.mode() - Compute mode value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.count() - Count the number of observations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CODEALONG PART 1:  BASIC STATS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Quartiles divide a rank-ordered data set into four equal parts.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values that divide each part are called first, second, and third quartiles, denoted Q1, Q2, and Q3, respectively.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interquartile range (IQR) is Q3 - Q1, a measure of variability.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QUARTILES AND INTERQUARTILE RANGE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075" y="4622750"/>
            <a:ext cx="4908650" cy="25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Box plots give a nice visual of min, max, mean, median, and the quartile and interquartile range.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CODEALONG PART 2:  BOX PLOT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100" y="2629975"/>
            <a:ext cx="6363350" cy="44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635002" y="1301275"/>
            <a:ext cx="8340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Error due to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calculated at the difference between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expected prediction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our model and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correct value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we are trying to predict.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Imagine creating multiple models on various datasets. 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Bias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measures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how far off in general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models’ predictions are from the correct value.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BIAS VS. VARIANCE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5650" y="1614688"/>
            <a:ext cx="3219450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STATISTICS FUNDAMENTALS</a:t>
            </a:r>
            <a:endParaRPr sz="9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" type="body"/>
          </p:nvPr>
        </p:nvSpPr>
        <p:spPr>
          <a:xfrm>
            <a:off x="634999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Error due to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variance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taken as the variability of a model prediction for a given point.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Imagine creating multiple models on various datasets. 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variance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how much the predictions for a given point vary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between different realizations of the model.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BIAS VS. VARIANCE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22" name="Shape 4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225" y="4308475"/>
            <a:ext cx="50863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Shape 4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396" y="1301276"/>
            <a:ext cx="6338008" cy="60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Shape 42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BIAS VS. VARIANCE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Standard deviation (SD, </a:t>
            </a:r>
            <a:r>
              <a:rPr lang="en-US" sz="280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σ for population, s for sample)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is a measure that is used to quantify the amount of variation or dispersion of a set of data values.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Standard deviation is the square root of variance.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STANDARD DEVIATION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35" name="Shape 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875" y="4014725"/>
            <a:ext cx="3907049" cy="29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standard error of the mean (SEM) quantifies the precision of the mean.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 is a measure of how far your sample mean is likely to be from the true population mean.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 generally increases with the size of an estimate, meaning a large standard error may not indicate the estimate of the mean is unreliable.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It’s often better to compare the error in relation to the size of the estimate.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1" name="Shape 44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STANDARD ERROR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STANDARD ERROR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47" name="Shape 4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425" y="1899188"/>
            <a:ext cx="8657950" cy="43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can calculate variance and standard deviation easily in Pandas.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Methods include: 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.std() - Compute Standard Deviation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.var() - Compute variance</a:t>
            </a:r>
            <a:b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.describe() - short cut that prints out count, mean, std, min, quartiles, max</a:t>
            </a:r>
            <a:endParaRPr sz="24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CODEALONG PART 3:  STANDARD DEVIATION &amp; VARIANCE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" type="body"/>
          </p:nvPr>
        </p:nvSpPr>
        <p:spPr>
          <a:xfrm>
            <a:off x="635006" y="8190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correlation measures the extent of interdependence of variable quantities.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Example correlation values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CORRELATION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60" name="Shape 4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550" y="3106850"/>
            <a:ext cx="8810875" cy="402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most projects, descriptive stats will come first.  These help you get to know your dataset better.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Sometimes, descriptive stats may be all you need to answer your question.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CONTEXT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 THIS NORMAL?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635006" y="1168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normal distribution is often a key assumption to many models.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normal distribution depends upon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mean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standard deviation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mean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determines the center of the distribution.  The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standard deviation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determines the height and width of the distribution.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THE NORMAL DISTRIBUTION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79" name="Shape 4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388" y="4761575"/>
            <a:ext cx="6402024" cy="25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Mean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Median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Mode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Max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Min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Quartile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Interquartile Range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Variance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Standard Deviation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Correlation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WE’RE GOING TO COVER SEVERAL TOPICS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idx="1" type="body"/>
          </p:nvPr>
        </p:nvSpPr>
        <p:spPr>
          <a:xfrm>
            <a:off x="635006" y="10125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Normal distributions are symmetric, bell-shaped curves.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the standard deviation is large, the curve is short and wide.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the standard deviation is small, the curve it tall and narrow.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THE NORMAL DISTRIBUTION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86" name="Shape 4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150" y="3888500"/>
            <a:ext cx="55245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" type="body"/>
          </p:nvPr>
        </p:nvSpPr>
        <p:spPr>
          <a:xfrm>
            <a:off x="635006" y="10125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Skewness is a measure of the asymmetry of the distribution of a random variable about its mean.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Skewness can be positive or negative, or even undefined.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SKEWNESS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93" name="Shape 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319" y="3296300"/>
            <a:ext cx="8346163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idx="1" type="body"/>
          </p:nvPr>
        </p:nvSpPr>
        <p:spPr>
          <a:xfrm>
            <a:off x="635006" y="10281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Kurtosis is a measure of whether the data are peaked or flat relative to a normal distribution.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Datasets with high kurtosis tend to have a distinct peak near the mean, decline rather rapidly, and have heavy tails.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KURTOSIS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00" name="Shape 5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538" y="3997325"/>
            <a:ext cx="5861724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DETERMINING THE DISTRIBUTION OF YOUR DATA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Follow along as we walk through this in an iPython Notebook.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DETERMINING THE DISTRIBUTION OF YOUR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VARIABLE TYPES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Numeric variables can take on a large range of non-predetermined, quantitative values. These are things such as height, income, etc.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Categorical variables can take on a specific set of variables.  These are things such as race, gender, paint colors, movie titles, etc.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VARIABLE TYPES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CATEGORICAL VARIABLES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say we have the categorical variable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which takes on one of the following values: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and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need to represent these numerically for a model.  So how do we code them?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CLASS/DUMMY VARIABLES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about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0=rural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1=suburban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2=urban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CLASS/DUMMY VARIABLES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mean of a set of values is the sum of the values divided by the number of values.  It is also called the average.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813" y="3321200"/>
            <a:ext cx="4384825" cy="25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1950" y="2754700"/>
            <a:ext cx="4876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But this implies 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ordered relationship -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is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twice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? 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That doesn’t make sense.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we can represent this information by converting the one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variable into two new variables: </a:t>
            </a: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CLASS/DUMMY VARIABLES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We’ll draw out how categorical variables can be represented without implying order.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First, let’s choose a reference category.  This will be our “base” category.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It’s often good to choose the category with the largest sample size and a criteria that will help model interpretation.  If we are testing for a disease, the reference category would be people without the disease.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CLASS/DUMMY VARIABLES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Step 1:  Select a reference category.  We’ll choose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as our reference category.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Step 2:  Convert the values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into a numeric representation that does not imply order.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Step 3:  Create two new variables: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CLASS/DUMMY VARIABLES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Why do we need only two dummy variables?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derive all of the possible values from these two.  If an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isn’t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suburban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we know it must be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general, if you have a categorical feature with k categories, you need to create k-1 dummy variable to represent all of the information.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CLASS/DUMMY VARIABLES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567" name="Shape 567"/>
          <p:cNvGraphicFramePr/>
          <p:nvPr/>
        </p:nvGraphicFramePr>
        <p:xfrm>
          <a:off x="952513" y="243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{C9FADDED-5E89-47A3-8F2E-A3DF4C12960A}</a:tableStyleId>
              </a:tblPr>
              <a:tblGrid>
                <a:gridCol w="3699925"/>
                <a:gridCol w="3699925"/>
                <a:gridCol w="3699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rural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urban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suburban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2" name="Shape 572"/>
          <p:cNvGraphicFramePr/>
          <p:nvPr/>
        </p:nvGraphicFramePr>
        <p:xfrm>
          <a:off x="952513" y="250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{C9FADDED-5E89-47A3-8F2E-A3DF4C12960A}</a:tableStyleId>
              </a:tblPr>
              <a:tblGrid>
                <a:gridCol w="3699925"/>
                <a:gridCol w="3699925"/>
                <a:gridCol w="36999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area_urban</a:t>
                      </a:r>
                      <a:endParaRPr b="1"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area_suburban</a:t>
                      </a:r>
                      <a:endParaRPr b="1"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rural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suburban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urban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3" name="Shape 57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CLASS/DUMMY VARIABLES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see our dummy variables.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mentioned before, if we know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area_urban=0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area_suburban=0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then the area must be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rural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CLASS/DUMMY VARIABLES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do this for a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gender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variable with two categories: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male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female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many dummy variables need to be created?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# of categories - 1 = 2 -1 = 1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CLASS/DUMMY VARIABLES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will make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female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our reference category.  Thus,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female=0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male=1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can be done in Pandas with the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get_dummies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method.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CLASS/DUMMY VARIABLES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593" name="Shape 593"/>
          <p:cNvGraphicFramePr/>
          <p:nvPr/>
        </p:nvGraphicFramePr>
        <p:xfrm>
          <a:off x="952500" y="23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{C9FADDED-5E89-47A3-8F2E-A3DF4C12960A}</a:tableStyleId>
              </a:tblPr>
              <a:tblGrid>
                <a:gridCol w="5549900"/>
                <a:gridCol w="55499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gender_male</a:t>
                      </a:r>
                      <a:endParaRPr b="1"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female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male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9" name="Shape 59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DUMMY COLORS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Shape 6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Shape 605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2961475" y="1380750"/>
            <a:ext cx="9328500" cy="3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It’s important to understand the concept before we use the Pandas function 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get_dummies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to create dummy variables.  So today, we’ll create our dummy variables by hand.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Draw a table like the one on the white board.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Create dummy variables for the variable “colors” that has 6 categories:  blue, red, green, purple, grey, and brown.  Use grey as the reference.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3052754" y="5792350"/>
            <a:ext cx="71148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Dummy variables table for colors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8" name="Shape 608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(15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10" name="Shape 61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Shape 61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DUMMY COLORS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mean of 19, 13, 15, 25, and 18.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 EXAMPLE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go through the process for creating dummy variables for “colors”.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talked about several different types of summary statistics, what are they?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covered several different types of visualizations; which ones?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talked about the normal distribution; how do we determine your data’s distribution?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Any other questions?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REVIEW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5" name="Shape 635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Project: Unit Project 2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THANKS FOR THE FOLLOWING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8" name="Shape 648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CITATIONS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03200" lvl="0" marL="203200" marR="0" rtl="0" algn="l">
              <a:spcBef>
                <a:spcPts val="0"/>
              </a:spcBef>
              <a:spcAft>
                <a:spcPts val="0"/>
              </a:spcAft>
              <a:buSzPts val="196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Title, Author: link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Title, Author: link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800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55" name="Shape 6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56" name="Shape 6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57" name="Shape 657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AFC0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  <a:endParaRPr b="1" sz="9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63" name="Shape 66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64" name="Shape 66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65" name="Shape 665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6" name="Shape 666"/>
          <p:cNvSpPr/>
          <p:nvPr/>
        </p:nvSpPr>
        <p:spPr>
          <a:xfrm>
            <a:off x="3113900" y="407887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72" name="Shape 6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73" name="Shape 6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74" name="Shape 674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676" name="Shape 676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  <a:endParaRPr b="0" i="0" sz="2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  <a:endParaRPr b="0" i="0" sz="2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  <a:endParaRPr b="0" i="0" sz="2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Find the mean of 19, 13, 15, 25, and 18.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19 + 13 + 15 + 25 + 18       90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--------------------------- = ----- = 18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        5                           5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MEAN EXAMPLE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Generalization of the mean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E(X) = X * P(X)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“X times Probability of X” - a more familiar term might be “weighted average”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our mean example, what is the probability of each observation?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EXPECTED VALUE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http://students.brown.edu/seeing-theory/basic-probability/index.html</a:t>
            </a:r>
            <a:r>
              <a:rPr lang="en-US" sz="2400"/>
              <a:t> </a:t>
            </a:r>
            <a:endParaRPr sz="2400"/>
          </a:p>
        </p:txBody>
      </p:sp>
      <p:sp>
        <p:nvSpPr>
          <p:cNvPr id="263" name="Shape 2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EXPECTED VALUE DEMO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