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y="7302500" cx="13004800"/>
  <p:notesSz cx="6858000" cy="9144000"/>
  <p:embeddedFontLst>
    <p:embeddedFont>
      <p:font typeface="Helvetica Neue"/>
      <p:regular r:id="rId50"/>
      <p:bold r:id="rId51"/>
      <p:italic r:id="rId52"/>
      <p:boldItalic r:id="rId53"/>
    </p:embeddedFont>
    <p:embeddedFont>
      <p:font typeface="Oswald"/>
      <p:regular r:id="rId54"/>
      <p:bold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HelveticaNeue-bold.fntdata"/><Relationship Id="rId50" Type="http://schemas.openxmlformats.org/officeDocument/2006/relationships/font" Target="fonts/HelveticaNeue-regular.fntdata"/><Relationship Id="rId53" Type="http://schemas.openxmlformats.org/officeDocument/2006/relationships/font" Target="fonts/HelveticaNeue-boldItalic.fntdata"/><Relationship Id="rId52" Type="http://schemas.openxmlformats.org/officeDocument/2006/relationships/font" Target="fonts/HelveticaNeue-italic.fntdata"/><Relationship Id="rId11" Type="http://schemas.openxmlformats.org/officeDocument/2006/relationships/slide" Target="slides/slide7.xml"/><Relationship Id="rId55" Type="http://schemas.openxmlformats.org/officeDocument/2006/relationships/font" Target="fonts/Oswald-bold.fntdata"/><Relationship Id="rId10" Type="http://schemas.openxmlformats.org/officeDocument/2006/relationships/slide" Target="slides/slide6.xml"/><Relationship Id="rId54" Type="http://schemas.openxmlformats.org/officeDocument/2006/relationships/font" Target="fonts/Oswald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Shape 4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Shape 4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Shape 5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Shape 5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Shape 5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1.jpg"/><Relationship Id="rId4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11" Type="http://schemas.openxmlformats.org/officeDocument/2006/relationships/image" Target="../media/image15.png"/><Relationship Id="rId10" Type="http://schemas.openxmlformats.org/officeDocument/2006/relationships/image" Target="../media/image6.png"/><Relationship Id="rId9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21.jpg"/><Relationship Id="rId4" Type="http://schemas.openxmlformats.org/officeDocument/2006/relationships/image" Target="../media/image23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showMasterSp="0" type="tx">
  <p:cSld name="TITLE_AND_BODY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4999" y="762000"/>
            <a:ext cx="2832102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Smart Phones" showMasterSp="0">
  <p:cSld name="Content: Smart Phone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6"/>
            <a:ext cx="4043866" cy="605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700" cy="551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41500" y="1981200"/>
            <a:ext cx="2311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s" showMasterSp="0">
  <p:cSld name="Char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9" y="2303347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llouts" showMasterSp="0">
  <p:cSld name="Callou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79400" lIns="279400" spcFirstLastPara="1" rIns="279400" wrap="square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  <a:endParaRPr/>
          </a:p>
        </p:txBody>
      </p:sp>
      <p:grpSp>
        <p:nvGrpSpPr>
          <p:cNvPr id="93" name="Shape 93"/>
          <p:cNvGrpSpPr/>
          <p:nvPr/>
        </p:nvGrpSpPr>
        <p:grpSpPr>
          <a:xfrm>
            <a:off x="4051299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9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9" y="4114799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9" y="4114799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anchorCtr="0" anchor="t" bIns="279400" lIns="279400" spcFirstLastPara="1" rIns="279400" wrap="square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ctivity" showMasterSp="0">
  <p:cSld name="Activit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300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9"/>
              <a:ext cx="1079500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  <a:endParaRPr/>
            </a:p>
          </p:txBody>
        </p:sp>
      </p:grpSp>
      <p:cxnSp>
        <p:nvCxnSpPr>
          <p:cNvPr id="116" name="Shape 116"/>
          <p:cNvCxnSpPr/>
          <p:nvPr/>
        </p:nvCxnSpPr>
        <p:spPr>
          <a:xfrm flipH="1" rot="10800000">
            <a:off x="3911600" y="3243406"/>
            <a:ext cx="3735026" cy="29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flipH="1" rot="10800000">
            <a:off x="3911600" y="5381324"/>
            <a:ext cx="3735026" cy="29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  <a:endParaRPr/>
          </a:p>
        </p:txBody>
      </p:sp>
      <p:cxnSp>
        <p:nvCxnSpPr>
          <p:cNvPr id="120" name="Shape 120"/>
          <p:cNvCxnSpPr/>
          <p:nvPr/>
        </p:nvCxnSpPr>
        <p:spPr>
          <a:xfrm flipH="1" rot="10800000">
            <a:off x="3911600" y="2223009"/>
            <a:ext cx="3735026" cy="29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  <a:endParaRPr/>
          </a:p>
        </p:txBody>
      </p:sp>
      <p:cxnSp>
        <p:nvCxnSpPr>
          <p:cNvPr id="122" name="Shape 122"/>
          <p:cNvCxnSpPr/>
          <p:nvPr/>
        </p:nvCxnSpPr>
        <p:spPr>
          <a:xfrm flipH="1" rot="10800000">
            <a:off x="3225800" y="1803659"/>
            <a:ext cx="1" cy="4430479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&amp;A" showMasterSp="0">
  <p:cSld name="Q&amp;A">
    <p:bg>
      <p:bgPr>
        <a:solidFill>
          <a:srgbClr val="FFDB00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xit Tickets" showMasterSp="0">
  <p:cSld name="Exit Tickets">
    <p:bg>
      <p:bgPr>
        <a:solidFill>
          <a:srgbClr val="FFAFC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ctivity copy" showMasterSp="0">
  <p:cSld name="Activity cop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300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9"/>
              <a:ext cx="1079500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  <a:endParaRPr/>
            </a:p>
          </p:txBody>
        </p:sp>
      </p:grpSp>
      <p:cxnSp>
        <p:nvCxnSpPr>
          <p:cNvPr id="138" name="Shape 138"/>
          <p:cNvCxnSpPr/>
          <p:nvPr/>
        </p:nvCxnSpPr>
        <p:spPr>
          <a:xfrm flipH="1" rot="10800000">
            <a:off x="3225800" y="1803659"/>
            <a:ext cx="1" cy="4430479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se Study" showMasterSp="0">
  <p:cSld name="Case Study 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flipH="1" rot="10800000">
            <a:off x="8623300" y="27810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flipH="1" rot="10800000">
            <a:off x="635000" y="2781142"/>
            <a:ext cx="7742696" cy="15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  <a:endParaRPr/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2014200" y="739139"/>
            <a:ext cx="345949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Full Page Image">
  <p:cSld name="Content: Full Page Image 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635000" y="1473200"/>
            <a:ext cx="117348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pter" showMasterSp="0">
  <p:cSld name="Chapter">
    <p:bg>
      <p:bgPr>
        <a:solidFill>
          <a:srgbClr val="1EC9C6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IMAC" showMasterSp="0">
  <p:cSld name="Content: IMAC 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/>
          <p:nvPr>
            <p:ph idx="1" type="body"/>
          </p:nvPr>
        </p:nvSpPr>
        <p:spPr>
          <a:xfrm>
            <a:off x="3606800" y="1803400"/>
            <a:ext cx="5829300" cy="32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MAC Book Pro" showMasterSp="0">
  <p:cSld name="Content: MAC Book Pro 2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3" y="1556146"/>
            <a:ext cx="7328695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IPad" showMasterSp="0">
  <p:cSld name="Content: IPad 2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300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/>
          <p:nvPr>
            <p:ph idx="1" type="body"/>
          </p:nvPr>
        </p:nvSpPr>
        <p:spPr>
          <a:xfrm>
            <a:off x="3822700" y="2095500"/>
            <a:ext cx="5435600" cy="40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Smart Phones" showMasterSp="0">
  <p:cSld name="Content: Smart Phones 2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6"/>
            <a:ext cx="4043866" cy="605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700" cy="551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841500" y="1981200"/>
            <a:ext cx="2311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cussion" showMasterSp="0">
  <p:cSld name="Discussion"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  <a:endParaRPr/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12030450" y="739139"/>
            <a:ext cx="345949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buNone/>
              <a:defRPr/>
            </a:lvl1pPr>
            <a:lvl2pPr indent="0" lvl="1" marL="0" marR="0" rtl="0" algn="r">
              <a:lnSpc>
                <a:spcPct val="100000"/>
              </a:lnSpc>
              <a:buNone/>
              <a:defRPr/>
            </a:lvl2pPr>
            <a:lvl3pPr indent="0" lvl="2" marL="0" marR="0" rtl="0" algn="r">
              <a:lnSpc>
                <a:spcPct val="100000"/>
              </a:lnSpc>
              <a:buNone/>
              <a:defRPr/>
            </a:lvl3pPr>
            <a:lvl4pPr indent="0" lvl="3" marL="0" marR="0" rtl="0" algn="r">
              <a:lnSpc>
                <a:spcPct val="100000"/>
              </a:lnSpc>
              <a:buNone/>
              <a:defRPr/>
            </a:lvl4pPr>
            <a:lvl5pPr indent="0" lvl="4" marL="0" marR="0" rtl="0" algn="r">
              <a:lnSpc>
                <a:spcPct val="100000"/>
              </a:lnSpc>
              <a:buNone/>
              <a:defRPr/>
            </a:lvl5pPr>
            <a:lvl6pPr indent="0" lvl="5" marL="0" marR="0" rtl="0" algn="r">
              <a:lnSpc>
                <a:spcPct val="100000"/>
              </a:lnSpc>
              <a:buNone/>
              <a:defRPr/>
            </a:lvl6pPr>
            <a:lvl7pPr indent="0" lvl="6" marL="0" marR="0" rtl="0" algn="r">
              <a:lnSpc>
                <a:spcPct val="100000"/>
              </a:lnSpc>
              <a:buNone/>
              <a:defRPr/>
            </a:lvl7pPr>
            <a:lvl8pPr indent="0" lvl="7" marL="0" marR="0" rtl="0" algn="r">
              <a:lnSpc>
                <a:spcPct val="100000"/>
              </a:lnSpc>
              <a:buNone/>
              <a:defRPr/>
            </a:lvl8pPr>
            <a:lvl9pPr indent="0" lvl="8" marL="0" marR="0" rtl="0" algn="r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Image" showMasterSp="0">
  <p:cSld name="Full Imag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ed Text" showMasterSp="0">
  <p:cSld name="Bulleted 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ed Text w/ Source" showMasterSp="0">
  <p:cSld name="Bulleted Text w/ Source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on-Bulleted Text" showMasterSp="0">
  <p:cSld name="Non-Bulleted 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" showMasterSp="0">
  <p:cSld name="Divid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Text, 1 Column">
  <p:cSld name="Content: Text,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32056" y="2413000"/>
            <a:ext cx="11734801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der Rev" showMasterSp="0">
  <p:cSld name="Divder Rev">
    <p:bg>
      <p:bgPr>
        <a:solidFill>
          <a:srgbClr val="000000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act Info" showMasterSp="0">
  <p:cSld name="Contact Info">
    <p:bg>
      <p:bgPr>
        <a:solidFill>
          <a:srgbClr val="000000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Full Page Image">
  <p:cSld name="Content: Full Page Imag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635000" y="1473200"/>
            <a:ext cx="117348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xercise" showMasterSp="0">
  <p:cSld name="Exercis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flipH="1" rot="10800000">
            <a:off x="635000" y="27810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flipH="1" rot="10800000">
            <a:off x="4622800" y="2781142"/>
            <a:ext cx="7742696" cy="15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flipH="1" rot="10800000">
            <a:off x="635000" y="57528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8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70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se Study" showMasterSp="0">
  <p:cSld name="Case Stu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flipH="1" rot="10800000">
            <a:off x="8623300" y="27810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flipH="1" rot="10800000">
            <a:off x="635000" y="2781142"/>
            <a:ext cx="7742696" cy="15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IMAC" showMasterSp="0">
  <p:cSld name="Content: IMAC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/>
          <p:nvPr>
            <p:ph idx="1" type="body"/>
          </p:nvPr>
        </p:nvSpPr>
        <p:spPr>
          <a:xfrm>
            <a:off x="3606800" y="1803400"/>
            <a:ext cx="5829300" cy="32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MAC Book Pro" showMasterSp="0">
  <p:cSld name="Content: MAC Book Pr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3" y="1556146"/>
            <a:ext cx="7328695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IPad" showMasterSp="0">
  <p:cSld name="Content: IPad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300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/>
          <p:nvPr>
            <p:ph idx="1" type="body"/>
          </p:nvPr>
        </p:nvSpPr>
        <p:spPr>
          <a:xfrm>
            <a:off x="3822700" y="2095500"/>
            <a:ext cx="5435600" cy="40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" name="Shape 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632056" y="2413000"/>
            <a:ext cx="11734801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3pPr>
            <a:lvl4pPr indent="-317500" lvl="3" marL="18288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4pPr>
            <a:lvl5pPr indent="-317500" lvl="4" marL="22860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5pPr>
            <a:lvl6pPr indent="-317500" lvl="5" marL="27432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upload.wikimedia.org/wikipedia/en/0/00/P-value_Graph.png" TargetMode="External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hyperlink" Target="http://www.rapidinsightinc.com/brushing-r-squared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a.co/2r7MwWH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.generalassemb.ly/DAT-April18/lesson-05/blob/master/code/starter-code/demo-lesson-06-starter-code.ipynb" TargetMode="External"/><Relationship Id="rId4" Type="http://schemas.openxmlformats.org/officeDocument/2006/relationships/hyperlink" Target="https://ga.co/2r7MwWH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scikit-learn.org/stable/modules/generated/sklearn.base.BaseEstimator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a.co/2vWklz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hyperlink" Target="https://are.berkeley.edu/courses/EEP118/current/derive_ols.pdf" TargetMode="External"/><Relationship Id="rId5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setosa.io/ev/ordinary-least-squares-regress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Jonathan Landesman</a:t>
            </a:r>
            <a:endParaRPr i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635000" y="1574800"/>
            <a:ext cx="11734800" cy="3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  <a:endParaRPr sz="9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OLS OUTPUTS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2275" y="2517850"/>
            <a:ext cx="6467475" cy="38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Shape 2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75" y="2517850"/>
            <a:ext cx="541020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 Values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635000" y="6457850"/>
            <a:ext cx="118551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https://upload.wikimedia.org/wikipedia/en/0/00/P-value_Graph.png</a:t>
            </a:r>
            <a:r>
              <a:rPr lang="en-US" sz="3000"/>
              <a:t> </a:t>
            </a:r>
            <a:r>
              <a:rPr lang="en-US" sz="3000"/>
              <a:t> </a:t>
            </a:r>
            <a:endParaRPr sz="3000"/>
          </a:p>
        </p:txBody>
      </p:sp>
      <p:pic>
        <p:nvPicPr>
          <p:cNvPr id="279" name="Shape 2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9524" y="1236763"/>
            <a:ext cx="6585763" cy="48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R^2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500" y="1466625"/>
            <a:ext cx="7249875" cy="480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 txBox="1"/>
          <p:nvPr/>
        </p:nvSpPr>
        <p:spPr>
          <a:xfrm>
            <a:off x="2174775" y="6457850"/>
            <a:ext cx="90582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http://www.rapidinsightinc.com/brushing-r-squared/</a:t>
            </a:r>
            <a:r>
              <a:rPr lang="en-US" sz="3000"/>
              <a:t> 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INTERPRETATION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1276950" y="2706850"/>
            <a:ext cx="10654500" cy="30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Home prices = B0 + B1*square feet + B2*beds +e</a:t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Petal_width ~ B0 + B1*petal_length + e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DUMMY VARIABLE INTERPRETATION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438950" y="2706850"/>
            <a:ext cx="11931300" cy="30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prices ~ square feet + number_bedrooms + in_manhattan </a:t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CODE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438950" y="2134900"/>
            <a:ext cx="11931300" cy="30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A3AA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A3AA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https://ga.co/2r7MwWH</a:t>
            </a:r>
            <a:r>
              <a:rPr lang="en-US" sz="3000">
                <a:solidFill>
                  <a:srgbClr val="A3AA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endParaRPr sz="3000">
              <a:solidFill>
                <a:srgbClr val="A3AA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A3AA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OLS ASSUMPTIONS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11" name="Shape 311"/>
          <p:cNvSpPr txBox="1"/>
          <p:nvPr/>
        </p:nvSpPr>
        <p:spPr>
          <a:xfrm>
            <a:off x="678375" y="1449850"/>
            <a:ext cx="11532300" cy="51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The relationship between X and Y is linear.  (Non-linearity: Global Financial Crisis)</a:t>
            </a:r>
            <a:endParaRPr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X affects Y but Y does not affect X! (exogeneity)</a:t>
            </a:r>
            <a:endParaRPr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No/limited multicolinearity</a:t>
            </a:r>
            <a:endParaRPr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Homoskedasticity  (don’t worry too much about it)</a:t>
            </a:r>
            <a:endParaRPr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CODE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438950" y="2706850"/>
            <a:ext cx="11931300" cy="30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https://git.generalassemb.ly/DAT-April18/lesson-05/blob/master/code/starter-code/demo-lesson-06-starter-code.ipynb</a:t>
            </a:r>
            <a:r>
              <a:rPr lang="en-US" sz="3000">
                <a:solidFill>
                  <a:srgbClr val="A3AA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000">
              <a:solidFill>
                <a:srgbClr val="A3AA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A3AA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https://ga.co/2r7MwWH</a:t>
            </a:r>
            <a:r>
              <a:rPr lang="en-US" sz="3000">
                <a:solidFill>
                  <a:srgbClr val="A3AA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endParaRPr sz="3000">
              <a:solidFill>
                <a:srgbClr val="A3AA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A3AA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SIMPLE REGRESSION ANALYSIS IN SKLEARN</a:t>
            </a:r>
            <a:endParaRPr sz="9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/>
        </p:nvSpPr>
        <p:spPr>
          <a:xfrm>
            <a:off x="635000" y="736600"/>
            <a:ext cx="88722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SIMPLE LINEAR REGRESSION ANALYSIS IN SKLEARN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35006" y="1168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Sklearn defines models as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objects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(in the OOP sense).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You can use the following principles: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All sklearn modeling classes are based on the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base estimator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This means all models take a similar form.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All estimators take a matrix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either sparse or dense.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Supervised estimators also take a vector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(the response).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Estimators can be customized through setting the appropriate parameters.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35006" y="2278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Define data modeling and simple linear regression</a:t>
            </a:r>
            <a:endParaRPr sz="28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Understand Linear Regression Outputs</a:t>
            </a:r>
            <a:endParaRPr sz="28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Build a model using sklearn and stastmodels</a:t>
            </a:r>
            <a:endParaRPr sz="28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Intepret model findings</a:t>
            </a:r>
            <a:endParaRPr sz="28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9" name="Shape 219"/>
          <p:cNvSpPr txBox="1"/>
          <p:nvPr>
            <p:ph type="title"/>
          </p:nvPr>
        </p:nvSpPr>
        <p:spPr>
          <a:xfrm>
            <a:off x="635000" y="1566975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LEARNING OBJECTIVES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635006" y="1168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Classes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are an abstraction for a complex set of ideas, e.g.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human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Specific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instances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of classes can be created as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objects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john_smith = human()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Objects have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properties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These are attributes or other information.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john_smith.age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john_smith.gender</a:t>
            </a:r>
            <a:endParaRPr i="1"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Object have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methods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These are procedures associated with a class/object.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john_smith.breathe()</a:t>
            </a:r>
            <a:endParaRPr i="1"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john_smith.walk()</a:t>
            </a:r>
            <a:endParaRPr i="1"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635000" y="736600"/>
            <a:ext cx="11663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CLASSES AND OBJECTS IN OBJECT ORIENTED PROGRAMMING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635000" y="736600"/>
            <a:ext cx="88722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SIMPLE LINEAR REGRESSION ANALYSIS IN SKLEARN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35000" y="1292775"/>
            <a:ext cx="11734800" cy="39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General format for sklearn model classes and methods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generate an instance of an estimator class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estimator </a:t>
            </a:r>
            <a:r>
              <a:rPr b="1" lang="en-US" sz="16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base_models.AnySKLearnObject()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fit your data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estimator.fit(X, y)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score it with the default scoring method (recommended to use the metrics module in the future)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estimator.score(X, y)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predict a new set of data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estimator.predict(new_X)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transform a new X if changes were made to the original X while fitting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estimator.transform(new_X)</a:t>
            </a:r>
            <a:endParaRPr b="1" sz="1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LinearRegression() doesn’t have a transform function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 this information, we can build a simple process for linear regression.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SIMPLE LINEAR REGRESSION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linear regression uses linear algebra to explain the relationship between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multiple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x’s and y.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more sophisticated version:  y = beta * X + alpha (+ error)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Explain the relationship between the matrix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a dependent vector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using a y-intercept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alpha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the relative coefficients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beta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GUIDED PRACTICE	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USING THE LINEAR REGRESSION OBJECT</a:t>
            </a:r>
            <a:endParaRPr sz="9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Shape 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Shape 35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2961475" y="2224350"/>
            <a:ext cx="7559400" cy="3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With a partner, generate two more models using the log-transformed data to see how this transform changes the model’s performance. </a:t>
            </a:r>
            <a:endParaRPr b="0" i="0" sz="1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Use the code on the following slide to complete #1.</a:t>
            </a:r>
            <a:endParaRPr sz="16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3052744" y="60971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Two new models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(15 minutes)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64" name="Shape 364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Shape 365"/>
          <p:cNvSpPr/>
          <p:nvPr/>
        </p:nvSpPr>
        <p:spPr>
          <a:xfrm>
            <a:off x="635000" y="736600"/>
            <a:ext cx="8807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USING THE LINEAR REGRESSION OBJECT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Shape 3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Shape 37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2961475" y="2224350"/>
            <a:ext cx="7559400" cy="3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loop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[]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boolean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loop: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'y-intercept:'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boolean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lm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linear_model.LinearRegression(fit_intercept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boolean)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get_linear_model_metrics(X, y, lm)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endParaRPr sz="18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3052744" y="60971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Two new models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(15 minutes)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76" name="Shape 376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7" name="Shape 377"/>
          <p:cNvSpPr/>
          <p:nvPr/>
        </p:nvSpPr>
        <p:spPr>
          <a:xfrm>
            <a:off x="635000" y="736600"/>
            <a:ext cx="8807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USING THE LINEAR REGRESSION OBJECT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INDEPENDENT PRACTICE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BASE LINEAR REGRESSION CLASSES</a:t>
            </a:r>
            <a:endParaRPr b="1" sz="9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Shape 3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Shape 38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2961475" y="2224347"/>
            <a:ext cx="7559400" cy="30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Experiment with the model evaluation function we have (</a:t>
            </a: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get_linear_model_metrics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) with the following sklearn estimator classes.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linear_model.Lasso()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linear_model.Ridge()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linear_model.ElasticNet()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Note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:  We’ll cover these new regression techniques in a later class.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New models and evaluation metrics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(20 minutes)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94" name="Shape 394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" name="Shape 395"/>
          <p:cNvSpPr/>
          <p:nvPr/>
        </p:nvSpPr>
        <p:spPr>
          <a:xfrm>
            <a:off x="635000" y="736600"/>
            <a:ext cx="8807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BASE LINEAR REGRESSION CLASSES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MULTIPLE REGRESSION ANALYSIS</a:t>
            </a:r>
            <a:endParaRPr b="1" sz="9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Simple linear regression with one variable can explain some variance, but using multiple variables can be much more powerful.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want our multiple variables to be mostly independent to avoid multicollinearity.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Multicollinearity, when two or more variables in a regression are highly correlated, can cause problems with the model.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635000" y="736600"/>
            <a:ext cx="88722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MULTIPLE REGRESSION ANALYSIS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2123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3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635000" y="1473200"/>
            <a:ext cx="11734800" cy="2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PRE-WORK 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idx="1" type="body"/>
          </p:nvPr>
        </p:nvSpPr>
        <p:spPr>
          <a:xfrm>
            <a:off x="635000" y="1292775"/>
            <a:ext cx="75546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look at a correlation matrix of our bike data.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Even if adding correlated variables to the model improves overall variance, it can introduce problems when explaining the output of your model.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happens if we use a second variable that isn't highly correlated with temperature?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635000" y="736600"/>
            <a:ext cx="88722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BIKE DATA EXAMPLE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14" name="Shape 4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6625" y="2232125"/>
            <a:ext cx="4391150" cy="336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GUIDED PRACTICE	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MULTICOLLINEARITY WITH DUMMY VARIABLES</a:t>
            </a:r>
            <a:endParaRPr sz="9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Shape 4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Shape 426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2961475" y="2224347"/>
            <a:ext cx="7559400" cy="30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Load the bike data.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Run through the code on the following slide.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What happens to the coefficients when you include all weather situations instead of just including all except one?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Two models’ output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(15 minutes)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31" name="Shape 431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2" name="Shape 432"/>
          <p:cNvSpPr/>
          <p:nvPr/>
        </p:nvSpPr>
        <p:spPr>
          <a:xfrm>
            <a:off x="635000" y="736600"/>
            <a:ext cx="9179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MULTICOLLINEARITY WITH DUMMY VARIABLES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Shape 4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Shape 43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2961475" y="2224347"/>
            <a:ext cx="7559400" cy="30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weather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pd.get_dummies(bike_data.weathersit)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get_linear_model_metrics(weather[[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]], y, lm)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drop the least significant, weather situation  = 4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get_linear_model_metrics(weather[[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]], y, lm)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0" name="Shape 440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Two models’ output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2" name="Shape 442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(15 minutes)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43" name="Shape 443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4" name="Shape 444"/>
          <p:cNvSpPr/>
          <p:nvPr/>
        </p:nvSpPr>
        <p:spPr>
          <a:xfrm>
            <a:off x="635000" y="736600"/>
            <a:ext cx="9179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MULTICOLLINEARITY WITH DUMMY VARIABLES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GUIDED PRACTICE	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COMBINING FEATURES INTO A BETTER MODEL</a:t>
            </a:r>
            <a:endParaRPr b="1" sz="9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Shape 4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Shape 456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2961475" y="2224350"/>
            <a:ext cx="8229300" cy="3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AutoNum type="arabicPeriod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With a partner, complete the code on the following slide.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AutoNum type="arabicPeriod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Visualize the correlations of all the numerical features built into the dataset.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AutoNum type="arabicPeriod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Add the three significant weather situations into our current model.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AutoNum type="arabicPeriod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Find two more features that are not correlated with the current features, but could be strong indicators for predicting guest riders.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(15 minutes)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59" name="Shape 459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0" name="Shape 460"/>
          <p:cNvSpPr/>
          <p:nvPr/>
        </p:nvSpPr>
        <p:spPr>
          <a:xfrm>
            <a:off x="635000" y="736600"/>
            <a:ext cx="11895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COMBINING FEATURES INTO A BETTER MODEL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3052750" y="6097150"/>
            <a:ext cx="44544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Visualization of correlations, new models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Shape 4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Shape 46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2961475" y="2224350"/>
            <a:ext cx="9238200" cy="3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bikemodel_data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bike_data.join() </a:t>
            </a:r>
            <a:r>
              <a:rPr lang="en-US" sz="18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add in the three weather situations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cmap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sns.diverging_palette(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220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as_cmap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correlations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what are we getting the correlations of?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correlations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sns.heatmap(correlations, cmap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cmap)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columns_to_keep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[] </a:t>
            </a:r>
            <a:r>
              <a:rPr lang="en-US" sz="18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#[which_variables?]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final_feature_set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bikemodel_data[columns_to_keep]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get_linear_model_metrics(final_feature_set, y, lm)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(15 minutes)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71" name="Shape 471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" name="Shape 472"/>
          <p:cNvSpPr/>
          <p:nvPr/>
        </p:nvSpPr>
        <p:spPr>
          <a:xfrm>
            <a:off x="635000" y="736600"/>
            <a:ext cx="11895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COMBINING FEATURES INTO A BETTER MODEL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3052750" y="6097150"/>
            <a:ext cx="44544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Visualization of correlations, new models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INDEPENDENT PRACTICE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BUILDING MODELS FOR OTHER Y VARIABLES</a:t>
            </a:r>
            <a:endParaRPr sz="9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Shape 4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Shape 486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2961475" y="2071950"/>
            <a:ext cx="7559400" cy="21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Build a new model using a new y variable: registered riders.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Pay attention to the following: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distribution of riders (should we rescale the data?)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checking correlations between the variables and y variable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choosing features to avoid multicollinearity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model complexity vs. explanation of variance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linear assumption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3052744" y="60971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 new model and evaluation metrics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(25 minutes)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91" name="Shape 491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2" name="Shape 492"/>
          <p:cNvSpPr/>
          <p:nvPr/>
        </p:nvSpPr>
        <p:spPr>
          <a:xfrm>
            <a:off x="635000" y="736600"/>
            <a:ext cx="8807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BUILDING MODELS FOR OTHER Y VARIABLES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2961475" y="4677425"/>
            <a:ext cx="75594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Which variables make sense to dummy?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What features might explain ridership but aren’t included?  Can you build these features with the included data and pandas?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2989800" y="4256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BONUS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CONCLUSION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PRE-WORK REVIEW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35006" y="958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Helvetica Neue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Effectively show correlations between an independent variable x and a dependent variable y</a:t>
            </a:r>
            <a:endParaRPr sz="28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Helvetica Neue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Be familiar with the get_dummies function in pandas</a:t>
            </a:r>
            <a:endParaRPr sz="28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Understand the difference between vectors, matrices, Series, and DataFrames</a:t>
            </a:r>
            <a:endParaRPr sz="28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Understand the concepts of outliers and distance.</a:t>
            </a:r>
            <a:endParaRPr sz="28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Be able to interpret p values and confidence intervals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idx="1" type="body"/>
          </p:nvPr>
        </p:nvSpPr>
        <p:spPr>
          <a:xfrm>
            <a:off x="635006" y="14536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You should now be able to answer the following questions: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is simple linear regression?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makes multi-variable regressions more useful?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challenges do they introduce?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 you dummy a category variable?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 you avoid a singular matrix?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CONCLUSION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2123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WEEK 3 : LESSON 6</a:t>
            </a:r>
            <a:endParaRPr b="1" sz="3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UPCOMING WORK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UPCOMING WORK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8" name="Shape 518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Week 4 : Lesson 8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632056" y="2413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Final Project, Deliverable 1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800"/>
        </a:soli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/>
        </p:nvSpPr>
        <p:spPr>
          <a:xfrm>
            <a:off x="635000" y="1473200"/>
            <a:ext cx="11734800" cy="16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25" name="Shape 52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26" name="Shape 52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27" name="Shape 527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AFC0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635000" y="1473200"/>
            <a:ext cx="11734800" cy="16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  <a:endParaRPr b="1" sz="9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533" name="Shape 53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34" name="Shape 53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35" name="Shape 535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6" name="Shape 536"/>
          <p:cNvSpPr/>
          <p:nvPr/>
        </p:nvSpPr>
        <p:spPr>
          <a:xfrm>
            <a:off x="3113900" y="4078875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DON’T FORGET TO FILL OUT YOUR EXIT TICKET!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THANKS!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42" name="Shape 54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43" name="Shape 54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44" name="Shape 544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INSTRUCTOR </a:t>
            </a:r>
            <a:r>
              <a:rPr b="1" i="0" lang="en-US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7" name="Shape 547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25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Optional Information:</a:t>
            </a:r>
            <a:endParaRPr b="0" i="0" sz="25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125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Email?</a:t>
            </a:r>
            <a:endParaRPr b="0" i="0" sz="25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125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Website?</a:t>
            </a:r>
            <a:endParaRPr b="0" i="0" sz="25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125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Twitter?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/>
        </p:nvSpPr>
        <p:spPr>
          <a:xfrm>
            <a:off x="635000" y="736600"/>
            <a:ext cx="101600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OPENING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635000" y="1473200"/>
            <a:ext cx="11734800" cy="2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  <a:endParaRPr b="1" sz="9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SIMPLE LINEAR REGRESSION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Def:  Explanation of a continuous variable given a series of independent variables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simplest version is just a line of best fit:                                                               y = mx + b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Explain the relationship between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                                                 using the starting point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the power in                                   explanation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5775" y="2288450"/>
            <a:ext cx="4444026" cy="293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Lets make one with simulated data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https://ga.co/2vWklzy</a:t>
            </a:r>
            <a:r>
              <a:rPr lang="en-US" sz="3000"/>
              <a:t> 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WHY “OLS”?  INTRO TO LOSS FUNCTIONS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00" y="1841410"/>
            <a:ext cx="5933000" cy="27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/>
        </p:nvSpPr>
        <p:spPr>
          <a:xfrm>
            <a:off x="237350" y="5480200"/>
            <a:ext cx="12530100" cy="9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Derivation Details: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https://are.berkeley.edu/courses/EEP118/current/derive_ols.pdf</a:t>
            </a:r>
            <a:r>
              <a:rPr lang="en-US" sz="2400"/>
              <a:t> </a:t>
            </a:r>
            <a:endParaRPr sz="2400"/>
          </a:p>
        </p:txBody>
      </p:sp>
      <p:pic>
        <p:nvPicPr>
          <p:cNvPr id="259" name="Shape 2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5850" y="1471625"/>
            <a:ext cx="493395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SIMPLE LINEAR REGRESSION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2174800" y="2151250"/>
            <a:ext cx="9257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http://setosa.io/ev/ordinary-least-squares-regression/</a:t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