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7302500" cx="13004800"/>
  <p:notesSz cx="6858000" cy="9144000"/>
  <p:embeddedFontLst>
    <p:embeddedFont>
      <p:font typeface="Oswald"/>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3D09425-441B-4654-AA91-C92996A94859}">
  <a:tblStyle styleId="{C3D09425-441B-4654-AA91-C92996A948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swal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Oswald-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09" name="Shape 20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70" name="Shape 2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76" name="Shape 27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82" name="Shape 28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89" name="Shape 28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96" name="Shape 29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03" name="Shape 30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09" name="Shape 30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16" name="Shape 3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34" name="Shape 3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15" name="Shape 21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94" name="Shape 3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00" name="Shape 40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06" name="Shape 40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3" name="Shape 41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31" name="Shape 4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7" name="Shape 43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3" name="Shape 44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9" name="Shape 44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5" name="Shape 45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1" name="Shape 46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7" name="Shape 46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73" name="Shape 4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9" name="Shape 47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5" name="Shape 48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27" name="Shape 22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1" name="Shape 49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97" name="Shape 4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15" name="Shape 51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Shape 53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37" name="Shape 5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43" name="Shape 54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Shape 54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49" name="Shape 5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5" name="Shape 55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62" name="Shape 5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8" name="Shape 56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Shape 57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5" name="Shape 5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83" name="Shape 5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92" name="Shape 5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40" name="Shape 24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52" name="Shape 25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0.jpg"/><Relationship Id="rId4"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9.png"/><Relationship Id="rId4" Type="http://schemas.openxmlformats.org/officeDocument/2006/relationships/image" Target="../media/image3.png"/><Relationship Id="rId11" Type="http://schemas.openxmlformats.org/officeDocument/2006/relationships/image" Target="../media/image5.png"/><Relationship Id="rId10" Type="http://schemas.openxmlformats.org/officeDocument/2006/relationships/image" Target="../media/image12.png"/><Relationship Id="rId9" Type="http://schemas.openxmlformats.org/officeDocument/2006/relationships/image" Target="../media/image14.png"/><Relationship Id="rId5" Type="http://schemas.openxmlformats.org/officeDocument/2006/relationships/image" Target="../media/image21.png"/><Relationship Id="rId6" Type="http://schemas.openxmlformats.org/officeDocument/2006/relationships/image" Target="../media/image7.png"/><Relationship Id="rId7" Type="http://schemas.openxmlformats.org/officeDocument/2006/relationships/image" Target="../media/image15.png"/><Relationship Id="rId8"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22.jpg"/><Relationship Id="rId4" Type="http://schemas.openxmlformats.org/officeDocument/2006/relationships/image" Target="../media/image23.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type="tx">
  <p:cSld name="TITLE_AND_BODY">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pic>
        <p:nvPicPr>
          <p:cNvPr id="13" name="Shape 13"/>
          <p:cNvPicPr preferRelativeResize="0"/>
          <p:nvPr/>
        </p:nvPicPr>
        <p:blipFill rotWithShape="1">
          <a:blip r:embed="rId2">
            <a:alphaModFix/>
          </a:blip>
          <a:srcRect b="0" l="0" r="0" t="0"/>
          <a:stretch/>
        </p:blipFill>
        <p:spPr>
          <a:xfrm>
            <a:off x="634999" y="762000"/>
            <a:ext cx="2832102" cy="304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63" name="Shape 63"/>
          <p:cNvSpPr/>
          <p:nvPr/>
        </p:nvSpPr>
        <p:spPr>
          <a:xfrm>
            <a:off x="91821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64" name="Shape 64"/>
          <p:cNvSpPr txBox="1"/>
          <p:nvPr>
            <p:ph idx="1" type="body"/>
          </p:nvPr>
        </p:nvSpPr>
        <p:spPr>
          <a:xfrm>
            <a:off x="1841500" y="1981200"/>
            <a:ext cx="23114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rts" showMasterSp="0">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4386429" y="2303347"/>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s" showMasterSp="0">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endParaRP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endParaRPr/>
          </a:p>
        </p:txBody>
      </p:sp>
      <p:grpSp>
        <p:nvGrpSpPr>
          <p:cNvPr id="93" name="Shape 93"/>
          <p:cNvGrpSpPr/>
          <p:nvPr/>
        </p:nvGrpSpPr>
        <p:grpSpPr>
          <a:xfrm>
            <a:off x="4051299"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TERM</a:t>
              </a:r>
              <a:endParaRPr/>
            </a:p>
          </p:txBody>
        </p:sp>
        <p:sp>
          <p:nvSpPr>
            <p:cNvPr id="96" name="Shape 96"/>
            <p:cNvSpPr/>
            <p:nvPr/>
          </p:nvSpPr>
          <p:spPr>
            <a:xfrm>
              <a:off x="165100" y="4191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97" name="Shape 97"/>
          <p:cNvGrpSpPr/>
          <p:nvPr/>
        </p:nvGrpSpPr>
        <p:grpSpPr>
          <a:xfrm>
            <a:off x="6362699"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0" name="Shape 100"/>
            <p:cNvSpPr/>
            <p:nvPr/>
          </p:nvSpPr>
          <p:spPr>
            <a:xfrm>
              <a:off x="177800" y="4191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1" name="Shape 101"/>
          <p:cNvGrpSpPr/>
          <p:nvPr/>
        </p:nvGrpSpPr>
        <p:grpSpPr>
          <a:xfrm>
            <a:off x="4051299" y="4114799"/>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4" name="Shape 104"/>
            <p:cNvSpPr/>
            <p:nvPr/>
          </p:nvSpPr>
          <p:spPr>
            <a:xfrm>
              <a:off x="165100" y="4445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5" name="Shape 105"/>
          <p:cNvGrpSpPr/>
          <p:nvPr/>
        </p:nvGrpSpPr>
        <p:grpSpPr>
          <a:xfrm>
            <a:off x="6362699" y="4114799"/>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8" name="Shape 108"/>
            <p:cNvSpPr/>
            <p:nvPr/>
          </p:nvSpPr>
          <p:spPr>
            <a:xfrm>
              <a:off x="177800" y="4445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showMasterSp="0">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300"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9"/>
              <a:ext cx="1079500" cy="23368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116" name="Shape 116"/>
          <p:cNvCxnSpPr/>
          <p:nvPr/>
        </p:nvCxnSpPr>
        <p:spPr>
          <a:xfrm flipH="1" rot="10800000">
            <a:off x="3911600" y="3243406"/>
            <a:ext cx="3735026" cy="291"/>
          </a:xfrm>
          <a:prstGeom prst="straightConnector1">
            <a:avLst/>
          </a:prstGeom>
          <a:noFill/>
          <a:ln>
            <a:noFill/>
          </a:ln>
        </p:spPr>
      </p:cxnSp>
      <p:cxnSp>
        <p:nvCxnSpPr>
          <p:cNvPr id="117" name="Shape 117"/>
          <p:cNvCxnSpPr/>
          <p:nvPr/>
        </p:nvCxnSpPr>
        <p:spPr>
          <a:xfrm flipH="1" rot="10800000">
            <a:off x="3911600" y="5381324"/>
            <a:ext cx="3735026" cy="291"/>
          </a:xfrm>
          <a:prstGeom prst="straightConnector1">
            <a:avLst/>
          </a:prstGeom>
          <a:noFill/>
          <a:ln>
            <a:noFill/>
          </a:ln>
        </p:spPr>
      </p:cxnSp>
      <p:sp>
        <p:nvSpPr>
          <p:cNvPr id="118" name="Shape 118"/>
          <p:cNvSpPr/>
          <p:nvPr/>
        </p:nvSpPr>
        <p:spPr>
          <a:xfrm>
            <a:off x="3911600" y="2989696"/>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TIMING</a:t>
            </a:r>
            <a:endParaRPr/>
          </a:p>
        </p:txBody>
      </p:sp>
      <p:sp>
        <p:nvSpPr>
          <p:cNvPr id="119" name="Shape 119"/>
          <p:cNvSpPr/>
          <p:nvPr/>
        </p:nvSpPr>
        <p:spPr>
          <a:xfrm>
            <a:off x="3911600" y="5114914"/>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cxnSp>
        <p:nvCxnSpPr>
          <p:cNvPr id="120" name="Shape 120"/>
          <p:cNvCxnSpPr/>
          <p:nvPr/>
        </p:nvCxnSpPr>
        <p:spPr>
          <a:xfrm flipH="1" rot="10800000">
            <a:off x="3911600" y="2223009"/>
            <a:ext cx="3735026" cy="291"/>
          </a:xfrm>
          <a:prstGeom prst="straightConnector1">
            <a:avLst/>
          </a:prstGeom>
          <a:noFill/>
          <a:ln>
            <a:noFill/>
          </a:ln>
        </p:spPr>
      </p:cxnSp>
      <p:sp>
        <p:nvSpPr>
          <p:cNvPr id="121" name="Shape 121"/>
          <p:cNvSpPr/>
          <p:nvPr/>
        </p:nvSpPr>
        <p:spPr>
          <a:xfrm>
            <a:off x="3911600" y="1969299"/>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cxnSp>
        <p:nvCxnSpPr>
          <p:cNvPr id="122" name="Shape 122"/>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mp;A" showMasterSp="0">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
        <p:nvSpPr>
          <p:cNvPr id="126" name="Shape 126"/>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Q&amp;A</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it Tickets" showMasterSp="0">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
        <p:nvSpPr>
          <p:cNvPr id="130" name="Shape 130"/>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EXIT TICKETS</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copy" showMasterSp="0">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300"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9"/>
              <a:ext cx="1079500" cy="23368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138" name="Shape 138"/>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2">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10"/>
            <a:ext cx="3735026" cy="290"/>
          </a:xfrm>
          <a:prstGeom prst="straightConnector1">
            <a:avLst/>
          </a:prstGeom>
          <a:noFill/>
          <a:ln>
            <a:noFill/>
          </a:ln>
        </p:spPr>
      </p:cxnSp>
      <p:cxnSp>
        <p:nvCxnSpPr>
          <p:cNvPr id="143" name="Shape 143"/>
          <p:cNvCxnSpPr/>
          <p:nvPr/>
        </p:nvCxnSpPr>
        <p:spPr>
          <a:xfrm flipH="1" rot="10800000">
            <a:off x="635000" y="2781142"/>
            <a:ext cx="7742696" cy="159"/>
          </a:xfrm>
          <a:prstGeom prst="straightConnector1">
            <a:avLst/>
          </a:prstGeom>
          <a:noFill/>
          <a:ln>
            <a:noFill/>
          </a:ln>
        </p:spPr>
      </p:cxnSp>
      <p:sp>
        <p:nvSpPr>
          <p:cNvPr id="144" name="Shape 144"/>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145" name="Shape 145"/>
          <p:cNvSpPr/>
          <p:nvPr/>
        </p:nvSpPr>
        <p:spPr>
          <a:xfrm>
            <a:off x="8636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
        <p:nvSpPr>
          <p:cNvPr id="146" name="Shape 146"/>
          <p:cNvSpPr txBox="1"/>
          <p:nvPr>
            <p:ph idx="12" type="sldNum"/>
          </p:nvPr>
        </p:nvSpPr>
        <p:spPr>
          <a:xfrm>
            <a:off x="12014200" y="739139"/>
            <a:ext cx="345949"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2">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49" name="Shape 149"/>
          <p:cNvSpPr txBox="1"/>
          <p:nvPr>
            <p:ph type="title"/>
          </p:nvPr>
        </p:nvSpPr>
        <p:spPr>
          <a:xfrm>
            <a:off x="635000" y="1473200"/>
            <a:ext cx="11734800" cy="14986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showMasterSp="0">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2">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300" cy="32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2">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2">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600" cy="4089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2">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176" name="Shape 176"/>
          <p:cNvSpPr/>
          <p:nvPr/>
        </p:nvSpPr>
        <p:spPr>
          <a:xfrm>
            <a:off x="91821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177" name="Shape 177"/>
          <p:cNvSpPr txBox="1"/>
          <p:nvPr>
            <p:ph idx="1" type="body"/>
          </p:nvPr>
        </p:nvSpPr>
        <p:spPr>
          <a:xfrm>
            <a:off x="1841500" y="1981200"/>
            <a:ext cx="23114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cussion" showMasterSp="0">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
        <p:nvSpPr>
          <p:cNvPr id="182" name="Shape 182"/>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DISCUSSION TIME</a:t>
            </a:r>
            <a:endParaRPr/>
          </a:p>
        </p:txBody>
      </p:sp>
      <p:sp>
        <p:nvSpPr>
          <p:cNvPr id="183" name="Shape 183"/>
          <p:cNvSpPr txBox="1"/>
          <p:nvPr>
            <p:ph idx="12" type="sldNum"/>
          </p:nvPr>
        </p:nvSpPr>
        <p:spPr>
          <a:xfrm>
            <a:off x="12030450" y="739139"/>
            <a:ext cx="345949" cy="426722"/>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buNone/>
              <a:defRPr/>
            </a:lvl1pPr>
            <a:lvl2pPr indent="0" lvl="1" marL="0" marR="0" rtl="0" algn="r">
              <a:lnSpc>
                <a:spcPct val="100000"/>
              </a:lnSpc>
              <a:buNone/>
              <a:defRPr/>
            </a:lvl2pPr>
            <a:lvl3pPr indent="0" lvl="2" marL="0" marR="0" rtl="0" algn="r">
              <a:lnSpc>
                <a:spcPct val="100000"/>
              </a:lnSpc>
              <a:buNone/>
              <a:defRPr/>
            </a:lvl3pPr>
            <a:lvl4pPr indent="0" lvl="3" marL="0" marR="0" rtl="0" algn="r">
              <a:lnSpc>
                <a:spcPct val="100000"/>
              </a:lnSpc>
              <a:buNone/>
              <a:defRPr/>
            </a:lvl4pPr>
            <a:lvl5pPr indent="0" lvl="4" marL="0" marR="0" rtl="0" algn="r">
              <a:lnSpc>
                <a:spcPct val="100000"/>
              </a:lnSpc>
              <a:buNone/>
              <a:defRPr/>
            </a:lvl5pPr>
            <a:lvl6pPr indent="0" lvl="5" marL="0" marR="0" rtl="0" algn="r">
              <a:lnSpc>
                <a:spcPct val="100000"/>
              </a:lnSpc>
              <a:buNone/>
              <a:defRPr/>
            </a:lvl6pPr>
            <a:lvl7pPr indent="0" lvl="6" marL="0" marR="0" rtl="0" algn="r">
              <a:lnSpc>
                <a:spcPct val="100000"/>
              </a:lnSpc>
              <a:buNone/>
              <a:defRPr/>
            </a:lvl7pPr>
            <a:lvl8pPr indent="0" lvl="7" marL="0" marR="0" rtl="0" algn="r">
              <a:lnSpc>
                <a:spcPct val="100000"/>
              </a:lnSpc>
              <a:buNone/>
              <a:defRPr/>
            </a:lvl8pPr>
            <a:lvl9pPr indent="0" lvl="8" marL="0" marR="0" rtl="0" algn="r">
              <a:lnSpc>
                <a:spcPct val="100000"/>
              </a:lnSpc>
              <a:buNone/>
              <a:defRPr/>
            </a:lvl9pPr>
          </a:lstStyle>
          <a:p>
            <a:pPr indent="-88900" lvl="0" marL="0">
              <a:spcBef>
                <a:spcPts val="0"/>
              </a:spcBef>
              <a:spcAft>
                <a:spcPts val="0"/>
              </a:spcAft>
              <a:buSzPts val="1400"/>
              <a:buChar char="●"/>
            </a:pPr>
            <a:r>
              <a:t/>
            </a:r>
            <a:endParaRPr/>
          </a:p>
          <a:p>
            <a:pPr indent="139700" lvl="1" marL="0" algn="l">
              <a:spcBef>
                <a:spcPts val="0"/>
              </a:spcBef>
              <a:spcAft>
                <a:spcPts val="0"/>
              </a:spcAft>
              <a:buSzPts val="1400"/>
              <a:buChar char="○"/>
            </a:pPr>
            <a:r>
              <a:t/>
            </a:r>
            <a:endParaRPr/>
          </a:p>
          <a:p>
            <a:pPr indent="368300" lvl="2" marL="0" algn="l">
              <a:spcBef>
                <a:spcPts val="0"/>
              </a:spcBef>
              <a:spcAft>
                <a:spcPts val="0"/>
              </a:spcAft>
              <a:buSzPts val="1400"/>
              <a:buChar char="■"/>
            </a:pPr>
            <a:r>
              <a:t/>
            </a:r>
            <a:endParaRPr/>
          </a:p>
          <a:p>
            <a:pPr indent="596900" lvl="3" marL="0" algn="l">
              <a:spcBef>
                <a:spcPts val="0"/>
              </a:spcBef>
              <a:spcAft>
                <a:spcPts val="0"/>
              </a:spcAft>
              <a:buSzPts val="1400"/>
              <a:buChar char="●"/>
            </a:pPr>
            <a:r>
              <a:t/>
            </a:r>
            <a:endParaRPr/>
          </a:p>
          <a:p>
            <a:pPr indent="825500" lvl="4" marL="0" algn="l">
              <a:spcBef>
                <a:spcPts val="0"/>
              </a:spcBef>
              <a:spcAft>
                <a:spcPts val="0"/>
              </a:spcAft>
              <a:buSzPts val="1400"/>
              <a:buChar char="○"/>
            </a:pPr>
            <a:r>
              <a:t/>
            </a:r>
            <a:endParaRPr/>
          </a:p>
          <a:p>
            <a:pPr indent="1054100" lvl="5" marL="0" algn="l">
              <a:spcBef>
                <a:spcPts val="0"/>
              </a:spcBef>
              <a:spcAft>
                <a:spcPts val="0"/>
              </a:spcAft>
              <a:buSzPts val="1400"/>
              <a:buChar char="■"/>
            </a:pPr>
            <a:r>
              <a:t/>
            </a:r>
            <a:endParaRPr/>
          </a:p>
          <a:p>
            <a:pPr indent="1282700" lvl="6" marL="0" algn="l">
              <a:spcBef>
                <a:spcPts val="0"/>
              </a:spcBef>
              <a:spcAft>
                <a:spcPts val="0"/>
              </a:spcAft>
              <a:buSzPts val="1400"/>
              <a:buChar char="●"/>
            </a:pPr>
            <a:r>
              <a:t/>
            </a:r>
            <a:endParaRPr/>
          </a:p>
          <a:p>
            <a:pPr indent="1511300" lvl="7" marL="0" algn="l">
              <a:spcBef>
                <a:spcPts val="0"/>
              </a:spcBef>
              <a:spcAft>
                <a:spcPts val="0"/>
              </a:spcAft>
              <a:buSzPts val="1400"/>
              <a:buChar char="○"/>
            </a:pPr>
            <a:r>
              <a:t/>
            </a:r>
            <a:endParaRPr/>
          </a:p>
          <a:p>
            <a:pPr indent="1739900" lvl="8" marL="0" algn="l">
              <a:spcBef>
                <a:spcPts val="0"/>
              </a:spcBef>
              <a:spcAft>
                <a:spcPts val="0"/>
              </a:spcAft>
              <a:buSzPts val="1400"/>
              <a:buChar char="■"/>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showMasterSp="0">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showMasterSp="0">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w/ Source" showMasterSp="0">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n-Bulleted Text" showMasterSp="0">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howMasterSp="0">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ext, 1 Colum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19" name="Shape 19"/>
          <p:cNvSpPr txBox="1"/>
          <p:nvPr>
            <p:ph idx="1" type="body"/>
          </p:nvPr>
        </p:nvSpPr>
        <p:spPr>
          <a:xfrm>
            <a:off x="632056" y="2413000"/>
            <a:ext cx="11734801" cy="3810000"/>
          </a:xfrm>
          <a:prstGeom prst="rect">
            <a:avLst/>
          </a:prstGeom>
          <a:noFill/>
          <a:ln>
            <a:noFill/>
          </a:ln>
        </p:spPr>
        <p:txBody>
          <a:bodyPr anchorCtr="0" anchor="t" bIns="91425" lIns="91425" spcFirstLastPara="1" rIns="91425" wrap="square" tIns="91425"/>
          <a:lstStyle>
            <a:lvl1pPr indent="-317500" lvl="0" marL="457200" rtl="0">
              <a:spcBef>
                <a:spcPts val="1000"/>
              </a:spcBef>
              <a:spcAft>
                <a:spcPts val="0"/>
              </a:spcAft>
              <a:buSzPts val="1400"/>
              <a:buChar char="●"/>
              <a:defRPr/>
            </a:lvl1pPr>
            <a:lvl2pPr indent="-317500" lvl="1" marL="914400" rtl="0">
              <a:spcBef>
                <a:spcPts val="1000"/>
              </a:spcBef>
              <a:spcAft>
                <a:spcPts val="0"/>
              </a:spcAft>
              <a:buSzPts val="1400"/>
              <a:buFont typeface="Merriweather Sans"/>
              <a:buChar char="‣"/>
              <a:defRPr/>
            </a:lvl2pPr>
            <a:lvl3pPr indent="-317500" lvl="2" marL="1371600" rtl="0">
              <a:spcBef>
                <a:spcPts val="1000"/>
              </a:spcBef>
              <a:spcAft>
                <a:spcPts val="0"/>
              </a:spcAft>
              <a:buSzPts val="1400"/>
              <a:buFont typeface="Merriweather Sans"/>
              <a:buChar char="‣"/>
              <a:defRPr/>
            </a:lvl3pPr>
            <a:lvl4pPr indent="-317500" lvl="3" marL="1828800" rtl="0">
              <a:spcBef>
                <a:spcPts val="1000"/>
              </a:spcBef>
              <a:spcAft>
                <a:spcPts val="0"/>
              </a:spcAft>
              <a:buSzPts val="1400"/>
              <a:buFont typeface="Merriweather Sans"/>
              <a:buChar char="‣"/>
              <a:defRPr/>
            </a:lvl4pPr>
            <a:lvl5pPr indent="-317500" lvl="4" marL="2286000" rtl="0">
              <a:spcBef>
                <a:spcPts val="1000"/>
              </a:spcBef>
              <a:spcAft>
                <a:spcPts val="0"/>
              </a:spcAft>
              <a:buSzPts val="1400"/>
              <a:buFont typeface="Merriweather Sans"/>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der Rev" showMasterSp="0">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lim="8000"/>
            <a:headEnd len="sm" w="sm" type="none"/>
            <a:tailEnd len="sm" w="sm"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lim="8000"/>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Info" showMasterSp="0">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lim="8000"/>
            <a:headEnd len="sm" w="sm" type="none"/>
            <a:tailEnd len="sm" w="sm"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lim="8000"/>
            <a:headEnd len="sm" w="sm" type="none"/>
            <a:tailEnd len="sm" w="sm" type="none"/>
          </a:ln>
        </p:spPr>
      </p:cxnSp>
      <p:sp>
        <p:nvSpPr>
          <p:cNvPr id="205" name="Shape 205"/>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206" name="Shape 206"/>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22" name="Shape 22"/>
          <p:cNvSpPr txBox="1"/>
          <p:nvPr>
            <p:ph type="title"/>
          </p:nvPr>
        </p:nvSpPr>
        <p:spPr>
          <a:xfrm>
            <a:off x="635000" y="1473200"/>
            <a:ext cx="11734800" cy="14986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ercise" showMasterSp="0">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10"/>
            <a:ext cx="3735026" cy="290"/>
          </a:xfrm>
          <a:prstGeom prst="straightConnector1">
            <a:avLst/>
          </a:prstGeom>
          <a:noFill/>
          <a:ln>
            <a:noFill/>
          </a:ln>
        </p:spPr>
      </p:cxnSp>
      <p:cxnSp>
        <p:nvCxnSpPr>
          <p:cNvPr id="27" name="Shape 27"/>
          <p:cNvCxnSpPr/>
          <p:nvPr/>
        </p:nvCxnSpPr>
        <p:spPr>
          <a:xfrm flipH="1" rot="10800000">
            <a:off x="4622800" y="2781142"/>
            <a:ext cx="7742696" cy="159"/>
          </a:xfrm>
          <a:prstGeom prst="straightConnector1">
            <a:avLst/>
          </a:prstGeom>
          <a:noFill/>
          <a:ln>
            <a:noFill/>
          </a:ln>
        </p:spPr>
      </p:cxnSp>
      <p:cxnSp>
        <p:nvCxnSpPr>
          <p:cNvPr id="28" name="Shape 28"/>
          <p:cNvCxnSpPr/>
          <p:nvPr/>
        </p:nvCxnSpPr>
        <p:spPr>
          <a:xfrm flipH="1" rot="10800000">
            <a:off x="635000" y="5752810"/>
            <a:ext cx="3735026" cy="290"/>
          </a:xfrm>
          <a:prstGeom prst="straightConnector1">
            <a:avLst/>
          </a:prstGeom>
          <a:noFill/>
          <a:ln>
            <a:noFill/>
          </a:ln>
        </p:spPr>
      </p:cxnSp>
      <p:cxnSp>
        <p:nvCxnSpPr>
          <p:cNvPr id="29" name="Shape 29"/>
          <p:cNvCxnSpPr/>
          <p:nvPr/>
        </p:nvCxnSpPr>
        <p:spPr>
          <a:xfrm>
            <a:off x="4635500" y="5753100"/>
            <a:ext cx="7731808" cy="17"/>
          </a:xfrm>
          <a:prstGeom prst="straightConnector1">
            <a:avLst/>
          </a:prstGeom>
          <a:noFill/>
          <a:ln>
            <a:noFill/>
          </a:ln>
        </p:spPr>
      </p:cxnSp>
      <p:sp>
        <p:nvSpPr>
          <p:cNvPr id="30" name="Shape 30"/>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sp>
        <p:nvSpPr>
          <p:cNvPr id="31" name="Shape 31"/>
          <p:cNvSpPr/>
          <p:nvPr/>
        </p:nvSpPr>
        <p:spPr>
          <a:xfrm>
            <a:off x="46355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AGENDA</a:t>
            </a:r>
            <a:endParaRPr/>
          </a:p>
        </p:txBody>
      </p:sp>
      <p:sp>
        <p:nvSpPr>
          <p:cNvPr id="32" name="Shape 32"/>
          <p:cNvSpPr/>
          <p:nvPr/>
        </p:nvSpPr>
        <p:spPr>
          <a:xfrm>
            <a:off x="4635500" y="5359400"/>
            <a:ext cx="77470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RESOURCES</a:t>
            </a:r>
            <a:endParaRPr/>
          </a:p>
        </p:txBody>
      </p:sp>
      <p:sp>
        <p:nvSpPr>
          <p:cNvPr id="33" name="Shape 33"/>
          <p:cNvSpPr/>
          <p:nvPr/>
        </p:nvSpPr>
        <p:spPr>
          <a:xfrm>
            <a:off x="635000" y="53594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10"/>
            <a:ext cx="3735026" cy="290"/>
          </a:xfrm>
          <a:prstGeom prst="straightConnector1">
            <a:avLst/>
          </a:prstGeom>
          <a:noFill/>
          <a:ln>
            <a:noFill/>
          </a:ln>
        </p:spPr>
      </p:cxnSp>
      <p:cxnSp>
        <p:nvCxnSpPr>
          <p:cNvPr id="38" name="Shape 38"/>
          <p:cNvCxnSpPr/>
          <p:nvPr/>
        </p:nvCxnSpPr>
        <p:spPr>
          <a:xfrm flipH="1" rot="10800000">
            <a:off x="635000" y="2781142"/>
            <a:ext cx="7742696" cy="159"/>
          </a:xfrm>
          <a:prstGeom prst="straightConnector1">
            <a:avLst/>
          </a:prstGeom>
          <a:noFill/>
          <a:ln>
            <a:noFill/>
          </a:ln>
        </p:spPr>
      </p:cxnSp>
      <p:sp>
        <p:nvSpPr>
          <p:cNvPr id="39" name="Shape 39"/>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40" name="Shape 40"/>
          <p:cNvSpPr/>
          <p:nvPr/>
        </p:nvSpPr>
        <p:spPr>
          <a:xfrm>
            <a:off x="8636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300" cy="32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600" cy="4089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sm" w="sm" type="none"/>
            <a:tailEnd len="sm" w="sm"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sm" w="sm" type="none"/>
            <a:tailEnd len="sm" w="sm"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lstStyle>
            <a:lvl1pPr indent="-88900" lvl="0" marL="0" marR="0" rtl="0" algn="l">
              <a:lnSpc>
                <a:spcPct val="92592"/>
              </a:lnSpc>
              <a:spcBef>
                <a:spcPts val="0"/>
              </a:spcBef>
              <a:spcAft>
                <a:spcPts val="0"/>
              </a:spcAft>
              <a:buSzPts val="1400"/>
              <a:buChar char="●"/>
              <a:defRPr/>
            </a:lvl1pPr>
            <a:lvl2pPr indent="139700" lvl="1" marL="0" marR="0" rtl="0" algn="l">
              <a:lnSpc>
                <a:spcPct val="92592"/>
              </a:lnSpc>
              <a:spcBef>
                <a:spcPts val="0"/>
              </a:spcBef>
              <a:spcAft>
                <a:spcPts val="0"/>
              </a:spcAft>
              <a:buSzPts val="1400"/>
              <a:buChar char="○"/>
              <a:defRPr/>
            </a:lvl2pPr>
            <a:lvl3pPr indent="368300" lvl="2" marL="0" marR="0" rtl="0" algn="l">
              <a:lnSpc>
                <a:spcPct val="92592"/>
              </a:lnSpc>
              <a:spcBef>
                <a:spcPts val="0"/>
              </a:spcBef>
              <a:spcAft>
                <a:spcPts val="0"/>
              </a:spcAft>
              <a:buSzPts val="1400"/>
              <a:buChar char="■"/>
              <a:defRPr/>
            </a:lvl3pPr>
            <a:lvl4pPr indent="596900" lvl="3" marL="0" marR="0" rtl="0" algn="l">
              <a:lnSpc>
                <a:spcPct val="92592"/>
              </a:lnSpc>
              <a:spcBef>
                <a:spcPts val="0"/>
              </a:spcBef>
              <a:spcAft>
                <a:spcPts val="0"/>
              </a:spcAft>
              <a:buSzPts val="1400"/>
              <a:buChar char="●"/>
              <a:defRPr/>
            </a:lvl4pPr>
            <a:lvl5pPr indent="825500" lvl="4" marL="0" marR="0" rtl="0" algn="l">
              <a:lnSpc>
                <a:spcPct val="92592"/>
              </a:lnSpc>
              <a:spcBef>
                <a:spcPts val="0"/>
              </a:spcBef>
              <a:spcAft>
                <a:spcPts val="0"/>
              </a:spcAft>
              <a:buSzPts val="1400"/>
              <a:buChar char="○"/>
              <a:defRPr/>
            </a:lvl5pPr>
            <a:lvl6pPr indent="1054100" lvl="5" marL="0" marR="0" rtl="0" algn="l">
              <a:lnSpc>
                <a:spcPct val="92592"/>
              </a:lnSpc>
              <a:spcBef>
                <a:spcPts val="0"/>
              </a:spcBef>
              <a:spcAft>
                <a:spcPts val="0"/>
              </a:spcAft>
              <a:buSzPts val="1400"/>
              <a:buChar char="■"/>
              <a:defRPr/>
            </a:lvl6pPr>
            <a:lvl7pPr indent="1282700" lvl="6" marL="0" marR="0" rtl="0" algn="l">
              <a:lnSpc>
                <a:spcPct val="92592"/>
              </a:lnSpc>
              <a:spcBef>
                <a:spcPts val="0"/>
              </a:spcBef>
              <a:spcAft>
                <a:spcPts val="0"/>
              </a:spcAft>
              <a:buSzPts val="1400"/>
              <a:buChar char="●"/>
              <a:defRPr/>
            </a:lvl7pPr>
            <a:lvl8pPr indent="1511300" lvl="7" marL="0" marR="0" rtl="0" algn="l">
              <a:lnSpc>
                <a:spcPct val="92592"/>
              </a:lnSpc>
              <a:spcBef>
                <a:spcPts val="0"/>
              </a:spcBef>
              <a:spcAft>
                <a:spcPts val="0"/>
              </a:spcAft>
              <a:buSzPts val="1400"/>
              <a:buChar char="○"/>
              <a:defRPr/>
            </a:lvl8pPr>
            <a:lvl9pPr indent="1739900" lvl="8" marL="0" marR="0" rtl="0" algn="l">
              <a:lnSpc>
                <a:spcPct val="92592"/>
              </a:lnSpc>
              <a:spcBef>
                <a:spcPts val="0"/>
              </a:spcBef>
              <a:spcAft>
                <a:spcPts val="0"/>
              </a:spcAft>
              <a:buSzPts val="1400"/>
              <a:buChar char="■"/>
              <a:defRPr/>
            </a:lvl9pPr>
          </a:lstStyle>
          <a:p/>
        </p:txBody>
      </p:sp>
      <p:sp>
        <p:nvSpPr>
          <p:cNvPr id="9" name="Shape 9"/>
          <p:cNvSpPr txBox="1"/>
          <p:nvPr>
            <p:ph idx="1" type="body"/>
          </p:nvPr>
        </p:nvSpPr>
        <p:spPr>
          <a:xfrm>
            <a:off x="632056" y="2413000"/>
            <a:ext cx="11734801" cy="3810000"/>
          </a:xfrm>
          <a:prstGeom prst="rect">
            <a:avLst/>
          </a:prstGeom>
          <a:noFill/>
          <a:ln>
            <a:noFill/>
          </a:ln>
        </p:spPr>
        <p:txBody>
          <a:bodyPr anchorCtr="0" anchor="t" bIns="91425" lIns="91425" spcFirstLastPara="1" rIns="91425" wrap="square" tIns="91425"/>
          <a:lstStyle>
            <a:lvl1pPr indent="-317500" lvl="0" marL="457200" marR="0" rtl="0" algn="l">
              <a:spcBef>
                <a:spcPts val="1000"/>
              </a:spcBef>
              <a:spcAft>
                <a:spcPts val="0"/>
              </a:spcAft>
              <a:buSzPts val="1400"/>
              <a:buChar char="●"/>
              <a:defRPr/>
            </a:lvl1pPr>
            <a:lvl2pPr indent="-317500" lvl="1" marL="914400" marR="0" rtl="0" algn="l">
              <a:spcBef>
                <a:spcPts val="1000"/>
              </a:spcBef>
              <a:spcAft>
                <a:spcPts val="0"/>
              </a:spcAft>
              <a:buSzPts val="1400"/>
              <a:buFont typeface="Merriweather Sans"/>
              <a:buChar char="‣"/>
              <a:defRPr/>
            </a:lvl2pPr>
            <a:lvl3pPr indent="-317500" lvl="2" marL="1371600" marR="0" rtl="0" algn="l">
              <a:spcBef>
                <a:spcPts val="1000"/>
              </a:spcBef>
              <a:spcAft>
                <a:spcPts val="0"/>
              </a:spcAft>
              <a:buSzPts val="1400"/>
              <a:buFont typeface="Merriweather Sans"/>
              <a:buChar char="‣"/>
              <a:defRPr/>
            </a:lvl3pPr>
            <a:lvl4pPr indent="-317500" lvl="3" marL="1828800" marR="0" rtl="0" algn="l">
              <a:spcBef>
                <a:spcPts val="1000"/>
              </a:spcBef>
              <a:spcAft>
                <a:spcPts val="0"/>
              </a:spcAft>
              <a:buSzPts val="1400"/>
              <a:buFont typeface="Merriweather Sans"/>
              <a:buChar char="‣"/>
              <a:defRPr/>
            </a:lvl4pPr>
            <a:lvl5pPr indent="-317500" lvl="4" marL="2286000" marR="0" rtl="0" algn="l">
              <a:spcBef>
                <a:spcPts val="1000"/>
              </a:spcBef>
              <a:spcAft>
                <a:spcPts val="0"/>
              </a:spcAft>
              <a:buSzPts val="1400"/>
              <a:buFont typeface="Merriweather Sans"/>
              <a:buChar char="‣"/>
              <a:defRPr/>
            </a:lvl5pPr>
            <a:lvl6pPr indent="-317500" lvl="5" marL="2743200" marR="0" rtl="0" algn="l">
              <a:spcBef>
                <a:spcPts val="1000"/>
              </a:spcBef>
              <a:spcAft>
                <a:spcPts val="0"/>
              </a:spcAft>
              <a:buSzPts val="1400"/>
              <a:buFont typeface="Arial"/>
              <a:buChar char="•"/>
              <a:defRPr/>
            </a:lvl6pPr>
            <a:lvl7pPr indent="-317500" lvl="6" marL="3200400" marR="0" rtl="0" algn="l">
              <a:spcBef>
                <a:spcPts val="1000"/>
              </a:spcBef>
              <a:spcAft>
                <a:spcPts val="0"/>
              </a:spcAft>
              <a:buSzPts val="1400"/>
              <a:buFont typeface="Arial"/>
              <a:buChar char="•"/>
              <a:defRPr/>
            </a:lvl7pPr>
            <a:lvl8pPr indent="-317500" lvl="7" marL="3657600" marR="0" rtl="0" algn="l">
              <a:spcBef>
                <a:spcPts val="1000"/>
              </a:spcBef>
              <a:spcAft>
                <a:spcPts val="0"/>
              </a:spcAft>
              <a:buSzPts val="1400"/>
              <a:buFont typeface="Arial"/>
              <a:buChar char="•"/>
              <a:defRPr/>
            </a:lvl8pPr>
            <a:lvl9pPr indent="-317500" lvl="8" marL="4114800" marR="0" rtl="0" algn="l">
              <a:spcBef>
                <a:spcPts val="1000"/>
              </a:spcBef>
              <a:spcAft>
                <a:spcPts val="0"/>
              </a:spcAft>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cikit-learn.org/stable/modules/generated/sklearn.neighbors.DistanceMetric.html#sklearn.neighbors.DistanceMetric" TargetMode="Externa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idx="1" type="body"/>
          </p:nvPr>
        </p:nvSpPr>
        <p:spPr>
          <a:xfrm>
            <a:off x="635006" y="136205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Review Train/Test split</a:t>
            </a:r>
            <a:endParaRPr sz="2800">
              <a:solidFill>
                <a:srgbClr val="333333"/>
              </a:solidFill>
              <a:highlight>
                <a:srgbClr val="FFFFFF"/>
              </a:highlight>
              <a:latin typeface="Georgia"/>
              <a:ea typeface="Georgia"/>
              <a:cs typeface="Georgia"/>
              <a:sym typeface="Georgia"/>
            </a:endParaRPr>
          </a:p>
          <a:p>
            <a:pPr indent="-256540" lvl="0" marL="203200" marR="0" rtl="0" algn="l">
              <a:lnSpc>
                <a:spcPct val="150000"/>
              </a:lnSpc>
              <a:spcBef>
                <a:spcPts val="0"/>
              </a:spcBef>
              <a:spcAft>
                <a:spcPts val="0"/>
              </a:spcAft>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Talk about what we mean by classification -- classification excercise</a:t>
            </a:r>
            <a:endParaRPr sz="2800">
              <a:solidFill>
                <a:srgbClr val="333333"/>
              </a:solidFill>
              <a:highlight>
                <a:srgbClr val="FFFFFF"/>
              </a:highlight>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Suppose we want to determine your favorite type of music.  How might we determine this without directly asking you?</a:t>
            </a:r>
            <a:endParaRPr sz="2800">
              <a:solidFill>
                <a:schemeClr val="dk1"/>
              </a:solidFill>
              <a:latin typeface="Georgia"/>
              <a:ea typeface="Georgia"/>
              <a:cs typeface="Georgia"/>
              <a:sym typeface="Georgia"/>
            </a:endParaRPr>
          </a:p>
          <a:p>
            <a:pPr indent="0" lvl="0" marL="0" rtl="0">
              <a:spcBef>
                <a:spcPts val="0"/>
              </a:spcBef>
              <a:spcAft>
                <a:spcPts val="0"/>
              </a:spcAft>
              <a:buClr>
                <a:srgbClr val="000000"/>
              </a:buClr>
              <a:buSzPts val="1100"/>
              <a:buFont typeface="Arial"/>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Generally, friends share similar traits and interests (e.g. music, sports teams, hobbies, etc).  We could ask your five closest friends what their favorite type of music is and take the majority vote.</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solidFill>
                <a:srgbClr val="333333"/>
              </a:solidFill>
              <a:highlight>
                <a:srgbClr val="FFFFFF"/>
              </a:highlight>
              <a:latin typeface="Georgia"/>
              <a:ea typeface="Georgia"/>
              <a:cs typeface="Georgia"/>
              <a:sym typeface="Georgia"/>
            </a:endParaRPr>
          </a:p>
          <a:p>
            <a:pPr indent="-256540" lvl="0" marL="203200" marR="0" rtl="0" algn="l">
              <a:lnSpc>
                <a:spcPct val="100000"/>
              </a:lnSpc>
              <a:spcBef>
                <a:spcPts val="0"/>
              </a:spcBef>
              <a:spcAft>
                <a:spcPts val="0"/>
              </a:spcAft>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Measure of distance → majority vote </a:t>
            </a:r>
            <a:endParaRPr sz="2800">
              <a:solidFill>
                <a:srgbClr val="333333"/>
              </a:solidFill>
              <a:highlight>
                <a:srgbClr val="FFFFFF"/>
              </a:highlight>
              <a:latin typeface="Georgia"/>
              <a:ea typeface="Georgia"/>
              <a:cs typeface="Georgia"/>
              <a:sym typeface="Georgia"/>
            </a:endParaRPr>
          </a:p>
        </p:txBody>
      </p:sp>
      <p:sp>
        <p:nvSpPr>
          <p:cNvPr id="212" name="Shape 21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	Outline</a:t>
            </a:r>
            <a:endParaRPr>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273" name="Shape 273"/>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WHAT IS CLASSIFICATION?</a:t>
            </a:r>
            <a:endParaRPr sz="960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b="1" lang="en-US" sz="2800">
                <a:latin typeface="Georgia"/>
                <a:ea typeface="Georgia"/>
                <a:cs typeface="Georgia"/>
                <a:sym typeface="Georgia"/>
              </a:rPr>
              <a:t>Classification</a:t>
            </a:r>
            <a:r>
              <a:rPr lang="en-US" sz="2800">
                <a:latin typeface="Georgia"/>
                <a:ea typeface="Georgia"/>
                <a:cs typeface="Georgia"/>
                <a:sym typeface="Georgia"/>
              </a:rPr>
              <a:t> is a machine learning problem for solving a set value given the knowledge we have about that value.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Many classification problems are trying to predict </a:t>
            </a:r>
            <a:r>
              <a:rPr i="1" lang="en-US" sz="2800">
                <a:latin typeface="Georgia"/>
                <a:ea typeface="Georgia"/>
                <a:cs typeface="Georgia"/>
                <a:sym typeface="Georgia"/>
              </a:rPr>
              <a:t>binary</a:t>
            </a:r>
            <a:r>
              <a:rPr lang="en-US" sz="2800">
                <a:latin typeface="Georgia"/>
                <a:ea typeface="Georgia"/>
                <a:cs typeface="Georgia"/>
                <a:sym typeface="Georgia"/>
              </a:rPr>
              <a:t> values.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example, we may be using patient data (medical history) to predict whether the patient is a smoker or not.</a:t>
            </a:r>
            <a:endParaRPr sz="2800">
              <a:latin typeface="Georgia"/>
              <a:ea typeface="Georgia"/>
              <a:cs typeface="Georgia"/>
              <a:sym typeface="Georgia"/>
            </a:endParaRPr>
          </a:p>
        </p:txBody>
      </p:sp>
      <p:sp>
        <p:nvSpPr>
          <p:cNvPr id="279" name="Shape 27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CLASSIFICATION?</a:t>
            </a:r>
            <a:endParaRPr>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Some problems don’t appear to be binary at first glance.  However, you can boil down the response to a </a:t>
            </a:r>
            <a:r>
              <a:rPr i="1" lang="en-US" sz="2800">
                <a:latin typeface="Georgia"/>
                <a:ea typeface="Georgia"/>
                <a:cs typeface="Georgia"/>
                <a:sym typeface="Georgia"/>
              </a:rPr>
              <a:t>boolean</a:t>
            </a:r>
            <a:r>
              <a:rPr lang="en-US" sz="2800">
                <a:latin typeface="Georgia"/>
                <a:ea typeface="Georgia"/>
                <a:cs typeface="Georgia"/>
                <a:sym typeface="Georgia"/>
              </a:rPr>
              <a:t> (true/false) value.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if you are predicting whether an image pixel will be </a:t>
            </a:r>
            <a:r>
              <a:rPr lang="en-US" sz="2400">
                <a:latin typeface="Consolas"/>
                <a:ea typeface="Consolas"/>
                <a:cs typeface="Consolas"/>
                <a:sym typeface="Consolas"/>
              </a:rPr>
              <a:t>red</a:t>
            </a:r>
            <a:r>
              <a:rPr lang="en-US" sz="2800">
                <a:latin typeface="Georgia"/>
                <a:ea typeface="Georgia"/>
                <a:cs typeface="Georgia"/>
                <a:sym typeface="Georgia"/>
              </a:rPr>
              <a:t> or </a:t>
            </a:r>
            <a:r>
              <a:rPr lang="en-US" sz="2400">
                <a:latin typeface="Consolas"/>
                <a:ea typeface="Consolas"/>
                <a:cs typeface="Consolas"/>
                <a:sym typeface="Consolas"/>
              </a:rPr>
              <a:t>blue</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don’t need to predict that                                                                                a pixel is </a:t>
            </a:r>
            <a:r>
              <a:rPr lang="en-US" sz="2400">
                <a:latin typeface="Consolas"/>
                <a:ea typeface="Consolas"/>
                <a:cs typeface="Consolas"/>
                <a:sym typeface="Consolas"/>
              </a:rPr>
              <a:t>blue</a:t>
            </a:r>
            <a:r>
              <a:rPr lang="en-US" sz="2800">
                <a:latin typeface="Georgia"/>
                <a:ea typeface="Georgia"/>
                <a:cs typeface="Georgia"/>
                <a:sym typeface="Georgia"/>
              </a:rPr>
              <a:t>, just that it is                                                                                 not </a:t>
            </a:r>
            <a:r>
              <a:rPr lang="en-US" sz="2400">
                <a:latin typeface="Consolas"/>
                <a:ea typeface="Consolas"/>
                <a:cs typeface="Consolas"/>
                <a:sym typeface="Consolas"/>
              </a:rPr>
              <a:t>red</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is similar to the concept                                                                                of dummy variables.</a:t>
            </a:r>
            <a:endParaRPr sz="2800">
              <a:latin typeface="Georgia"/>
              <a:ea typeface="Georgia"/>
              <a:cs typeface="Georgia"/>
              <a:sym typeface="Georgia"/>
            </a:endParaRPr>
          </a:p>
        </p:txBody>
      </p:sp>
      <p:sp>
        <p:nvSpPr>
          <p:cNvPr id="285" name="Shape 28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CLASSIFICATION?</a:t>
            </a:r>
            <a:endParaRPr>
              <a:latin typeface="Oswald"/>
              <a:ea typeface="Oswald"/>
              <a:cs typeface="Oswald"/>
              <a:sym typeface="Oswald"/>
            </a:endParaRPr>
          </a:p>
        </p:txBody>
      </p:sp>
      <p:pic>
        <p:nvPicPr>
          <p:cNvPr id="286" name="Shape 286"/>
          <p:cNvPicPr preferRelativeResize="0"/>
          <p:nvPr/>
        </p:nvPicPr>
        <p:blipFill>
          <a:blip r:embed="rId3">
            <a:alphaModFix/>
          </a:blip>
          <a:stretch>
            <a:fillRect/>
          </a:stretch>
        </p:blipFill>
        <p:spPr>
          <a:xfrm>
            <a:off x="5521313" y="3467675"/>
            <a:ext cx="7077075" cy="346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Binary classification is the simplest form of classification.</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However, classification problems can have multiple </a:t>
            </a:r>
            <a:r>
              <a:rPr i="1" lang="en-US" sz="2800">
                <a:solidFill>
                  <a:schemeClr val="dk1"/>
                </a:solidFill>
                <a:latin typeface="Georgia"/>
                <a:ea typeface="Georgia"/>
                <a:cs typeface="Georgia"/>
                <a:sym typeface="Georgia"/>
              </a:rPr>
              <a:t>class labels</a:t>
            </a:r>
            <a:r>
              <a:rPr lang="en-US" sz="2800">
                <a:solidFill>
                  <a:schemeClr val="dk1"/>
                </a:solidFill>
                <a:latin typeface="Georgia"/>
                <a:ea typeface="Georgia"/>
                <a:cs typeface="Georgia"/>
                <a:sym typeface="Georgia"/>
              </a:rPr>
              <a:t>.  </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Instead of predicting whether the pixel is red or blue, you could predict whether the pixel is red, blue, or green.</a:t>
            </a:r>
            <a:endParaRPr sz="2800">
              <a:solidFill>
                <a:schemeClr val="dk1"/>
              </a:solidFill>
              <a:latin typeface="Georgia"/>
              <a:ea typeface="Georgia"/>
              <a:cs typeface="Georgia"/>
              <a:sym typeface="Georgia"/>
            </a:endParaRPr>
          </a:p>
        </p:txBody>
      </p:sp>
      <p:sp>
        <p:nvSpPr>
          <p:cNvPr id="292" name="Shape 29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CLASSIFICATION?</a:t>
            </a:r>
            <a:endParaRPr>
              <a:latin typeface="Oswald"/>
              <a:ea typeface="Oswald"/>
              <a:cs typeface="Oswald"/>
              <a:sym typeface="Oswald"/>
            </a:endParaRPr>
          </a:p>
        </p:txBody>
      </p:sp>
      <p:pic>
        <p:nvPicPr>
          <p:cNvPr id="293" name="Shape 293"/>
          <p:cNvPicPr preferRelativeResize="0"/>
          <p:nvPr/>
        </p:nvPicPr>
        <p:blipFill>
          <a:blip r:embed="rId3">
            <a:alphaModFix/>
          </a:blip>
          <a:stretch>
            <a:fillRect/>
          </a:stretch>
        </p:blipFill>
        <p:spPr>
          <a:xfrm>
            <a:off x="3725763" y="4477625"/>
            <a:ext cx="5553274" cy="274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A </a:t>
            </a:r>
            <a:r>
              <a:rPr b="1" lang="en-US" sz="2800">
                <a:solidFill>
                  <a:schemeClr val="dk1"/>
                </a:solidFill>
                <a:latin typeface="Georgia"/>
                <a:ea typeface="Georgia"/>
                <a:cs typeface="Georgia"/>
                <a:sym typeface="Georgia"/>
              </a:rPr>
              <a:t>class label</a:t>
            </a:r>
            <a:r>
              <a:rPr lang="en-US" sz="2800">
                <a:solidFill>
                  <a:schemeClr val="dk1"/>
                </a:solidFill>
                <a:latin typeface="Georgia"/>
                <a:ea typeface="Georgia"/>
                <a:cs typeface="Georgia"/>
                <a:sym typeface="Georgia"/>
              </a:rPr>
              <a:t> is a representation of what we are trying to predict:  our </a:t>
            </a:r>
            <a:r>
              <a:rPr i="1" lang="en-US" sz="2800">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Examples of class labels from before are:</a:t>
            </a:r>
            <a:endParaRPr sz="2800">
              <a:solidFill>
                <a:schemeClr val="dk1"/>
              </a:solidFill>
              <a:latin typeface="Georgia"/>
              <a:ea typeface="Georgia"/>
              <a:cs typeface="Georgia"/>
              <a:sym typeface="Georgia"/>
            </a:endParaRPr>
          </a:p>
        </p:txBody>
      </p:sp>
      <p:sp>
        <p:nvSpPr>
          <p:cNvPr id="299" name="Shape 29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A CLASS LABEL?</a:t>
            </a:r>
            <a:endParaRPr>
              <a:latin typeface="Oswald"/>
              <a:ea typeface="Oswald"/>
              <a:cs typeface="Oswald"/>
              <a:sym typeface="Oswald"/>
            </a:endParaRPr>
          </a:p>
        </p:txBody>
      </p:sp>
      <p:graphicFrame>
        <p:nvGraphicFramePr>
          <p:cNvPr id="300" name="Shape 300"/>
          <p:cNvGraphicFramePr/>
          <p:nvPr/>
        </p:nvGraphicFramePr>
        <p:xfrm>
          <a:off x="952500" y="3613150"/>
          <a:ext cx="3000000" cy="3000000"/>
        </p:xfrm>
        <a:graphic>
          <a:graphicData uri="http://schemas.openxmlformats.org/drawingml/2006/table">
            <a:tbl>
              <a:tblPr>
                <a:noFill/>
                <a:tableStyleId>{C3D09425-441B-4654-AA91-C92996A94859}</a:tableStyleId>
              </a:tblPr>
              <a:tblGrid>
                <a:gridCol w="5549900"/>
                <a:gridCol w="5549900"/>
              </a:tblGrid>
              <a:tr h="381000">
                <a:tc>
                  <a:txBody>
                    <a:bodyPr>
                      <a:noAutofit/>
                    </a:bodyPr>
                    <a:lstStyle/>
                    <a:p>
                      <a:pPr indent="0" lvl="0" marL="0" algn="ctr">
                        <a:spcBef>
                          <a:spcPts val="0"/>
                        </a:spcBef>
                        <a:spcAft>
                          <a:spcPts val="0"/>
                        </a:spcAft>
                        <a:buNone/>
                      </a:pPr>
                      <a:r>
                        <a:rPr b="1" lang="en-US" sz="2800">
                          <a:latin typeface="Georgia"/>
                          <a:ea typeface="Georgia"/>
                          <a:cs typeface="Georgia"/>
                          <a:sym typeface="Georgia"/>
                        </a:rPr>
                        <a:t>Data Problem</a:t>
                      </a:r>
                      <a:endParaRPr b="1" sz="2800">
                        <a:latin typeface="Georgia"/>
                        <a:ea typeface="Georgia"/>
                        <a:cs typeface="Georgia"/>
                        <a:sym typeface="Georgia"/>
                      </a:endParaRPr>
                    </a:p>
                  </a:txBody>
                  <a:tcPr marT="91425" marB="91425" marR="91425" marL="91425"/>
                </a:tc>
                <a:tc>
                  <a:txBody>
                    <a:bodyPr>
                      <a:noAutofit/>
                    </a:bodyPr>
                    <a:lstStyle/>
                    <a:p>
                      <a:pPr indent="0" lvl="0" marL="0" algn="ctr">
                        <a:spcBef>
                          <a:spcPts val="0"/>
                        </a:spcBef>
                        <a:spcAft>
                          <a:spcPts val="0"/>
                        </a:spcAft>
                        <a:buNone/>
                      </a:pPr>
                      <a:r>
                        <a:rPr b="1" lang="en-US" sz="2800">
                          <a:latin typeface="Georgia"/>
                          <a:ea typeface="Georgia"/>
                          <a:cs typeface="Georgia"/>
                          <a:sym typeface="Georgia"/>
                        </a:rPr>
                        <a:t>Class Labels</a:t>
                      </a:r>
                      <a:endParaRPr b="1" sz="2800">
                        <a:latin typeface="Georgia"/>
                        <a:ea typeface="Georgia"/>
                        <a:cs typeface="Georgia"/>
                        <a:sym typeface="Georgia"/>
                      </a:endParaRPr>
                    </a:p>
                  </a:txBody>
                  <a:tcPr marT="91425" marB="91425" marR="91425" marL="91425"/>
                </a:tc>
              </a:tr>
              <a:tr h="381000">
                <a:tc>
                  <a:txBody>
                    <a:bodyPr>
                      <a:noAutofit/>
                    </a:bodyPr>
                    <a:lstStyle/>
                    <a:p>
                      <a:pPr indent="0" lvl="0" marL="0" algn="ctr">
                        <a:spcBef>
                          <a:spcPts val="0"/>
                        </a:spcBef>
                        <a:spcAft>
                          <a:spcPts val="0"/>
                        </a:spcAft>
                        <a:buNone/>
                      </a:pPr>
                      <a:r>
                        <a:rPr lang="en-US" sz="2800">
                          <a:latin typeface="Georgia"/>
                          <a:ea typeface="Georgia"/>
                          <a:cs typeface="Georgia"/>
                          <a:sym typeface="Georgia"/>
                        </a:rPr>
                        <a:t>Patient data problem</a:t>
                      </a:r>
                      <a:endParaRPr sz="2800">
                        <a:latin typeface="Georgia"/>
                        <a:ea typeface="Georgia"/>
                        <a:cs typeface="Georgia"/>
                        <a:sym typeface="Georgia"/>
                      </a:endParaRPr>
                    </a:p>
                  </a:txBody>
                  <a:tcPr marT="91425" marB="91425" marR="91425" marL="91425"/>
                </a:tc>
                <a:tc>
                  <a:txBody>
                    <a:bodyPr>
                      <a:noAutofit/>
                    </a:bodyPr>
                    <a:lstStyle/>
                    <a:p>
                      <a:pPr indent="0" lvl="0" marL="0" algn="ctr">
                        <a:spcBef>
                          <a:spcPts val="0"/>
                        </a:spcBef>
                        <a:spcAft>
                          <a:spcPts val="0"/>
                        </a:spcAft>
                        <a:buNone/>
                      </a:pPr>
                      <a:r>
                        <a:rPr lang="en-US" sz="2800">
                          <a:latin typeface="Georgia"/>
                          <a:ea typeface="Georgia"/>
                          <a:cs typeface="Georgia"/>
                          <a:sym typeface="Georgia"/>
                        </a:rPr>
                        <a:t>is smoker, is not smoker</a:t>
                      </a:r>
                      <a:endParaRPr sz="2800">
                        <a:latin typeface="Georgia"/>
                        <a:ea typeface="Georgia"/>
                        <a:cs typeface="Georgia"/>
                        <a:sym typeface="Georgia"/>
                      </a:endParaRPr>
                    </a:p>
                  </a:txBody>
                  <a:tcPr marT="91425" marB="91425" marR="91425" marL="91425"/>
                </a:tc>
              </a:tr>
              <a:tr h="381000">
                <a:tc>
                  <a:txBody>
                    <a:bodyPr>
                      <a:noAutofit/>
                    </a:bodyPr>
                    <a:lstStyle/>
                    <a:p>
                      <a:pPr indent="0" lvl="0" marL="0" algn="ctr">
                        <a:spcBef>
                          <a:spcPts val="0"/>
                        </a:spcBef>
                        <a:spcAft>
                          <a:spcPts val="0"/>
                        </a:spcAft>
                        <a:buNone/>
                      </a:pPr>
                      <a:r>
                        <a:rPr lang="en-US" sz="2800">
                          <a:latin typeface="Georgia"/>
                          <a:ea typeface="Georgia"/>
                          <a:cs typeface="Georgia"/>
                          <a:sym typeface="Georgia"/>
                        </a:rPr>
                        <a:t>pixel color</a:t>
                      </a:r>
                      <a:endParaRPr sz="2800">
                        <a:latin typeface="Georgia"/>
                        <a:ea typeface="Georgia"/>
                        <a:cs typeface="Georgia"/>
                        <a:sym typeface="Georgia"/>
                      </a:endParaRPr>
                    </a:p>
                  </a:txBody>
                  <a:tcPr marT="91425" marB="91425" marR="91425" marL="91425"/>
                </a:tc>
                <a:tc>
                  <a:txBody>
                    <a:bodyPr>
                      <a:noAutofit/>
                    </a:bodyPr>
                    <a:lstStyle/>
                    <a:p>
                      <a:pPr indent="0" lvl="0" marL="0" algn="ctr">
                        <a:spcBef>
                          <a:spcPts val="0"/>
                        </a:spcBef>
                        <a:spcAft>
                          <a:spcPts val="0"/>
                        </a:spcAft>
                        <a:buNone/>
                      </a:pPr>
                      <a:r>
                        <a:rPr lang="en-US" sz="2800">
                          <a:latin typeface="Georgia"/>
                          <a:ea typeface="Georgia"/>
                          <a:cs typeface="Georgia"/>
                          <a:sym typeface="Georgia"/>
                        </a:rPr>
                        <a:t>red, blue, green</a:t>
                      </a:r>
                      <a:endParaRPr sz="2800">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One of the easiest ways to determine if a problem is regression or classification is to determine if our </a:t>
            </a:r>
            <a:r>
              <a:rPr i="1" lang="en-US" sz="2800">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 variable can be ordered mathematically.</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For example, if predicting company revenue, </a:t>
            </a:r>
            <a:r>
              <a:rPr lang="en-US" sz="2400">
                <a:solidFill>
                  <a:schemeClr val="dk1"/>
                </a:solidFill>
                <a:latin typeface="Consolas"/>
                <a:ea typeface="Consolas"/>
                <a:cs typeface="Consolas"/>
                <a:sym typeface="Consolas"/>
              </a:rPr>
              <a:t>$100MM</a:t>
            </a:r>
            <a:r>
              <a:rPr lang="en-US" sz="2800">
                <a:solidFill>
                  <a:schemeClr val="dk1"/>
                </a:solidFill>
                <a:latin typeface="Georgia"/>
                <a:ea typeface="Georgia"/>
                <a:cs typeface="Georgia"/>
                <a:sym typeface="Georgia"/>
              </a:rPr>
              <a:t> is greater than </a:t>
            </a:r>
            <a:r>
              <a:rPr lang="en-US" sz="2400">
                <a:solidFill>
                  <a:schemeClr val="dk1"/>
                </a:solidFill>
                <a:latin typeface="Consolas"/>
                <a:ea typeface="Consolas"/>
                <a:cs typeface="Consolas"/>
                <a:sym typeface="Consolas"/>
              </a:rPr>
              <a:t>$90MM</a:t>
            </a:r>
            <a:r>
              <a:rPr lang="en-US" sz="2800">
                <a:solidFill>
                  <a:schemeClr val="dk1"/>
                </a:solidFill>
                <a:latin typeface="Georgia"/>
                <a:ea typeface="Georgia"/>
                <a:cs typeface="Georgia"/>
                <a:sym typeface="Georgia"/>
              </a:rPr>
              <a:t>.  This is a </a:t>
            </a:r>
            <a:r>
              <a:rPr i="1" lang="en-US" sz="2800">
                <a:solidFill>
                  <a:schemeClr val="dk1"/>
                </a:solidFill>
                <a:latin typeface="Georgia"/>
                <a:ea typeface="Georgia"/>
                <a:cs typeface="Georgia"/>
                <a:sym typeface="Georgia"/>
              </a:rPr>
              <a:t>regression</a:t>
            </a:r>
            <a:r>
              <a:rPr lang="en-US" sz="2800">
                <a:solidFill>
                  <a:schemeClr val="dk1"/>
                </a:solidFill>
                <a:latin typeface="Georgia"/>
                <a:ea typeface="Georgia"/>
                <a:cs typeface="Georgia"/>
                <a:sym typeface="Georgia"/>
              </a:rPr>
              <a:t> problem because the target can be ordered.</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However, if predicting pixel color, </a:t>
            </a:r>
            <a:r>
              <a:rPr lang="en-US" sz="2400">
                <a:solidFill>
                  <a:schemeClr val="dk1"/>
                </a:solidFill>
                <a:latin typeface="Consolas"/>
                <a:ea typeface="Consolas"/>
                <a:cs typeface="Consolas"/>
                <a:sym typeface="Consolas"/>
              </a:rPr>
              <a:t>red</a:t>
            </a:r>
            <a:r>
              <a:rPr lang="en-US" sz="2800">
                <a:solidFill>
                  <a:schemeClr val="dk1"/>
                </a:solidFill>
                <a:latin typeface="Georgia"/>
                <a:ea typeface="Georgia"/>
                <a:cs typeface="Georgia"/>
                <a:sym typeface="Georgia"/>
              </a:rPr>
              <a:t> is not inherently greater than </a:t>
            </a:r>
            <a:r>
              <a:rPr lang="en-US" sz="2400">
                <a:solidFill>
                  <a:schemeClr val="dk1"/>
                </a:solidFill>
                <a:latin typeface="Consolas"/>
                <a:ea typeface="Consolas"/>
                <a:cs typeface="Consolas"/>
                <a:sym typeface="Consolas"/>
              </a:rPr>
              <a:t>blue</a:t>
            </a:r>
            <a:r>
              <a:rPr lang="en-US" sz="2800">
                <a:solidFill>
                  <a:schemeClr val="dk1"/>
                </a:solidFill>
                <a:latin typeface="Georgia"/>
                <a:ea typeface="Georgia"/>
                <a:cs typeface="Georgia"/>
                <a:sym typeface="Georgia"/>
              </a:rPr>
              <a:t>.  Therefore, this is a </a:t>
            </a:r>
            <a:r>
              <a:rPr i="1" lang="en-US" sz="2800">
                <a:solidFill>
                  <a:schemeClr val="dk1"/>
                </a:solidFill>
                <a:latin typeface="Georgia"/>
                <a:ea typeface="Georgia"/>
                <a:cs typeface="Georgia"/>
                <a:sym typeface="Georgia"/>
              </a:rPr>
              <a:t>classification</a:t>
            </a:r>
            <a:r>
              <a:rPr lang="en-US" sz="2800">
                <a:solidFill>
                  <a:schemeClr val="dk1"/>
                </a:solidFill>
                <a:latin typeface="Georgia"/>
                <a:ea typeface="Georgia"/>
                <a:cs typeface="Georgia"/>
                <a:sym typeface="Georgia"/>
              </a:rPr>
              <a:t> problem.</a:t>
            </a:r>
            <a:endParaRPr sz="2800">
              <a:solidFill>
                <a:schemeClr val="dk1"/>
              </a:solidFill>
              <a:latin typeface="Georgia"/>
              <a:ea typeface="Georgia"/>
              <a:cs typeface="Georgia"/>
              <a:sym typeface="Georgia"/>
            </a:endParaRPr>
          </a:p>
        </p:txBody>
      </p:sp>
      <p:sp>
        <p:nvSpPr>
          <p:cNvPr id="306" name="Shape 30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DETERMINING REGRESSION OR CLASSIFICATION</a:t>
            </a:r>
            <a:endParaRPr>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chemeClr val="dk1"/>
              </a:buClr>
              <a:buSzPts val="1100"/>
              <a:buFont typeface="Arial"/>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Classification and regression differ in what you are trying to predict.</a:t>
            </a:r>
            <a:endParaRPr sz="2800">
              <a:latin typeface="Georgia"/>
              <a:ea typeface="Georgia"/>
              <a:cs typeface="Georgia"/>
              <a:sym typeface="Georgia"/>
            </a:endParaRPr>
          </a:p>
        </p:txBody>
      </p:sp>
      <p:sp>
        <p:nvSpPr>
          <p:cNvPr id="312" name="Shape 31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rPr b="1" lang="en-US" sz="3200">
                <a:solidFill>
                  <a:schemeClr val="dk1"/>
                </a:solidFill>
                <a:latin typeface="Oswald"/>
                <a:ea typeface="Oswald"/>
                <a:cs typeface="Oswald"/>
                <a:sym typeface="Oswald"/>
              </a:rPr>
              <a:t>DETERMINING REGRESSION OR CLASSIFICATION</a:t>
            </a:r>
            <a:endParaRPr b="1" sz="3200">
              <a:latin typeface="Oswald"/>
              <a:ea typeface="Oswald"/>
              <a:cs typeface="Oswald"/>
              <a:sym typeface="Oswald"/>
            </a:endParaRPr>
          </a:p>
        </p:txBody>
      </p:sp>
      <p:pic>
        <p:nvPicPr>
          <p:cNvPr id="313" name="Shape 313"/>
          <p:cNvPicPr preferRelativeResize="0"/>
          <p:nvPr/>
        </p:nvPicPr>
        <p:blipFill>
          <a:blip r:embed="rId3">
            <a:alphaModFix/>
          </a:blip>
          <a:stretch>
            <a:fillRect/>
          </a:stretch>
        </p:blipFill>
        <p:spPr>
          <a:xfrm>
            <a:off x="1576700" y="2357750"/>
            <a:ext cx="9851400" cy="4925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GUIDED PRACTICE	</a:t>
            </a:r>
            <a:endParaRPr>
              <a:latin typeface="Oswald"/>
              <a:ea typeface="Oswald"/>
              <a:cs typeface="Oswald"/>
              <a:sym typeface="Oswald"/>
            </a:endParaRPr>
          </a:p>
        </p:txBody>
      </p:sp>
      <p:sp>
        <p:nvSpPr>
          <p:cNvPr id="319" name="Shape 319"/>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REGRESSION OR CLASSIFICATION?</a:t>
            </a:r>
            <a:endParaRPr sz="9600">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Shape 32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25" name="Shape 325"/>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326" name="Shape 326"/>
          <p:cNvSpPr/>
          <p:nvPr/>
        </p:nvSpPr>
        <p:spPr>
          <a:xfrm>
            <a:off x="3052744" y="6478141"/>
            <a:ext cx="4170900" cy="330300"/>
          </a:xfrm>
          <a:prstGeom prst="rect">
            <a:avLst/>
          </a:prstGeom>
          <a:noFill/>
          <a:ln>
            <a:noFill/>
          </a:ln>
        </p:spPr>
        <p:txBody>
          <a:bodyPr anchorCtr="0" anchor="ctr" bIns="50800" lIns="50800" spcFirstLastPara="1" rIns="50800" wrap="square" tIns="50800">
            <a:noAutofit/>
          </a:bodyPr>
          <a:lstStyle/>
          <a:p>
            <a:pPr indent="0" lvl="0" marL="0" rtl="0">
              <a:spcBef>
                <a:spcPts val="0"/>
              </a:spcBef>
              <a:spcAft>
                <a:spcPts val="0"/>
              </a:spcAft>
              <a:buNone/>
            </a:pPr>
            <a:r>
              <a:rPr lang="en-US" sz="1800">
                <a:solidFill>
                  <a:schemeClr val="dk1"/>
                </a:solidFill>
                <a:latin typeface="Georgia"/>
                <a:ea typeface="Georgia"/>
                <a:cs typeface="Georgia"/>
                <a:sym typeface="Georgia"/>
              </a:rPr>
              <a:t>Answers to the above questions</a:t>
            </a:r>
            <a:endParaRPr sz="1800">
              <a:latin typeface="Georgia"/>
              <a:ea typeface="Georgia"/>
              <a:cs typeface="Georgia"/>
              <a:sym typeface="Georgia"/>
            </a:endParaRPr>
          </a:p>
        </p:txBody>
      </p:sp>
      <p:sp>
        <p:nvSpPr>
          <p:cNvPr id="327" name="Shape 327"/>
          <p:cNvSpPr/>
          <p:nvPr/>
        </p:nvSpPr>
        <p:spPr>
          <a:xfrm>
            <a:off x="2989800" y="60854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328" name="Shape 328"/>
          <p:cNvSpPr/>
          <p:nvPr/>
        </p:nvSpPr>
        <p:spPr>
          <a:xfrm>
            <a:off x="2961475" y="1364725"/>
            <a:ext cx="8950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(20 minutes)</a:t>
            </a:r>
            <a:endParaRPr>
              <a:latin typeface="Oswald"/>
              <a:ea typeface="Oswald"/>
              <a:cs typeface="Oswald"/>
              <a:sym typeface="Oswald"/>
            </a:endParaRPr>
          </a:p>
        </p:txBody>
      </p:sp>
      <p:cxnSp>
        <p:nvCxnSpPr>
          <p:cNvPr id="329" name="Shape 329"/>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330" name="Shape 330"/>
          <p:cNvSpPr/>
          <p:nvPr/>
        </p:nvSpPr>
        <p:spPr>
          <a:xfrm>
            <a:off x="635000" y="736600"/>
            <a:ext cx="117249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REGRESSION OR CLASSIFICATION?</a:t>
            </a:r>
            <a:endParaRPr>
              <a:latin typeface="Oswald"/>
              <a:ea typeface="Oswald"/>
              <a:cs typeface="Oswald"/>
              <a:sym typeface="Oswald"/>
            </a:endParaRPr>
          </a:p>
        </p:txBody>
      </p:sp>
      <p:sp>
        <p:nvSpPr>
          <p:cNvPr id="331" name="Shape 331"/>
          <p:cNvSpPr/>
          <p:nvPr/>
        </p:nvSpPr>
        <p:spPr>
          <a:xfrm>
            <a:off x="2961475" y="2224350"/>
            <a:ext cx="7559400" cy="3543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R</a:t>
            </a:r>
            <a:r>
              <a:rPr lang="en-US" sz="1800">
                <a:solidFill>
                  <a:srgbClr val="333333"/>
                </a:solidFill>
                <a:highlight>
                  <a:srgbClr val="FFFFFF"/>
                </a:highlight>
                <a:latin typeface="Georgia"/>
                <a:ea typeface="Georgia"/>
                <a:cs typeface="Georgia"/>
                <a:sym typeface="Georgia"/>
              </a:rPr>
              <a:t>eview the following situations and decide if each one is a regression problem, classification problem, or neither:</a:t>
            </a:r>
            <a:endParaRPr sz="1800">
              <a:latin typeface="Georgia"/>
              <a:ea typeface="Georgia"/>
              <a:cs typeface="Georgia"/>
              <a:sym typeface="Georgia"/>
            </a:endParaRPr>
          </a:p>
          <a:p>
            <a:pPr indent="0" lvl="0" marL="0" marR="0" rtl="0" algn="l">
              <a:spcBef>
                <a:spcPts val="0"/>
              </a:spcBef>
              <a:spcAft>
                <a:spcPts val="0"/>
              </a:spcAft>
              <a:buNone/>
            </a:pPr>
            <a:r>
              <a:t/>
            </a:r>
            <a:endParaRPr sz="1800">
              <a:latin typeface="Georgia"/>
              <a:ea typeface="Georgia"/>
              <a:cs typeface="Georgia"/>
              <a:sym typeface="Georgia"/>
            </a:endParaRPr>
          </a:p>
          <a:p>
            <a:pPr indent="-342900" lvl="0" marL="457200" marR="0" rtl="0" algn="l">
              <a:spcBef>
                <a:spcPts val="0"/>
              </a:spcBef>
              <a:spcAft>
                <a:spcPts val="0"/>
              </a:spcAft>
              <a:buClr>
                <a:srgbClr val="000000"/>
              </a:buClr>
              <a:buSzPts val="1800"/>
              <a:buFont typeface="Georgia"/>
              <a:buAutoNum type="arabicPeriod"/>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the total number of explosions in a movie, predict if the movie is by JJ Abrams or Michael Bay.</a:t>
            </a:r>
            <a:endParaRPr b="0" i="0" sz="1800" u="none" cap="none" strike="noStrike">
              <a:solidFill>
                <a:srgbClr val="000000"/>
              </a:solidFill>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solidFill>
                  <a:schemeClr val="dk1"/>
                </a:solidFill>
                <a:latin typeface="Georgia"/>
                <a:ea typeface="Georgia"/>
                <a:cs typeface="Georgia"/>
                <a:sym typeface="Georgia"/>
              </a:rPr>
              <a:t>D</a:t>
            </a:r>
            <a:r>
              <a:rPr lang="en-US" sz="1800">
                <a:solidFill>
                  <a:srgbClr val="333333"/>
                </a:solidFill>
                <a:highlight>
                  <a:srgbClr val="FFFFFF"/>
                </a:highlight>
                <a:latin typeface="Georgia"/>
                <a:ea typeface="Georgia"/>
                <a:cs typeface="Georgia"/>
                <a:sym typeface="Georgia"/>
              </a:rPr>
              <a:t>etermine how many tickets will be sold to a concert given who is performing, where, and the date and time.</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G</a:t>
            </a:r>
            <a:r>
              <a:rPr lang="en-US" sz="1800">
                <a:solidFill>
                  <a:srgbClr val="333333"/>
                </a:solidFill>
                <a:highlight>
                  <a:srgbClr val="FFFFFF"/>
                </a:highlight>
                <a:latin typeface="Georgia"/>
                <a:ea typeface="Georgia"/>
                <a:cs typeface="Georgia"/>
                <a:sym typeface="Georgia"/>
              </a:rPr>
              <a:t>iven the temperature over the last year by day, predict tomorrow's temperature outside.</a:t>
            </a:r>
            <a:endParaRPr sz="1800">
              <a:solidFill>
                <a:srgbClr val="333333"/>
              </a:solidFill>
              <a:highlight>
                <a:srgbClr val="FFFFFF"/>
              </a:highlight>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data from four cell phone microphones, reduce the noisy sounds so the voice is crystal clear to the receiving phone.</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ith customer data, determine if a user will return or not in the next 7 days to an e-commerce website</a:t>
            </a:r>
            <a:endParaRPr sz="1800">
              <a:solidFill>
                <a:srgbClr val="333333"/>
              </a:solidFill>
              <a:highlight>
                <a:srgbClr val="FFFFFF"/>
              </a:highlight>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rgbClr val="333333"/>
                </a:solidFill>
                <a:highlight>
                  <a:srgbClr val="FFFFFF"/>
                </a:highlight>
                <a:latin typeface="Georgia"/>
                <a:ea typeface="Georgia"/>
                <a:cs typeface="Georgia"/>
                <a:sym typeface="Georgia"/>
              </a:rPr>
              <a:t>Predict the number of riders for Uber tomorrow using (separately) (i) individual rider data and (ii) aggregate data.</a:t>
            </a:r>
            <a:endParaRPr sz="1800">
              <a:solidFill>
                <a:schemeClr val="dk1"/>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INDEPENDENT PRACTICE</a:t>
            </a:r>
            <a:endParaRPr>
              <a:latin typeface="Oswald"/>
              <a:ea typeface="Oswald"/>
              <a:cs typeface="Oswald"/>
              <a:sym typeface="Oswald"/>
            </a:endParaRPr>
          </a:p>
        </p:txBody>
      </p:sp>
      <p:sp>
        <p:nvSpPr>
          <p:cNvPr id="337" name="Shape 337"/>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BUILD A CLASSIFIER!</a:t>
            </a:r>
            <a:endParaRPr sz="96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idx="1" type="body"/>
          </p:nvPr>
        </p:nvSpPr>
        <p:spPr>
          <a:xfrm>
            <a:off x="635006" y="136205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Introduction to Hyperparameters</a:t>
            </a:r>
            <a:endParaRPr sz="2800">
              <a:solidFill>
                <a:srgbClr val="333333"/>
              </a:solidFill>
              <a:highlight>
                <a:srgbClr val="FFFFFF"/>
              </a:highlight>
              <a:latin typeface="Georgia"/>
              <a:ea typeface="Georgia"/>
              <a:cs typeface="Georgia"/>
              <a:sym typeface="Georgia"/>
            </a:endParaRPr>
          </a:p>
          <a:p>
            <a:pPr indent="-256540" lvl="0" marL="203200" marR="0" rtl="0" algn="l">
              <a:lnSpc>
                <a:spcPct val="100000"/>
              </a:lnSpc>
              <a:spcBef>
                <a:spcPts val="0"/>
              </a:spcBef>
              <a:spcAft>
                <a:spcPts val="0"/>
              </a:spcAft>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Where are our betas?</a:t>
            </a:r>
            <a:endParaRPr sz="2800">
              <a:solidFill>
                <a:srgbClr val="333333"/>
              </a:solidFill>
              <a:highlight>
                <a:srgbClr val="FFFFFF"/>
              </a:highlight>
              <a:latin typeface="Georgia"/>
              <a:ea typeface="Georgia"/>
              <a:cs typeface="Georgia"/>
              <a:sym typeface="Georgia"/>
            </a:endParaRPr>
          </a:p>
          <a:p>
            <a:pPr indent="-256540" lvl="0" marL="203200" marR="0" rtl="0" algn="l">
              <a:lnSpc>
                <a:spcPct val="100000"/>
              </a:lnSpc>
              <a:spcBef>
                <a:spcPts val="0"/>
              </a:spcBef>
              <a:spcAft>
                <a:spcPts val="0"/>
              </a:spcAft>
              <a:buClr>
                <a:srgbClr val="333333"/>
              </a:buClr>
              <a:buSzPts val="2800"/>
              <a:buFont typeface="Georgia"/>
              <a:buChar char="‣"/>
            </a:pPr>
            <a:r>
              <a:t/>
            </a:r>
            <a:endParaRPr sz="2800">
              <a:solidFill>
                <a:srgbClr val="333333"/>
              </a:solidFill>
              <a:highlight>
                <a:srgbClr val="FFFFFF"/>
              </a:highlight>
              <a:latin typeface="Georgia"/>
              <a:ea typeface="Georgia"/>
              <a:cs typeface="Georgia"/>
              <a:sym typeface="Georgia"/>
            </a:endParaRPr>
          </a:p>
        </p:txBody>
      </p:sp>
      <p:sp>
        <p:nvSpPr>
          <p:cNvPr id="218" name="Shape 21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	Outline</a:t>
            </a:r>
            <a:endParaRPr>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p:nvPr/>
        </p:nvSpPr>
        <p:spPr>
          <a:xfrm>
            <a:off x="2961475" y="2224360"/>
            <a:ext cx="7559400" cy="2496600"/>
          </a:xfrm>
          <a:prstGeom prst="rect">
            <a:avLst/>
          </a:prstGeom>
          <a:noFill/>
          <a:ln>
            <a:noFill/>
          </a:ln>
        </p:spPr>
        <p:txBody>
          <a:bodyPr anchorCtr="0" anchor="ctr" bIns="50800" lIns="50800" spcFirstLastPara="1"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latin typeface="Georgia"/>
                <a:ea typeface="Georgia"/>
                <a:cs typeface="Georgia"/>
                <a:sym typeface="Georgia"/>
              </a:rPr>
              <a:t>Re-explore the iris dataset and build a program that classifies each data point.  Use if-else statements and some Pandas functions.</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Measure the </a:t>
            </a:r>
            <a:r>
              <a:rPr i="1" lang="en-US" sz="1800">
                <a:latin typeface="Georgia"/>
                <a:ea typeface="Georgia"/>
                <a:cs typeface="Georgia"/>
                <a:sym typeface="Georgia"/>
              </a:rPr>
              <a:t>accuracy</a:t>
            </a:r>
            <a:r>
              <a:rPr lang="en-US" sz="1800">
                <a:latin typeface="Georgia"/>
                <a:ea typeface="Georgia"/>
                <a:cs typeface="Georgia"/>
                <a:sym typeface="Georgia"/>
              </a:rPr>
              <a:t> of your classifier using the math of “total correct” over “total samples”.</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Your classifier should be able to:</a:t>
            </a:r>
            <a:endParaRPr sz="1800">
              <a:latin typeface="Georgia"/>
              <a:ea typeface="Georgia"/>
              <a:cs typeface="Georgia"/>
              <a:sym typeface="Georgia"/>
            </a:endParaRPr>
          </a:p>
          <a:p>
            <a:pPr indent="-342900" lvl="1" marL="914400" rtl="0">
              <a:spcBef>
                <a:spcPts val="0"/>
              </a:spcBef>
              <a:spcAft>
                <a:spcPts val="0"/>
              </a:spcAft>
              <a:buSzPts val="1800"/>
              <a:buFont typeface="Georgia"/>
              <a:buAutoNum type="alphaLcPeriod"/>
            </a:pPr>
            <a:r>
              <a:rPr lang="en-US" sz="1800">
                <a:latin typeface="Georgia"/>
                <a:ea typeface="Georgia"/>
                <a:cs typeface="Georgia"/>
                <a:sym typeface="Georgia"/>
              </a:rPr>
              <a:t>Get one class label 100% correct (one type of iris is easily distinguishable from the other two).</a:t>
            </a:r>
            <a:endParaRPr sz="1800">
              <a:latin typeface="Georgia"/>
              <a:ea typeface="Georgia"/>
              <a:cs typeface="Georgia"/>
              <a:sym typeface="Georgia"/>
            </a:endParaRPr>
          </a:p>
          <a:p>
            <a:pPr indent="-342900" lvl="1" marL="914400" rtl="0">
              <a:spcBef>
                <a:spcPts val="0"/>
              </a:spcBef>
              <a:spcAft>
                <a:spcPts val="0"/>
              </a:spcAft>
              <a:buSzPts val="1800"/>
              <a:buFont typeface="Georgia"/>
              <a:buAutoNum type="alphaLcPeriod"/>
            </a:pPr>
            <a:r>
              <a:rPr lang="en-US" sz="1800">
                <a:latin typeface="Georgia"/>
                <a:ea typeface="Georgia"/>
                <a:cs typeface="Georgia"/>
                <a:sym typeface="Georgia"/>
              </a:rPr>
              <a:t>Accurately predict the majority of the other two classes with some error (hint:  make sure you </a:t>
            </a:r>
            <a:r>
              <a:rPr i="1" lang="en-US" sz="1800">
                <a:latin typeface="Georgia"/>
                <a:ea typeface="Georgia"/>
                <a:cs typeface="Georgia"/>
                <a:sym typeface="Georgia"/>
              </a:rPr>
              <a:t>generalize</a:t>
            </a:r>
            <a:r>
              <a:rPr lang="en-US" sz="1800">
                <a:latin typeface="Georgia"/>
                <a:ea typeface="Georgia"/>
                <a:cs typeface="Georgia"/>
                <a:sym typeface="Georgia"/>
              </a:rPr>
              <a:t>).</a:t>
            </a:r>
            <a:endParaRPr sz="1800">
              <a:latin typeface="Georgia"/>
              <a:ea typeface="Georgia"/>
              <a:cs typeface="Georgia"/>
              <a:sym typeface="Georgia"/>
            </a:endParaRPr>
          </a:p>
        </p:txBody>
      </p:sp>
      <p:pic>
        <p:nvPicPr>
          <p:cNvPr id="343" name="Shape 34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44" name="Shape 344"/>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345" name="Shape 345"/>
          <p:cNvSpPr/>
          <p:nvPr/>
        </p:nvSpPr>
        <p:spPr>
          <a:xfrm>
            <a:off x="3052757" y="5792350"/>
            <a:ext cx="93690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Classification program for the iris dataset</a:t>
            </a:r>
            <a:endParaRPr>
              <a:latin typeface="Georgia"/>
              <a:ea typeface="Georgia"/>
              <a:cs typeface="Georgia"/>
              <a:sym typeface="Georgia"/>
            </a:endParaRPr>
          </a:p>
        </p:txBody>
      </p:sp>
      <p:sp>
        <p:nvSpPr>
          <p:cNvPr id="346" name="Shape 346"/>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347" name="Shape 347"/>
          <p:cNvSpPr/>
          <p:nvPr/>
        </p:nvSpPr>
        <p:spPr>
          <a:xfrm>
            <a:off x="2989800" y="1776150"/>
            <a:ext cx="80997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(20 minutes)</a:t>
            </a:r>
            <a:endParaRPr>
              <a:latin typeface="Oswald"/>
              <a:ea typeface="Oswald"/>
              <a:cs typeface="Oswald"/>
              <a:sym typeface="Oswald"/>
            </a:endParaRPr>
          </a:p>
        </p:txBody>
      </p:sp>
      <p:cxnSp>
        <p:nvCxnSpPr>
          <p:cNvPr id="348" name="Shape 348"/>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349" name="Shape 349"/>
          <p:cNvSpPr/>
          <p:nvPr/>
        </p:nvSpPr>
        <p:spPr>
          <a:xfrm>
            <a:off x="635000" y="736600"/>
            <a:ext cx="11786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BUILD A CLASSIFIER!</a:t>
            </a:r>
            <a:endParaRPr>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p:nvPr/>
        </p:nvSpPr>
        <p:spPr>
          <a:xfrm>
            <a:off x="2961475" y="2224350"/>
            <a:ext cx="9866700" cy="5013000"/>
          </a:xfrm>
          <a:prstGeom prst="rect">
            <a:avLst/>
          </a:prstGeom>
          <a:noFill/>
          <a:ln>
            <a:noFill/>
          </a:ln>
        </p:spPr>
        <p:txBody>
          <a:bodyPr anchorCtr="0" anchor="ctr" bIns="50800" lIns="50800" spcFirstLastPara="1" rIns="50800" wrap="square" tIns="50800">
            <a:noAutofit/>
          </a:bodyPr>
          <a:lstStyle/>
          <a:p>
            <a:pPr indent="0" lvl="0" marL="0" rtl="0">
              <a:lnSpc>
                <a:spcPct val="115000"/>
              </a:lnSpc>
              <a:spcBef>
                <a:spcPts val="0"/>
              </a:spcBef>
              <a:spcAft>
                <a:spcPts val="0"/>
              </a:spcAft>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endParaRPr sz="24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pd.DataFrame(iris.data, columns</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iris.feature_names)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a:t>
            </a:r>
            <a:r>
              <a:rPr lang="en-US" sz="2400">
                <a:solidFill>
                  <a:srgbClr val="183691"/>
                </a:solidFill>
                <a:highlight>
                  <a:srgbClr val="F7F7F7"/>
                </a:highlight>
                <a:latin typeface="Consolas"/>
                <a:ea typeface="Consolas"/>
                <a:cs typeface="Consolas"/>
                <a:sym typeface="Consolas"/>
              </a:rPr>
              <a:t>'target'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cmap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'0'</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'r'</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'g'</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'b'</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a:t>
            </a:r>
            <a:r>
              <a:rPr lang="en-US" sz="2400">
                <a:solidFill>
                  <a:srgbClr val="183691"/>
                </a:solidFill>
                <a:highlight>
                  <a:srgbClr val="F7F7F7"/>
                </a:highlight>
                <a:latin typeface="Consolas"/>
                <a:ea typeface="Consolas"/>
                <a:cs typeface="Consolas"/>
                <a:sym typeface="Consolas"/>
              </a:rPr>
              <a:t>'ctarget'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irisdf.target.apply(</a:t>
            </a:r>
            <a:r>
              <a:rPr lang="en-US" sz="2400">
                <a:solidFill>
                  <a:srgbClr val="A71D5D"/>
                </a:solidFill>
                <a:highlight>
                  <a:srgbClr val="F7F7F7"/>
                </a:highlight>
                <a:latin typeface="Consolas"/>
                <a:ea typeface="Consolas"/>
                <a:cs typeface="Consolas"/>
                <a:sym typeface="Consolas"/>
              </a:rPr>
              <a:t>lambda</a:t>
            </a:r>
            <a:r>
              <a:rPr lang="en-US" sz="2400">
                <a:solidFill>
                  <a:srgbClr val="333333"/>
                </a:solidFill>
                <a:highlight>
                  <a:srgbClr val="F7F7F7"/>
                </a:highlight>
                <a:latin typeface="Consolas"/>
                <a:ea typeface="Consolas"/>
                <a:cs typeface="Consolas"/>
                <a:sym typeface="Consolas"/>
              </a:rPr>
              <a:t> x: cmap[</a:t>
            </a:r>
            <a:r>
              <a:rPr lang="en-US" sz="2400">
                <a:solidFill>
                  <a:srgbClr val="0086B3"/>
                </a:solidFill>
                <a:highlight>
                  <a:srgbClr val="F7F7F7"/>
                </a:highlight>
                <a:latin typeface="Consolas"/>
                <a:ea typeface="Consolas"/>
                <a:cs typeface="Consolas"/>
                <a:sym typeface="Consolas"/>
              </a:rPr>
              <a:t>str</a:t>
            </a:r>
            <a:r>
              <a:rPr lang="en-US" sz="2400">
                <a:solidFill>
                  <a:srgbClr val="333333"/>
                </a:solidFill>
                <a:highlight>
                  <a:srgbClr val="F7F7F7"/>
                </a:highlight>
                <a:latin typeface="Consolas"/>
                <a:ea typeface="Consolas"/>
                <a:cs typeface="Consolas"/>
                <a:sym typeface="Consolas"/>
              </a:rPr>
              <a:t>(x)])</a:t>
            </a:r>
            <a:br>
              <a:rPr lang="en-US" sz="2400">
                <a:solidFill>
                  <a:srgbClr val="333333"/>
                </a:solidFill>
                <a:highlight>
                  <a:srgbClr val="F7F7F7"/>
                </a:highlight>
                <a:latin typeface="Consolas"/>
                <a:ea typeface="Consolas"/>
                <a:cs typeface="Consolas"/>
                <a:sym typeface="Consolas"/>
              </a:rPr>
            </a:br>
            <a:endParaRPr sz="2400">
              <a:latin typeface="Georgia"/>
              <a:ea typeface="Georgia"/>
              <a:cs typeface="Georgia"/>
              <a:sym typeface="Georgia"/>
            </a:endParaRPr>
          </a:p>
        </p:txBody>
      </p:sp>
      <p:pic>
        <p:nvPicPr>
          <p:cNvPr id="355" name="Shape 35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56" name="Shape 356"/>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357" name="Shape 357"/>
          <p:cNvSpPr/>
          <p:nvPr/>
        </p:nvSpPr>
        <p:spPr>
          <a:xfrm>
            <a:off x="2989800" y="1776150"/>
            <a:ext cx="80997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STARTER CODE</a:t>
            </a:r>
            <a:endParaRPr>
              <a:latin typeface="Oswald"/>
              <a:ea typeface="Oswald"/>
              <a:cs typeface="Oswald"/>
              <a:sym typeface="Oswald"/>
            </a:endParaRPr>
          </a:p>
        </p:txBody>
      </p:sp>
      <p:cxnSp>
        <p:nvCxnSpPr>
          <p:cNvPr id="358" name="Shape 358"/>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359" name="Shape 359"/>
          <p:cNvSpPr/>
          <p:nvPr/>
        </p:nvSpPr>
        <p:spPr>
          <a:xfrm>
            <a:off x="635000" y="736600"/>
            <a:ext cx="11786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BUILD A CLASSIFIER!</a:t>
            </a:r>
            <a:endParaRPr>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pic>
        <p:nvPicPr>
          <p:cNvPr id="364" name="Shape 36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65" name="Shape 365"/>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366" name="Shape 366"/>
          <p:cNvSpPr/>
          <p:nvPr/>
        </p:nvSpPr>
        <p:spPr>
          <a:xfrm>
            <a:off x="2989800" y="1776150"/>
            <a:ext cx="80997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STARTER CODE</a:t>
            </a:r>
            <a:endParaRPr>
              <a:latin typeface="Oswald"/>
              <a:ea typeface="Oswald"/>
              <a:cs typeface="Oswald"/>
              <a:sym typeface="Oswald"/>
            </a:endParaRPr>
          </a:p>
        </p:txBody>
      </p:sp>
      <p:cxnSp>
        <p:nvCxnSpPr>
          <p:cNvPr id="367" name="Shape 367"/>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368" name="Shape 368"/>
          <p:cNvSpPr/>
          <p:nvPr/>
        </p:nvSpPr>
        <p:spPr>
          <a:xfrm>
            <a:off x="635000" y="736600"/>
            <a:ext cx="11786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BUILD A CLASSIFIER!</a:t>
            </a:r>
            <a:endParaRPr>
              <a:latin typeface="Oswald"/>
              <a:ea typeface="Oswald"/>
              <a:cs typeface="Oswald"/>
              <a:sym typeface="Oswald"/>
            </a:endParaRPr>
          </a:p>
        </p:txBody>
      </p:sp>
      <p:sp>
        <p:nvSpPr>
          <p:cNvPr id="369" name="Shape 369"/>
          <p:cNvSpPr/>
          <p:nvPr/>
        </p:nvSpPr>
        <p:spPr>
          <a:xfrm>
            <a:off x="2961475" y="2224350"/>
            <a:ext cx="9866700" cy="4975800"/>
          </a:xfrm>
          <a:prstGeom prst="rect">
            <a:avLst/>
          </a:prstGeom>
          <a:noFill/>
          <a:ln>
            <a:noFill/>
          </a:ln>
        </p:spPr>
        <p:txBody>
          <a:bodyPr anchorCtr="0" anchor="ctr" bIns="50800" lIns="50800" spcFirstLastPara="1" rIns="50800" wrap="square" tIns="50800">
            <a:noAutofit/>
          </a:bodyPr>
          <a:lstStyle/>
          <a:p>
            <a:pPr indent="0" lvl="0" marL="0" rtl="0">
              <a:lnSpc>
                <a:spcPct val="11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irisdf.plot(</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'petal width (cm)'</a:t>
            </a:r>
            <a:r>
              <a:rPr lang="en-US" sz="2400">
                <a:solidFill>
                  <a:srgbClr val="333333"/>
                </a:solidFill>
                <a:highlight>
                  <a:srgbClr val="F7F7F7"/>
                </a:highlight>
                <a:latin typeface="Consolas"/>
                <a:ea typeface="Consolas"/>
                <a:cs typeface="Consolas"/>
                <a:sym typeface="Consolas"/>
              </a:rPr>
              <a:t>, 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'scatter'</a:t>
            </a:r>
            <a:r>
              <a:rPr lang="en-US" sz="2400">
                <a:solidFill>
                  <a:srgbClr val="333333"/>
                </a:solidFill>
                <a:highlight>
                  <a:srgbClr val="F7F7F7"/>
                </a:highlight>
                <a:latin typeface="Consolas"/>
                <a:ea typeface="Consolas"/>
                <a:cs typeface="Consolas"/>
                <a:sym typeface="Consolas"/>
              </a:rPr>
              <a:t>, c</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irisdf.ctarget)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irisdf.plot(</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'petal width (cm)'</a:t>
            </a:r>
            <a:r>
              <a:rPr lang="en-US" sz="2400">
                <a:solidFill>
                  <a:srgbClr val="333333"/>
                </a:solidFill>
                <a:highlight>
                  <a:srgbClr val="F7F7F7"/>
                </a:highlight>
                <a:latin typeface="Consolas"/>
                <a:ea typeface="Consolas"/>
                <a:cs typeface="Consolas"/>
                <a:sym typeface="Consolas"/>
              </a:rPr>
              <a:t>, 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'scatter'</a:t>
            </a:r>
            <a:r>
              <a:rPr lang="en-US" sz="2400">
                <a:solidFill>
                  <a:srgbClr val="333333"/>
                </a:solidFill>
                <a:highlight>
                  <a:srgbClr val="F7F7F7"/>
                </a:highlight>
                <a:latin typeface="Consolas"/>
                <a:ea typeface="Consolas"/>
                <a:cs typeface="Consolas"/>
                <a:sym typeface="Consolas"/>
              </a:rPr>
              <a:t>, c</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irisdf.ctarget)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irisdf.describe()</a:t>
            </a:r>
            <a:br>
              <a:rPr lang="en-US" sz="2400">
                <a:solidFill>
                  <a:srgbClr val="333333"/>
                </a:solidFill>
                <a:highlight>
                  <a:srgbClr val="F7F7F7"/>
                </a:highlight>
                <a:latin typeface="Consolas"/>
                <a:ea typeface="Consolas"/>
                <a:cs typeface="Consolas"/>
                <a:sym typeface="Consolas"/>
              </a:rPr>
            </a:br>
            <a:endParaRPr sz="2400">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pic>
        <p:nvPicPr>
          <p:cNvPr id="374" name="Shape 37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75" name="Shape 375"/>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376" name="Shape 376"/>
          <p:cNvSpPr/>
          <p:nvPr/>
        </p:nvSpPr>
        <p:spPr>
          <a:xfrm>
            <a:off x="2989800" y="1776150"/>
            <a:ext cx="80997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STARTER CODE</a:t>
            </a:r>
            <a:endParaRPr>
              <a:latin typeface="Oswald"/>
              <a:ea typeface="Oswald"/>
              <a:cs typeface="Oswald"/>
              <a:sym typeface="Oswald"/>
            </a:endParaRPr>
          </a:p>
        </p:txBody>
      </p:sp>
      <p:cxnSp>
        <p:nvCxnSpPr>
          <p:cNvPr id="377" name="Shape 377"/>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378" name="Shape 378"/>
          <p:cNvSpPr/>
          <p:nvPr/>
        </p:nvSpPr>
        <p:spPr>
          <a:xfrm>
            <a:off x="635000" y="736600"/>
            <a:ext cx="11786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BUILD A CLASSIFIER!</a:t>
            </a:r>
            <a:endParaRPr>
              <a:latin typeface="Oswald"/>
              <a:ea typeface="Oswald"/>
              <a:cs typeface="Oswald"/>
              <a:sym typeface="Oswald"/>
            </a:endParaRPr>
          </a:p>
        </p:txBody>
      </p:sp>
      <p:sp>
        <p:nvSpPr>
          <p:cNvPr id="379" name="Shape 379"/>
          <p:cNvSpPr/>
          <p:nvPr/>
        </p:nvSpPr>
        <p:spPr>
          <a:xfrm>
            <a:off x="2961475" y="2224350"/>
            <a:ext cx="9866700" cy="4975800"/>
          </a:xfrm>
          <a:prstGeom prst="rect">
            <a:avLst/>
          </a:prstGeom>
          <a:noFill/>
          <a:ln>
            <a:noFill/>
          </a:ln>
        </p:spPr>
        <p:txBody>
          <a:bodyPr anchorCtr="0" anchor="ctr" bIns="50800" lIns="50800" spcFirstLastPara="1" rIns="50800" wrap="square" tIns="50800">
            <a:noAutofit/>
          </a:bodyPr>
          <a:lstStyle/>
          <a:p>
            <a:pPr indent="0" lvl="0" marL="0" rtl="0">
              <a:lnSpc>
                <a:spcPct val="115000"/>
              </a:lnSpc>
              <a:spcBef>
                <a:spcPts val="0"/>
              </a:spcBef>
              <a:spcAft>
                <a:spcPts val="0"/>
              </a:spcAft>
              <a:buNone/>
            </a:pPr>
            <a:r>
              <a:rPr lang="en-US" sz="2400">
                <a:solidFill>
                  <a:srgbClr val="969896"/>
                </a:solidFill>
                <a:highlight>
                  <a:srgbClr val="F7F7F7"/>
                </a:highlight>
                <a:latin typeface="Consolas"/>
                <a:ea typeface="Consolas"/>
                <a:cs typeface="Consolas"/>
                <a:sym typeface="Consolas"/>
              </a:rPr>
              <a:t># starter code</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def</a:t>
            </a:r>
            <a:r>
              <a:rPr lang="en-US" sz="2400">
                <a:solidFill>
                  <a:srgbClr val="333333"/>
                </a:solidFill>
                <a:highlight>
                  <a:srgbClr val="F7F7F7"/>
                </a:highlight>
                <a:latin typeface="Consolas"/>
                <a:ea typeface="Consolas"/>
                <a:cs typeface="Consolas"/>
                <a:sym typeface="Consolas"/>
              </a:rPr>
              <a:t> </a:t>
            </a:r>
            <a:r>
              <a:rPr lang="en-US" sz="2400">
                <a:solidFill>
                  <a:srgbClr val="795DA3"/>
                </a:solidFill>
                <a:highlight>
                  <a:srgbClr val="F7F7F7"/>
                </a:highlight>
                <a:latin typeface="Consolas"/>
                <a:ea typeface="Consolas"/>
                <a:cs typeface="Consolas"/>
                <a:sym typeface="Consolas"/>
              </a:rPr>
              <a:t>my_classifier</a:t>
            </a:r>
            <a:r>
              <a:rPr lang="en-US" sz="2400">
                <a:solidFill>
                  <a:srgbClr val="333333"/>
                </a:solidFill>
                <a:highlight>
                  <a:srgbClr val="F7F7F7"/>
                </a:highlight>
                <a:latin typeface="Consolas"/>
                <a:ea typeface="Consolas"/>
                <a:cs typeface="Consolas"/>
                <a:sym typeface="Consolas"/>
              </a:rPr>
              <a:t>(row):</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if</a:t>
            </a:r>
            <a:r>
              <a:rPr lang="en-US" sz="2400">
                <a:solidFill>
                  <a:srgbClr val="333333"/>
                </a:solidFill>
                <a:highlight>
                  <a:srgbClr val="F7F7F7"/>
                </a:highlight>
                <a:latin typeface="Consolas"/>
                <a:ea typeface="Consolas"/>
                <a:cs typeface="Consolas"/>
                <a:sym typeface="Consolas"/>
              </a:rPr>
              <a:t> row[</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&lt;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return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0</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else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return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predictions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irisdf.apply(my_classifier, axis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p:nvPr/>
        </p:nvSpPr>
        <p:spPr>
          <a:xfrm>
            <a:off x="2961475" y="2224350"/>
            <a:ext cx="7559400" cy="28392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rPr lang="en-US" sz="1800">
                <a:latin typeface="Georgia"/>
                <a:ea typeface="Georgia"/>
                <a:cs typeface="Georgia"/>
                <a:sym typeface="Georgia"/>
              </a:rPr>
              <a:t>Answer the following q</a:t>
            </a:r>
            <a:r>
              <a:rPr lang="en-US" sz="1800">
                <a:latin typeface="Georgia"/>
                <a:ea typeface="Georgia"/>
                <a:cs typeface="Georgia"/>
                <a:sym typeface="Georgia"/>
              </a:rPr>
              <a:t>uestions.</a:t>
            </a:r>
            <a:endParaRPr sz="1800">
              <a:latin typeface="Georgia"/>
              <a:ea typeface="Georgia"/>
              <a:cs typeface="Georgia"/>
              <a:sym typeface="Georgia"/>
            </a:endParaRPr>
          </a:p>
          <a:p>
            <a:pPr indent="0" lvl="0" marL="0" marR="0" rtl="0" algn="l">
              <a:lnSpc>
                <a:spcPct val="100000"/>
              </a:lnSpc>
              <a:spcBef>
                <a:spcPts val="0"/>
              </a:spcBef>
              <a:spcAft>
                <a:spcPts val="0"/>
              </a:spcAft>
              <a:buNone/>
            </a:pPr>
            <a:r>
              <a:t/>
            </a:r>
            <a:endParaRPr sz="1800">
              <a:latin typeface="Georgia"/>
              <a:ea typeface="Georgia"/>
              <a:cs typeface="Georgia"/>
              <a:sym typeface="Georgia"/>
            </a:endParaRPr>
          </a:p>
          <a:p>
            <a:pPr indent="-342900" lvl="0" marL="457200" marR="0" rtl="0" algn="l">
              <a:lnSpc>
                <a:spcPct val="100000"/>
              </a:lnSpc>
              <a:spcBef>
                <a:spcPts val="0"/>
              </a:spcBef>
              <a:spcAft>
                <a:spcPts val="0"/>
              </a:spcAft>
              <a:buSzPts val="1800"/>
              <a:buFont typeface="Georgia"/>
              <a:buAutoNum type="arabicPeriod"/>
            </a:pPr>
            <a:r>
              <a:rPr lang="en-US" sz="1800">
                <a:latin typeface="Georgia"/>
                <a:ea typeface="Georgia"/>
                <a:cs typeface="Georgia"/>
                <a:sym typeface="Georgia"/>
              </a:rPr>
              <a:t>How simple could the if-else classifier be while remaining  </a:t>
            </a:r>
            <a:r>
              <a:rPr i="1" lang="en-US" sz="1800">
                <a:latin typeface="Georgia"/>
                <a:ea typeface="Georgia"/>
                <a:cs typeface="Georgia"/>
                <a:sym typeface="Georgia"/>
              </a:rPr>
              <a:t>relatively</a:t>
            </a:r>
            <a:r>
              <a:rPr lang="en-US" sz="1800">
                <a:latin typeface="Georgia"/>
                <a:ea typeface="Georgia"/>
                <a:cs typeface="Georgia"/>
                <a:sym typeface="Georgia"/>
              </a:rPr>
              <a:t> accurate?</a:t>
            </a:r>
            <a:endParaRPr sz="1800">
              <a:latin typeface="Georgia"/>
              <a:ea typeface="Georgia"/>
              <a:cs typeface="Georgia"/>
              <a:sym typeface="Georgia"/>
            </a:endParaRPr>
          </a:p>
          <a:p>
            <a:pPr indent="-342900" lvl="0" marL="457200" marR="0" rtl="0" algn="l">
              <a:lnSpc>
                <a:spcPct val="100000"/>
              </a:lnSpc>
              <a:spcBef>
                <a:spcPts val="0"/>
              </a:spcBef>
              <a:spcAft>
                <a:spcPts val="0"/>
              </a:spcAft>
              <a:buSzPts val="18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complicated could our if-else classifier be and remain </a:t>
            </a:r>
            <a:r>
              <a:rPr i="1" lang="en-US" sz="1800">
                <a:solidFill>
                  <a:srgbClr val="333333"/>
                </a:solidFill>
                <a:highlight>
                  <a:srgbClr val="FFFFFF"/>
                </a:highlight>
                <a:latin typeface="Georgia"/>
                <a:ea typeface="Georgia"/>
                <a:cs typeface="Georgia"/>
                <a:sym typeface="Georgia"/>
              </a:rPr>
              <a:t>completely</a:t>
            </a:r>
            <a:r>
              <a:rPr lang="en-US" sz="1800">
                <a:solidFill>
                  <a:srgbClr val="333333"/>
                </a:solidFill>
                <a:highlight>
                  <a:srgbClr val="FFFFFF"/>
                </a:highlight>
                <a:latin typeface="Georgia"/>
                <a:ea typeface="Georgia"/>
                <a:cs typeface="Georgia"/>
                <a:sym typeface="Georgia"/>
              </a:rPr>
              <a:t> accurate? How many if-else statements would you need, or nested if-else statements, in order to get the classifier 100% accurate? (The above uses a count of 2).</a:t>
            </a:r>
            <a:endParaRPr sz="1800">
              <a:solidFill>
                <a:srgbClr val="333333"/>
              </a:solidFill>
              <a:highlight>
                <a:srgbClr val="FFFFFF"/>
              </a:highlight>
              <a:latin typeface="Georgia"/>
              <a:ea typeface="Georgia"/>
              <a:cs typeface="Georgia"/>
              <a:sym typeface="Georgia"/>
            </a:endParaRPr>
          </a:p>
          <a:p>
            <a:pPr indent="-342900" lvl="0" marL="457200" marR="0" rtl="0" algn="l">
              <a:lnSpc>
                <a:spcPct val="100000"/>
              </a:lnSpc>
              <a:spcBef>
                <a:spcPts val="0"/>
              </a:spcBef>
              <a:spcAft>
                <a:spcPts val="0"/>
              </a:spcAft>
              <a:buClr>
                <a:srgbClr val="333333"/>
              </a:buClr>
              <a:buSzPts val="1800"/>
              <a:buFont typeface="Georgia"/>
              <a:buAutoNum type="arabicPeriod"/>
            </a:pPr>
            <a:r>
              <a:rPr lang="en-US" sz="1800">
                <a:solidFill>
                  <a:srgbClr val="333333"/>
                </a:solidFill>
                <a:highlight>
                  <a:srgbClr val="FFFFFF"/>
                </a:highlight>
                <a:latin typeface="Georgia"/>
                <a:ea typeface="Georgia"/>
                <a:cs typeface="Georgia"/>
                <a:sym typeface="Georgia"/>
              </a:rPr>
              <a:t>Which if-else classifier would work better against iris data that it hasn't seen? Why is that the case?</a:t>
            </a:r>
            <a:endParaRPr sz="1800">
              <a:solidFill>
                <a:srgbClr val="333333"/>
              </a:solidFill>
              <a:highlight>
                <a:srgbClr val="FFFFFF"/>
              </a:highlight>
              <a:latin typeface="Georgia"/>
              <a:ea typeface="Georgia"/>
              <a:cs typeface="Georgia"/>
              <a:sym typeface="Georgia"/>
            </a:endParaRPr>
          </a:p>
        </p:txBody>
      </p:sp>
      <p:pic>
        <p:nvPicPr>
          <p:cNvPr id="385" name="Shape 38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86" name="Shape 386"/>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387" name="Shape 387"/>
          <p:cNvSpPr/>
          <p:nvPr/>
        </p:nvSpPr>
        <p:spPr>
          <a:xfrm>
            <a:off x="3052757" y="5792350"/>
            <a:ext cx="93690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388" name="Shape 388"/>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389" name="Shape 389"/>
          <p:cNvSpPr/>
          <p:nvPr/>
        </p:nvSpPr>
        <p:spPr>
          <a:xfrm>
            <a:off x="2989800" y="1776150"/>
            <a:ext cx="80997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a:t>
            </a:r>
            <a:endParaRPr>
              <a:latin typeface="Oswald"/>
              <a:ea typeface="Oswald"/>
              <a:cs typeface="Oswald"/>
              <a:sym typeface="Oswald"/>
            </a:endParaRPr>
          </a:p>
        </p:txBody>
      </p:sp>
      <p:cxnSp>
        <p:nvCxnSpPr>
          <p:cNvPr id="390" name="Shape 390"/>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391" name="Shape 391"/>
          <p:cNvSpPr/>
          <p:nvPr/>
        </p:nvSpPr>
        <p:spPr>
          <a:xfrm>
            <a:off x="635000" y="736600"/>
            <a:ext cx="11786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BUILD A CLASSIFIER!</a:t>
            </a:r>
            <a:endParaRPr>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397" name="Shape 397"/>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WHAT IS K NEAREST NEIGHBORS?</a:t>
            </a:r>
            <a:endParaRPr sz="9600">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b="1" lang="en-US" sz="2800">
                <a:latin typeface="Georgia"/>
                <a:ea typeface="Georgia"/>
                <a:cs typeface="Georgia"/>
                <a:sym typeface="Georgia"/>
              </a:rPr>
              <a:t>K Nearest Neighbors (KNN)</a:t>
            </a:r>
            <a:r>
              <a:rPr lang="en-US" sz="2800">
                <a:latin typeface="Georgia"/>
                <a:ea typeface="Georgia"/>
                <a:cs typeface="Georgia"/>
                <a:sym typeface="Georgia"/>
              </a:rPr>
              <a:t> is a classification algorithm that makes a prediction based upon the closest data points.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The KNN algorithm:</a:t>
            </a:r>
            <a:endParaRPr sz="2800">
              <a:latin typeface="Georgia"/>
              <a:ea typeface="Georgia"/>
              <a:cs typeface="Georgia"/>
              <a:sym typeface="Georgia"/>
            </a:endParaRPr>
          </a:p>
          <a:p>
            <a:pPr indent="-256540" lvl="1" marL="6604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For a given point, calculate the distance to all other points.</a:t>
            </a:r>
            <a:endParaRPr sz="2800">
              <a:latin typeface="Georgia"/>
              <a:ea typeface="Georgia"/>
              <a:cs typeface="Georgia"/>
              <a:sym typeface="Georgia"/>
            </a:endParaRPr>
          </a:p>
          <a:p>
            <a:pPr indent="-256540" lvl="1" marL="6604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Given those distances, pick the </a:t>
            </a:r>
            <a:r>
              <a:rPr i="1" lang="en-US" sz="2800">
                <a:latin typeface="Georgia"/>
                <a:ea typeface="Georgia"/>
                <a:cs typeface="Georgia"/>
                <a:sym typeface="Georgia"/>
              </a:rPr>
              <a:t>k</a:t>
            </a:r>
            <a:r>
              <a:rPr lang="en-US" sz="2800">
                <a:latin typeface="Georgia"/>
                <a:ea typeface="Georgia"/>
                <a:cs typeface="Georgia"/>
                <a:sym typeface="Georgia"/>
              </a:rPr>
              <a:t> closest points.</a:t>
            </a:r>
            <a:endParaRPr sz="2800">
              <a:latin typeface="Georgia"/>
              <a:ea typeface="Georgia"/>
              <a:cs typeface="Georgia"/>
              <a:sym typeface="Georgia"/>
            </a:endParaRPr>
          </a:p>
          <a:p>
            <a:pPr indent="-256540" lvl="1" marL="6604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Calculate the probability of each class label given those points.</a:t>
            </a:r>
            <a:endParaRPr sz="2800">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The original point is classified as the class label with the largest probability (“votes”).</a:t>
            </a:r>
            <a:endParaRPr sz="2800">
              <a:latin typeface="Georgia"/>
              <a:ea typeface="Georgia"/>
              <a:cs typeface="Georgia"/>
              <a:sym typeface="Georgia"/>
            </a:endParaRPr>
          </a:p>
        </p:txBody>
      </p:sp>
      <p:sp>
        <p:nvSpPr>
          <p:cNvPr id="403" name="Shape 40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K NEAREST NEIGHBORS?</a:t>
            </a:r>
            <a:endParaRPr>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KNN uses distance to predict a class label.  This application of distance is used as a measure of similarity between classifications.</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We’re using shared traits to identify the most likely class label.</a:t>
            </a:r>
            <a:endParaRPr sz="2800">
              <a:latin typeface="Georgia"/>
              <a:ea typeface="Georgia"/>
              <a:cs typeface="Georgia"/>
              <a:sym typeface="Georgia"/>
            </a:endParaRPr>
          </a:p>
        </p:txBody>
      </p:sp>
      <p:sp>
        <p:nvSpPr>
          <p:cNvPr id="409" name="Shape 40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K NEAREST NEIGHBORS?</a:t>
            </a:r>
            <a:endParaRPr>
              <a:latin typeface="Oswald"/>
              <a:ea typeface="Oswald"/>
              <a:cs typeface="Oswald"/>
              <a:sym typeface="Oswald"/>
            </a:endParaRPr>
          </a:p>
        </p:txBody>
      </p:sp>
      <p:pic>
        <p:nvPicPr>
          <p:cNvPr id="410" name="Shape 410"/>
          <p:cNvPicPr preferRelativeResize="0"/>
          <p:nvPr/>
        </p:nvPicPr>
        <p:blipFill>
          <a:blip r:embed="rId3">
            <a:alphaModFix/>
          </a:blip>
          <a:stretch>
            <a:fillRect/>
          </a:stretch>
        </p:blipFill>
        <p:spPr>
          <a:xfrm>
            <a:off x="4558025" y="3651975"/>
            <a:ext cx="3888750" cy="3467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Suppose we want to determine your favorite type of music.  How might we determine this without directly asking you?</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SzPts val="2800"/>
              <a:buFont typeface="Georgia"/>
              <a:buChar char="‣"/>
            </a:pPr>
            <a:r>
              <a:rPr lang="en-US" sz="2800">
                <a:solidFill>
                  <a:schemeClr val="dk1"/>
                </a:solidFill>
                <a:latin typeface="Georgia"/>
                <a:ea typeface="Georgia"/>
                <a:cs typeface="Georgia"/>
                <a:sym typeface="Georgia"/>
              </a:rPr>
              <a:t>Generally, friends share similar traits and interests (e.g. music, sports teams, hobbies, etc).  We could ask your five closest friends what their favorite type of music is and take the majority vote.</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This is the idea behind KNN:  we look for things similar to (or close to) our new observation and identify shared traits.  We can use this information to make an educated guess about a trait of our new observation.</a:t>
            </a:r>
            <a:endParaRPr sz="2800">
              <a:latin typeface="Georgia"/>
              <a:ea typeface="Georgia"/>
              <a:cs typeface="Georgia"/>
              <a:sym typeface="Georgia"/>
            </a:endParaRPr>
          </a:p>
        </p:txBody>
      </p:sp>
      <p:sp>
        <p:nvSpPr>
          <p:cNvPr id="416" name="Shape 41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K NEAREST NEIGHBORS?</a:t>
            </a:r>
            <a:endParaRPr>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422" name="Shape 42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23" name="Shape 423"/>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424" name="Shape 424"/>
          <p:cNvSpPr/>
          <p:nvPr/>
        </p:nvSpPr>
        <p:spPr>
          <a:xfrm>
            <a:off x="2961475" y="2224360"/>
            <a:ext cx="7559400" cy="2496600"/>
          </a:xfrm>
          <a:prstGeom prst="rect">
            <a:avLst/>
          </a:prstGeom>
          <a:noFill/>
          <a:ln>
            <a:noFill/>
          </a:ln>
        </p:spPr>
        <p:txBody>
          <a:bodyPr anchorCtr="0" anchor="ctr" bIns="50800" lIns="50800" spcFirstLastPara="1"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In what other tasks do we use a heuristic similar to K Nearest Neighbors?</a:t>
            </a:r>
            <a:endParaRPr sz="1800">
              <a:solidFill>
                <a:schemeClr val="dk1"/>
              </a:solidFill>
              <a:latin typeface="Georgia"/>
              <a:ea typeface="Georgia"/>
              <a:cs typeface="Georgia"/>
              <a:sym typeface="Georgia"/>
            </a:endParaRPr>
          </a:p>
        </p:txBody>
      </p:sp>
      <p:sp>
        <p:nvSpPr>
          <p:cNvPr id="425" name="Shape 425"/>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426" name="Shape 426"/>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427" name="Shape 427"/>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428" name="Shape 428"/>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p:nvPr/>
        </p:nvSpPr>
        <p:spPr>
          <a:xfrm>
            <a:off x="635000" y="5778500"/>
            <a:ext cx="11734800" cy="863700"/>
          </a:xfrm>
          <a:prstGeom prst="rect">
            <a:avLst/>
          </a:prstGeom>
          <a:noFill/>
          <a:ln>
            <a:noFill/>
          </a:ln>
        </p:spPr>
        <p:txBody>
          <a:bodyPr anchorCtr="0" anchor="t" bIns="0" lIns="0" spcFirstLastPara="1" rIns="0" wrap="square" tIns="0">
            <a:noAutofit/>
          </a:bodyPr>
          <a:lstStyle/>
          <a:p>
            <a:pPr indent="0" lvl="0" marL="0" marR="0" rtl="0" algn="l">
              <a:lnSpc>
                <a:spcPct val="121428"/>
              </a:lnSpc>
              <a:spcBef>
                <a:spcPts val="0"/>
              </a:spcBef>
              <a:spcAft>
                <a:spcPts val="0"/>
              </a:spcAft>
              <a:buNone/>
            </a:pPr>
            <a:r>
              <a:rPr i="1" lang="en-US" sz="2800">
                <a:solidFill>
                  <a:srgbClr val="E52123"/>
                </a:solidFill>
                <a:latin typeface="Georgia"/>
                <a:ea typeface="Georgia"/>
                <a:cs typeface="Georgia"/>
                <a:sym typeface="Georgia"/>
              </a:rPr>
              <a:t>Jonathan landesman</a:t>
            </a:r>
            <a:endParaRPr i="1">
              <a:latin typeface="Georgia"/>
              <a:ea typeface="Georgia"/>
              <a:cs typeface="Georgia"/>
              <a:sym typeface="Georgia"/>
            </a:endParaRPr>
          </a:p>
        </p:txBody>
      </p:sp>
      <p:sp>
        <p:nvSpPr>
          <p:cNvPr id="224" name="Shape 224"/>
          <p:cNvSpPr/>
          <p:nvPr/>
        </p:nvSpPr>
        <p:spPr>
          <a:xfrm>
            <a:off x="635000" y="1574800"/>
            <a:ext cx="11734800" cy="37212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600">
                <a:solidFill>
                  <a:srgbClr val="FFFFFF"/>
                </a:solidFill>
                <a:latin typeface="Oswald"/>
                <a:ea typeface="Oswald"/>
                <a:cs typeface="Oswald"/>
                <a:sym typeface="Oswald"/>
              </a:rPr>
              <a:t>INTRO TO CLASSIFICATION</a:t>
            </a:r>
            <a:endParaRPr sz="9600">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DEMO	</a:t>
            </a:r>
            <a:endParaRPr>
              <a:latin typeface="Oswald"/>
              <a:ea typeface="Oswald"/>
              <a:cs typeface="Oswald"/>
              <a:sym typeface="Oswald"/>
            </a:endParaRPr>
          </a:p>
        </p:txBody>
      </p:sp>
      <p:sp>
        <p:nvSpPr>
          <p:cNvPr id="434" name="Shape 434"/>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KNN IN ACTION</a:t>
            </a:r>
            <a:endParaRPr sz="9600">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following code demonstrates using KNN via sklearn.</a:t>
            </a:r>
            <a:endParaRPr sz="2800">
              <a:latin typeface="Georgia"/>
              <a:ea typeface="Georgia"/>
              <a:cs typeface="Georgia"/>
              <a:sym typeface="Georgia"/>
            </a:endParaRPr>
          </a:p>
          <a:p>
            <a:pPr indent="0" lvl="0" marL="0" rtl="0">
              <a:lnSpc>
                <a:spcPct val="145000"/>
              </a:lnSpc>
              <a:spcBef>
                <a:spcPts val="0"/>
              </a:spcBef>
              <a:spcAft>
                <a:spcPts val="0"/>
              </a:spcAft>
              <a:buNone/>
            </a:pPr>
            <a:r>
              <a:t/>
            </a:r>
            <a:endParaRPr sz="1000">
              <a:solidFill>
                <a:srgbClr val="A71D5D"/>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n_neighbors is our option in KNN. We'll tune this value to attempt to improve our prediction.</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neighbors.KNeighborsClassifier(n_neighbors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weights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'uniform'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knn.fit(iris.data[:,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knn.predict(iris.data[:,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knn.score(iris.data[:,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endParaRPr sz="2400">
              <a:solidFill>
                <a:srgbClr val="333333"/>
              </a:solidFill>
              <a:highlight>
                <a:srgbClr val="F7F7F7"/>
              </a:highlight>
              <a:latin typeface="Consolas"/>
              <a:ea typeface="Consolas"/>
              <a:cs typeface="Consolas"/>
              <a:sym typeface="Consolas"/>
            </a:endParaRPr>
          </a:p>
          <a:p>
            <a:pPr indent="0" lvl="0" marL="0" marR="0" rtl="0" algn="l">
              <a:spcBef>
                <a:spcPts val="1000"/>
              </a:spcBef>
              <a:spcAft>
                <a:spcPts val="0"/>
              </a:spcAft>
              <a:buNone/>
            </a:pPr>
            <a:r>
              <a:t/>
            </a:r>
            <a:endParaRPr sz="2800">
              <a:latin typeface="Georgia"/>
              <a:ea typeface="Georgia"/>
              <a:cs typeface="Georgia"/>
              <a:sym typeface="Georgia"/>
            </a:endParaRPr>
          </a:p>
        </p:txBody>
      </p:sp>
      <p:sp>
        <p:nvSpPr>
          <p:cNvPr id="440" name="Shape 44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KNN IN ACTION</a:t>
            </a:r>
            <a:endParaRPr>
              <a:latin typeface="Oswald"/>
              <a:ea typeface="Oswald"/>
              <a:cs typeface="Oswald"/>
              <a:sym typeface="Oswa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happens if two classes get the same number of votes?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could happen in binary classification if we use an even number for </a:t>
            </a:r>
            <a:r>
              <a:rPr i="1" lang="en-US" sz="2800">
                <a:latin typeface="Georgia"/>
                <a:ea typeface="Georgia"/>
                <a:cs typeface="Georgia"/>
                <a:sym typeface="Georgia"/>
              </a:rPr>
              <a:t>k</a:t>
            </a:r>
            <a:r>
              <a:rPr lang="en-US" sz="2800">
                <a:latin typeface="Georgia"/>
                <a:ea typeface="Georgia"/>
                <a:cs typeface="Georgia"/>
                <a:sym typeface="Georgia"/>
              </a:rPr>
              <a:t>.  This could also happen if there are multiple class labels.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sklearn, it will choose the class that it first saw in the </a:t>
            </a:r>
            <a:r>
              <a:rPr i="1" lang="en-US" sz="2800">
                <a:latin typeface="Georgia"/>
                <a:ea typeface="Georgia"/>
                <a:cs typeface="Georgia"/>
                <a:sym typeface="Georgia"/>
              </a:rPr>
              <a:t>training set</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
        <p:nvSpPr>
          <p:cNvPr id="446" name="Shape 44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HAPPENS IN TIES?</a:t>
            </a:r>
            <a:endParaRPr>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could implement a </a:t>
            </a:r>
            <a:r>
              <a:rPr i="1" lang="en-US" sz="2800">
                <a:latin typeface="Georgia"/>
                <a:ea typeface="Georgia"/>
                <a:cs typeface="Georgia"/>
                <a:sym typeface="Georgia"/>
              </a:rPr>
              <a:t>weight</a:t>
            </a:r>
            <a:r>
              <a:rPr lang="en-US" sz="2800">
                <a:latin typeface="Georgia"/>
                <a:ea typeface="Georgia"/>
                <a:cs typeface="Georgia"/>
                <a:sym typeface="Georgia"/>
              </a:rPr>
              <a:t>, taking into account the distance between the point and its neighbors.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can be done in sklearn by changing the </a:t>
            </a:r>
            <a:r>
              <a:rPr lang="en-US" sz="2400">
                <a:latin typeface="Consolas"/>
                <a:ea typeface="Consolas"/>
                <a:cs typeface="Consolas"/>
                <a:sym typeface="Consolas"/>
              </a:rPr>
              <a:t>weights</a:t>
            </a:r>
            <a:r>
              <a:rPr lang="en-US" sz="2800">
                <a:latin typeface="Georgia"/>
                <a:ea typeface="Georgia"/>
                <a:cs typeface="Georgia"/>
                <a:sym typeface="Georgia"/>
              </a:rPr>
              <a:t> parameter to </a:t>
            </a:r>
            <a:r>
              <a:rPr lang="en-US" sz="2400">
                <a:latin typeface="Consolas"/>
                <a:ea typeface="Consolas"/>
                <a:cs typeface="Consolas"/>
                <a:sym typeface="Consolas"/>
              </a:rPr>
              <a:t>”distance”</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Try changing the </a:t>
            </a:r>
            <a:r>
              <a:rPr lang="en-US" sz="2800">
                <a:latin typeface="Consolas"/>
                <a:ea typeface="Consolas"/>
                <a:cs typeface="Consolas"/>
                <a:sym typeface="Consolas"/>
              </a:rPr>
              <a:t>weights</a:t>
            </a:r>
            <a:r>
              <a:rPr lang="en-US" sz="2800">
                <a:latin typeface="Georgia"/>
                <a:ea typeface="Georgia"/>
                <a:cs typeface="Georgia"/>
                <a:sym typeface="Georgia"/>
              </a:rPr>
              <a:t> parameter.  How does this affect accuracy?</a:t>
            </a:r>
            <a:endParaRPr sz="2800">
              <a:latin typeface="Georgia"/>
              <a:ea typeface="Georgia"/>
              <a:cs typeface="Georgia"/>
              <a:sym typeface="Georgia"/>
            </a:endParaRPr>
          </a:p>
        </p:txBody>
      </p:sp>
      <p:sp>
        <p:nvSpPr>
          <p:cNvPr id="452" name="Shape 45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HAPPENS IN TIES?</a:t>
            </a:r>
            <a:endParaRPr>
              <a:latin typeface="Oswald"/>
              <a:ea typeface="Oswald"/>
              <a:cs typeface="Oswald"/>
              <a:sym typeface="Oswa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Since KNN works with distance, higher dimensionality of data (i.e. more features) requires </a:t>
            </a:r>
            <a:r>
              <a:rPr i="1" lang="en-US" sz="2800">
                <a:latin typeface="Georgia"/>
                <a:ea typeface="Georgia"/>
                <a:cs typeface="Georgia"/>
                <a:sym typeface="Georgia"/>
              </a:rPr>
              <a:t>significantly</a:t>
            </a:r>
            <a:r>
              <a:rPr lang="en-US" sz="2800">
                <a:latin typeface="Georgia"/>
                <a:ea typeface="Georgia"/>
                <a:cs typeface="Georgia"/>
                <a:sym typeface="Georgia"/>
              </a:rPr>
              <a:t> more samples in order to have the same predictive power.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Consider this:  with more dimensions, all points slowly start averaging out to be equally distant.  This causes significant issues for KNN.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Keep the feature space limited and KNN will do well.  Exclude extraneous features when using KNN.</a:t>
            </a:r>
            <a:endParaRPr sz="2800">
              <a:latin typeface="Georgia"/>
              <a:ea typeface="Georgia"/>
              <a:cs typeface="Georgia"/>
              <a:sym typeface="Georgia"/>
            </a:endParaRPr>
          </a:p>
        </p:txBody>
      </p:sp>
      <p:sp>
        <p:nvSpPr>
          <p:cNvPr id="458" name="Shape 45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HAPPENS IN HIGH DIMENSIONALITY?</a:t>
            </a:r>
            <a:endParaRPr>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Consider two different examples:  classifying users of a  newspaper and users of a particular toothpaste.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features of the newspapers are very broad and there are many:  sections, topics, types of stories, writers, online vs print, etc.</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However, the features of a toothpaste are more narrow:  has fluoride, controls tartar, etc.</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which problem would KNN work better?</a:t>
            </a:r>
            <a:endParaRPr sz="2800">
              <a:latin typeface="Georgia"/>
              <a:ea typeface="Georgia"/>
              <a:cs typeface="Georgia"/>
              <a:sym typeface="Georgia"/>
            </a:endParaRPr>
          </a:p>
        </p:txBody>
      </p:sp>
      <p:sp>
        <p:nvSpPr>
          <p:cNvPr id="464" name="Shape 46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HAPPENS IN HIGH DIMENSIONALITY?</a:t>
            </a:r>
            <a:endParaRPr>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KNN would work better on classifying users of a particular toothpaste since the feature set is more narrow and distinct.</a:t>
            </a:r>
            <a:endParaRPr sz="2800">
              <a:latin typeface="Georgia"/>
              <a:ea typeface="Georgia"/>
              <a:cs typeface="Georgia"/>
              <a:sym typeface="Georgia"/>
            </a:endParaRPr>
          </a:p>
        </p:txBody>
      </p:sp>
      <p:sp>
        <p:nvSpPr>
          <p:cNvPr id="470" name="Shape 47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HAPPENS IN HIGH DIMENSIONALITY?</a:t>
            </a:r>
            <a:endParaRPr>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476" name="Shape 476"/>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CLASSIFICATION METRICS</a:t>
            </a:r>
            <a:endParaRPr sz="9600">
              <a:latin typeface="Oswald"/>
              <a:ea typeface="Oswald"/>
              <a:cs typeface="Oswald"/>
              <a:sym typeface="Oswa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Metrics for regression do </a:t>
            </a:r>
            <a:r>
              <a:rPr b="1" lang="en-US" sz="2800">
                <a:latin typeface="Georgia"/>
                <a:ea typeface="Georgia"/>
                <a:cs typeface="Georgia"/>
                <a:sym typeface="Georgia"/>
              </a:rPr>
              <a:t>not</a:t>
            </a:r>
            <a:r>
              <a:rPr lang="en-US" sz="2800">
                <a:latin typeface="Georgia"/>
                <a:ea typeface="Georgia"/>
                <a:cs typeface="Georgia"/>
                <a:sym typeface="Georgia"/>
              </a:rPr>
              <a:t> apply to classification.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a:t>
            </a:r>
            <a:r>
              <a:rPr i="1" lang="en-US" sz="2800">
                <a:latin typeface="Georgia"/>
                <a:ea typeface="Georgia"/>
                <a:cs typeface="Georgia"/>
                <a:sym typeface="Georgia"/>
              </a:rPr>
              <a:t>could</a:t>
            </a:r>
            <a:r>
              <a:rPr lang="en-US" sz="2800">
                <a:latin typeface="Georgia"/>
                <a:ea typeface="Georgia"/>
                <a:cs typeface="Georgia"/>
                <a:sym typeface="Georgia"/>
              </a:rPr>
              <a:t> measure the distance between the probability of a given class and an item being in that class.  Guessing 0.6 for a 1 is a 0.5 error.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But this overcomplicates our goal: understanding binary classification, whether something is black or white, right or wrong.</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To do this, we’ll measure “correctness” or “incorrectness”.</a:t>
            </a:r>
            <a:endParaRPr sz="2800">
              <a:latin typeface="Georgia"/>
              <a:ea typeface="Georgia"/>
              <a:cs typeface="Georgia"/>
              <a:sym typeface="Georgia"/>
            </a:endParaRPr>
          </a:p>
        </p:txBody>
      </p:sp>
      <p:sp>
        <p:nvSpPr>
          <p:cNvPr id="482" name="Shape 48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 TO CLASSIFICATION METRICS</a:t>
            </a:r>
            <a:endParaRPr>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We’ll use two primary metrics: </a:t>
            </a:r>
            <a:r>
              <a:rPr i="1" lang="en-US" sz="2800">
                <a:latin typeface="Georgia"/>
                <a:ea typeface="Georgia"/>
                <a:cs typeface="Georgia"/>
                <a:sym typeface="Georgia"/>
              </a:rPr>
              <a:t>accuracy</a:t>
            </a:r>
            <a:r>
              <a:rPr lang="en-US" sz="2800">
                <a:latin typeface="Georgia"/>
                <a:ea typeface="Georgia"/>
                <a:cs typeface="Georgia"/>
                <a:sym typeface="Georgia"/>
              </a:rPr>
              <a:t> and </a:t>
            </a:r>
            <a:r>
              <a:rPr i="1" lang="en-US" sz="2800">
                <a:latin typeface="Georgia"/>
                <a:ea typeface="Georgia"/>
                <a:cs typeface="Georgia"/>
                <a:sym typeface="Georgia"/>
              </a:rPr>
              <a:t>misclassification rate</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b="1" lang="en-US" sz="2800">
                <a:latin typeface="Georgia"/>
                <a:ea typeface="Georgia"/>
                <a:cs typeface="Georgia"/>
                <a:sym typeface="Georgia"/>
              </a:rPr>
              <a:t>Accuracy</a:t>
            </a:r>
            <a:r>
              <a:rPr lang="en-US" sz="2800">
                <a:latin typeface="Georgia"/>
                <a:ea typeface="Georgia"/>
                <a:cs typeface="Georgia"/>
                <a:sym typeface="Georgia"/>
              </a:rPr>
              <a:t> is the number of </a:t>
            </a:r>
            <a:r>
              <a:rPr i="1" lang="en-US" sz="2800">
                <a:latin typeface="Georgia"/>
                <a:ea typeface="Georgia"/>
                <a:cs typeface="Georgia"/>
                <a:sym typeface="Georgia"/>
              </a:rPr>
              <a:t>correct</a:t>
            </a:r>
            <a:r>
              <a:rPr lang="en-US" sz="2800">
                <a:latin typeface="Georgia"/>
                <a:ea typeface="Georgia"/>
                <a:cs typeface="Georgia"/>
                <a:sym typeface="Georgia"/>
              </a:rPr>
              <a:t> predictions out of all predictions in the sample. This is a value we want to </a:t>
            </a:r>
            <a:r>
              <a:rPr i="1" lang="en-US" sz="2800">
                <a:latin typeface="Georgia"/>
                <a:ea typeface="Georgia"/>
                <a:cs typeface="Georgia"/>
                <a:sym typeface="Georgia"/>
              </a:rPr>
              <a:t>maximize</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b="1" lang="en-US" sz="2800">
                <a:latin typeface="Georgia"/>
                <a:ea typeface="Georgia"/>
                <a:cs typeface="Georgia"/>
                <a:sym typeface="Georgia"/>
              </a:rPr>
              <a:t>Misclassification rate</a:t>
            </a:r>
            <a:r>
              <a:rPr lang="en-US" sz="2800">
                <a:latin typeface="Georgia"/>
                <a:ea typeface="Georgia"/>
                <a:cs typeface="Georgia"/>
                <a:sym typeface="Georgia"/>
              </a:rPr>
              <a:t> is the number of </a:t>
            </a:r>
            <a:r>
              <a:rPr i="1" lang="en-US" sz="2800">
                <a:latin typeface="Georgia"/>
                <a:ea typeface="Georgia"/>
                <a:cs typeface="Georgia"/>
                <a:sym typeface="Georgia"/>
              </a:rPr>
              <a:t>incorrect</a:t>
            </a:r>
            <a:r>
              <a:rPr lang="en-US" sz="2800">
                <a:latin typeface="Georgia"/>
                <a:ea typeface="Georgia"/>
                <a:cs typeface="Georgia"/>
                <a:sym typeface="Georgia"/>
              </a:rPr>
              <a:t> predictions out of all predictions in the sample. This is a value we want to </a:t>
            </a:r>
            <a:r>
              <a:rPr i="1" lang="en-US" sz="2800">
                <a:latin typeface="Georgia"/>
                <a:ea typeface="Georgia"/>
                <a:cs typeface="Georgia"/>
                <a:sym typeface="Georgia"/>
              </a:rPr>
              <a:t>minimize</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These two metrics are directly opposite of each other.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1 - </a:t>
            </a:r>
            <a:r>
              <a:rPr lang="en-US" sz="2800">
                <a:solidFill>
                  <a:schemeClr val="dk1"/>
                </a:solidFill>
                <a:latin typeface="Georgia"/>
                <a:ea typeface="Georgia"/>
                <a:cs typeface="Georgia"/>
                <a:sym typeface="Georgia"/>
              </a:rPr>
              <a:t>misclassification rate</a:t>
            </a:r>
            <a:r>
              <a:rPr lang="en-US" sz="2800">
                <a:latin typeface="Georgia"/>
                <a:ea typeface="Georgia"/>
                <a:cs typeface="Georgia"/>
                <a:sym typeface="Georgia"/>
              </a:rPr>
              <a:t> = </a:t>
            </a:r>
            <a:r>
              <a:rPr lang="en-US" sz="2800">
                <a:solidFill>
                  <a:schemeClr val="dk1"/>
                </a:solidFill>
                <a:latin typeface="Georgia"/>
                <a:ea typeface="Georgia"/>
                <a:cs typeface="Georgia"/>
                <a:sym typeface="Georgia"/>
              </a:rPr>
              <a:t>accuracy</a:t>
            </a:r>
            <a:endParaRPr sz="2800">
              <a:latin typeface="Georgia"/>
              <a:ea typeface="Georgia"/>
              <a:cs typeface="Georgia"/>
              <a:sym typeface="Georgia"/>
            </a:endParaRPr>
          </a:p>
        </p:txBody>
      </p:sp>
      <p:sp>
        <p:nvSpPr>
          <p:cNvPr id="488" name="Shape 48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 TO CLASSIFICATION METRICS</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idx="1" type="body"/>
          </p:nvPr>
        </p:nvSpPr>
        <p:spPr>
          <a:xfrm>
            <a:off x="635006" y="194025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50000"/>
              </a:lnSpc>
              <a:spcBef>
                <a:spcPts val="0"/>
              </a:spcBef>
              <a:spcAft>
                <a:spcPts val="0"/>
              </a:spcAft>
              <a:buSzPts val="28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efine class label and classification</a:t>
            </a:r>
            <a:endParaRPr sz="2800">
              <a:solidFill>
                <a:srgbClr val="333333"/>
              </a:solidFill>
              <a:highlight>
                <a:srgbClr val="FFFFFF"/>
              </a:highlight>
              <a:latin typeface="Georgia"/>
              <a:ea typeface="Georgia"/>
              <a:cs typeface="Georgia"/>
              <a:sym typeface="Georgia"/>
            </a:endParaRPr>
          </a:p>
          <a:p>
            <a:pPr indent="-256540" lvl="0" marL="203200" marR="0" rtl="0" algn="l">
              <a:lnSpc>
                <a:spcPct val="150000"/>
              </a:lnSpc>
              <a:spcBef>
                <a:spcPts val="0"/>
              </a:spcBef>
              <a:spcAft>
                <a:spcPts val="0"/>
              </a:spcAft>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Build a K-Nearest Neighbors using the sci-kit-learn library</a:t>
            </a:r>
            <a:endParaRPr sz="2800">
              <a:solidFill>
                <a:srgbClr val="333333"/>
              </a:solidFill>
              <a:highlight>
                <a:srgbClr val="FFFFFF"/>
              </a:highlight>
              <a:latin typeface="Georgia"/>
              <a:ea typeface="Georgia"/>
              <a:cs typeface="Georgia"/>
              <a:sym typeface="Georgia"/>
            </a:endParaRPr>
          </a:p>
          <a:p>
            <a:pPr indent="-256540" lvl="0" marL="203200" marR="0" rtl="0" algn="l">
              <a:lnSpc>
                <a:spcPct val="100000"/>
              </a:lnSpc>
              <a:spcBef>
                <a:spcPts val="0"/>
              </a:spcBef>
              <a:spcAft>
                <a:spcPts val="0"/>
              </a:spcAft>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Evaluate and tune model by using metrics such as classification accuracy/error</a:t>
            </a:r>
            <a:endParaRPr sz="2800">
              <a:solidFill>
                <a:srgbClr val="333333"/>
              </a:solidFill>
              <a:highlight>
                <a:srgbClr val="FFFFFF"/>
              </a:highlight>
              <a:latin typeface="Georgia"/>
              <a:ea typeface="Georgia"/>
              <a:cs typeface="Georgia"/>
              <a:sym typeface="Georgia"/>
            </a:endParaRPr>
          </a:p>
        </p:txBody>
      </p:sp>
      <p:sp>
        <p:nvSpPr>
          <p:cNvPr id="230" name="Shape 23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 TO CLASSIFICATION</a:t>
            </a:r>
            <a:endParaRPr>
              <a:latin typeface="Oswald"/>
              <a:ea typeface="Oswald"/>
              <a:cs typeface="Oswald"/>
              <a:sym typeface="Oswald"/>
            </a:endParaRPr>
          </a:p>
        </p:txBody>
      </p:sp>
      <p:sp>
        <p:nvSpPr>
          <p:cNvPr id="231" name="Shape 231"/>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LEARNING OBJECTIVES</a:t>
            </a:r>
            <a:endParaRPr>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b="1" lang="en-US" sz="2800">
                <a:latin typeface="Georgia"/>
                <a:ea typeface="Georgia"/>
                <a:cs typeface="Georgia"/>
                <a:sym typeface="Georgia"/>
              </a:rPr>
              <a:t>WARNING</a:t>
            </a:r>
            <a:r>
              <a:rPr lang="en-US" sz="2800">
                <a:latin typeface="Georgia"/>
                <a:ea typeface="Georgia"/>
                <a:cs typeface="Georgia"/>
                <a:sym typeface="Georgia"/>
              </a:rPr>
              <a:t>:  You cannot use regression evaluation metrics for a classification problem, or vice versa. This is a common mistake.</a:t>
            </a:r>
            <a:br>
              <a:rPr lang="en-US" sz="2800">
                <a:latin typeface="Georgia"/>
                <a:ea typeface="Georgia"/>
                <a:cs typeface="Georgia"/>
                <a:sym typeface="Georgia"/>
              </a:rPr>
            </a:br>
            <a:endParaRPr sz="2800">
              <a:latin typeface="Georgia"/>
              <a:ea typeface="Georgia"/>
              <a:cs typeface="Georgia"/>
              <a:sym typeface="Georgia"/>
            </a:endParaRPr>
          </a:p>
          <a:p>
            <a:pPr indent="-256540" lvl="0" marL="203200" rtl="0">
              <a:spcBef>
                <a:spcPts val="0"/>
              </a:spcBef>
              <a:spcAft>
                <a:spcPts val="0"/>
              </a:spcAft>
              <a:buSzPts val="2800"/>
              <a:buFont typeface="Georgia"/>
              <a:buChar char="‣"/>
            </a:pPr>
            <a:r>
              <a:rPr lang="en-US" sz="2800">
                <a:solidFill>
                  <a:schemeClr val="dk1"/>
                </a:solidFill>
                <a:latin typeface="Georgia"/>
                <a:ea typeface="Georgia"/>
                <a:cs typeface="Georgia"/>
                <a:sym typeface="Georgia"/>
              </a:rPr>
              <a:t>sklearn will not intuitively understand if you are doing regression or classification, so make sure to manually review your metrics. </a:t>
            </a: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endParaRPr sz="2800">
              <a:latin typeface="Georgia"/>
              <a:ea typeface="Georgia"/>
              <a:cs typeface="Georgia"/>
              <a:sym typeface="Georgia"/>
            </a:endParaRPr>
          </a:p>
        </p:txBody>
      </p:sp>
      <p:sp>
        <p:nvSpPr>
          <p:cNvPr id="494" name="Shape 49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 TO CLASSIFICATION METRICS</a:t>
            </a:r>
            <a:endParaRPr>
              <a:latin typeface="Oswald"/>
              <a:ea typeface="Oswald"/>
              <a:cs typeface="Oswald"/>
              <a:sym typeface="Oswa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INDEPENDENT PRACTICE</a:t>
            </a:r>
            <a:endParaRPr>
              <a:latin typeface="Oswald"/>
              <a:ea typeface="Oswald"/>
              <a:cs typeface="Oswald"/>
              <a:sym typeface="Oswald"/>
            </a:endParaRPr>
          </a:p>
        </p:txBody>
      </p:sp>
      <p:sp>
        <p:nvSpPr>
          <p:cNvPr id="500" name="Shape 500"/>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SOLVING FOR K</a:t>
            </a:r>
            <a:endParaRPr sz="9600">
              <a:latin typeface="Oswald"/>
              <a:ea typeface="Oswald"/>
              <a:cs typeface="Oswald"/>
              <a:sym typeface="Oswa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Shape 505"/>
          <p:cNvSpPr/>
          <p:nvPr/>
        </p:nvSpPr>
        <p:spPr>
          <a:xfrm>
            <a:off x="2961475" y="2224350"/>
            <a:ext cx="9460200" cy="35619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One of the primary challenges of KNN is solving for k - how many neighbors do we use?</a:t>
            </a:r>
            <a:endParaRPr sz="1800">
              <a:latin typeface="Georgia"/>
              <a:ea typeface="Georgia"/>
              <a:cs typeface="Georgia"/>
              <a:sym typeface="Georgia"/>
            </a:endParaRPr>
          </a:p>
          <a:p>
            <a:pPr indent="0" lvl="0" marL="0" marR="0" rtl="0" algn="l">
              <a:spcBef>
                <a:spcPts val="0"/>
              </a:spcBef>
              <a:spcAft>
                <a:spcPts val="0"/>
              </a:spcAft>
              <a:buNone/>
            </a:pPr>
            <a:r>
              <a:t/>
            </a:r>
            <a:endParaRPr sz="1800">
              <a:latin typeface="Georgia"/>
              <a:ea typeface="Georgia"/>
              <a:cs typeface="Georgia"/>
              <a:sym typeface="Georgia"/>
            </a:endParaRPr>
          </a:p>
          <a:p>
            <a:pPr indent="0" lvl="0" marL="0" marR="0" rtl="0" algn="l">
              <a:spcBef>
                <a:spcPts val="0"/>
              </a:spcBef>
              <a:spcAft>
                <a:spcPts val="0"/>
              </a:spcAft>
              <a:buNone/>
            </a:pPr>
            <a:r>
              <a:rPr lang="en-US" sz="1800">
                <a:latin typeface="Georgia"/>
                <a:ea typeface="Georgia"/>
                <a:cs typeface="Georgia"/>
                <a:sym typeface="Georgia"/>
              </a:rPr>
              <a:t>The </a:t>
            </a:r>
            <a:r>
              <a:rPr b="1" lang="en-US" sz="1800">
                <a:latin typeface="Georgia"/>
                <a:ea typeface="Georgia"/>
                <a:cs typeface="Georgia"/>
                <a:sym typeface="Georgia"/>
              </a:rPr>
              <a:t>smallest</a:t>
            </a:r>
            <a:r>
              <a:rPr lang="en-US" sz="1800">
                <a:latin typeface="Georgia"/>
                <a:ea typeface="Georgia"/>
                <a:cs typeface="Georgia"/>
                <a:sym typeface="Georgia"/>
              </a:rPr>
              <a:t> k we can use is 1.  However, using only one neighbor will probably perform poorly.</a:t>
            </a:r>
            <a:endParaRPr sz="1800">
              <a:latin typeface="Georgia"/>
              <a:ea typeface="Georgia"/>
              <a:cs typeface="Georgia"/>
              <a:sym typeface="Georgia"/>
            </a:endParaRPr>
          </a:p>
          <a:p>
            <a:pPr indent="0" lvl="0" marL="0" marR="0" rtl="0" algn="l">
              <a:spcBef>
                <a:spcPts val="0"/>
              </a:spcBef>
              <a:spcAft>
                <a:spcPts val="0"/>
              </a:spcAft>
              <a:buNone/>
            </a:pPr>
            <a:r>
              <a:t/>
            </a:r>
            <a:endParaRPr sz="1800">
              <a:latin typeface="Georgia"/>
              <a:ea typeface="Georgia"/>
              <a:cs typeface="Georgia"/>
              <a:sym typeface="Georgia"/>
            </a:endParaRPr>
          </a:p>
          <a:p>
            <a:pPr indent="0" lvl="0" marL="0" marR="0" rtl="0" algn="l">
              <a:spcBef>
                <a:spcPts val="0"/>
              </a:spcBef>
              <a:spcAft>
                <a:spcPts val="0"/>
              </a:spcAft>
              <a:buNone/>
            </a:pPr>
            <a:r>
              <a:rPr lang="en-US" sz="1800">
                <a:latin typeface="Georgia"/>
                <a:ea typeface="Georgia"/>
                <a:cs typeface="Georgia"/>
                <a:sym typeface="Georgia"/>
              </a:rPr>
              <a:t>The largest k we can use is n-1 (every other point in the data set).  However, this would result in always choosing the largest class in the sample.  This would also perform poorly.</a:t>
            </a:r>
            <a:endParaRPr sz="1800">
              <a:latin typeface="Georgia"/>
              <a:ea typeface="Georgia"/>
              <a:cs typeface="Georgia"/>
              <a:sym typeface="Georgia"/>
            </a:endParaRPr>
          </a:p>
          <a:p>
            <a:pPr indent="0" lvl="0" marL="0" marR="0" rtl="0" algn="l">
              <a:spcBef>
                <a:spcPts val="0"/>
              </a:spcBef>
              <a:spcAft>
                <a:spcPts val="0"/>
              </a:spcAft>
              <a:buNone/>
            </a:pPr>
            <a:r>
              <a:t/>
            </a:r>
            <a:endParaRPr sz="1800">
              <a:latin typeface="Georgia"/>
              <a:ea typeface="Georgia"/>
              <a:cs typeface="Georgia"/>
              <a:sym typeface="Georgia"/>
            </a:endParaRPr>
          </a:p>
          <a:p>
            <a:pPr indent="0" lvl="0" marL="0" marR="0" rtl="0" algn="l">
              <a:spcBef>
                <a:spcPts val="0"/>
              </a:spcBef>
              <a:spcAft>
                <a:spcPts val="0"/>
              </a:spcAft>
              <a:buNone/>
            </a:pPr>
            <a:r>
              <a:rPr lang="en-US" sz="1800">
                <a:latin typeface="Georgia"/>
                <a:ea typeface="Georgia"/>
                <a:cs typeface="Georgia"/>
                <a:sym typeface="Georgia"/>
              </a:rPr>
              <a:t>Use the lesson 8 starter code and the iris data set to answer the following questions:</a:t>
            </a:r>
            <a:endParaRPr sz="1800">
              <a:latin typeface="Georgia"/>
              <a:ea typeface="Georgia"/>
              <a:cs typeface="Georgia"/>
              <a:sym typeface="Georgia"/>
            </a:endParaRPr>
          </a:p>
          <a:p>
            <a:pPr indent="-342900" lvl="0" marL="457200" marR="0" rtl="0" algn="l">
              <a:spcBef>
                <a:spcPts val="0"/>
              </a:spcBef>
              <a:spcAft>
                <a:spcPts val="0"/>
              </a:spcAft>
              <a:buSzPts val="1800"/>
              <a:buFont typeface="Georgia"/>
              <a:buAutoNum type="arabicPeriod"/>
            </a:pPr>
            <a:r>
              <a:rPr lang="en-US" sz="1800">
                <a:latin typeface="Georgia"/>
                <a:ea typeface="Georgia"/>
                <a:cs typeface="Georgia"/>
                <a:sym typeface="Georgia"/>
              </a:rPr>
              <a:t>What is the accuracy for k=1?</a:t>
            </a:r>
            <a:endParaRPr sz="1800">
              <a:latin typeface="Georgia"/>
              <a:ea typeface="Georgia"/>
              <a:cs typeface="Georgia"/>
              <a:sym typeface="Georgia"/>
            </a:endParaRPr>
          </a:p>
          <a:p>
            <a:pPr indent="-342900" lvl="0" marL="457200" marR="0" rtl="0" algn="l">
              <a:spcBef>
                <a:spcPts val="0"/>
              </a:spcBef>
              <a:spcAft>
                <a:spcPts val="0"/>
              </a:spcAft>
              <a:buSzPts val="1800"/>
              <a:buFont typeface="Georgia"/>
              <a:buAutoNum type="arabicPeriod"/>
            </a:pPr>
            <a:r>
              <a:rPr lang="en-US" sz="1800">
                <a:latin typeface="Georgia"/>
                <a:ea typeface="Georgia"/>
                <a:cs typeface="Georgia"/>
                <a:sym typeface="Georgia"/>
              </a:rPr>
              <a:t>What is the accuracy for k=n-1?</a:t>
            </a:r>
            <a:endParaRPr sz="1800">
              <a:latin typeface="Georgia"/>
              <a:ea typeface="Georgia"/>
              <a:cs typeface="Georgia"/>
              <a:sym typeface="Georgia"/>
            </a:endParaRPr>
          </a:p>
          <a:p>
            <a:pPr indent="-342900" lvl="0" marL="457200" marR="0" rtl="0" algn="l">
              <a:spcBef>
                <a:spcPts val="0"/>
              </a:spcBef>
              <a:spcAft>
                <a:spcPts val="0"/>
              </a:spcAft>
              <a:buSzPts val="1800"/>
              <a:buFont typeface="Georgia"/>
              <a:buAutoNum type="arabicPeriod"/>
            </a:pPr>
            <a:r>
              <a:rPr lang="en-US" sz="1800">
                <a:latin typeface="Georgia"/>
                <a:ea typeface="Georgia"/>
                <a:cs typeface="Georgia"/>
                <a:sym typeface="Georgia"/>
              </a:rPr>
              <a:t>Using cross validation, what value of k optimizes model accuracy.  Create a plot with </a:t>
            </a:r>
            <a:r>
              <a:rPr i="1" lang="en-US" sz="1800">
                <a:latin typeface="Georgia"/>
                <a:ea typeface="Georgia"/>
                <a:cs typeface="Georgia"/>
                <a:sym typeface="Georgia"/>
              </a:rPr>
              <a:t>k</a:t>
            </a:r>
            <a:r>
              <a:rPr lang="en-US" sz="1800">
                <a:latin typeface="Georgia"/>
                <a:ea typeface="Georgia"/>
                <a:cs typeface="Georgia"/>
                <a:sym typeface="Georgia"/>
              </a:rPr>
              <a:t> as the x-axis and </a:t>
            </a:r>
            <a:r>
              <a:rPr i="1" lang="en-US" sz="1800">
                <a:latin typeface="Georgia"/>
                <a:ea typeface="Georgia"/>
                <a:cs typeface="Georgia"/>
                <a:sym typeface="Georgia"/>
              </a:rPr>
              <a:t>accuracy</a:t>
            </a:r>
            <a:r>
              <a:rPr lang="en-US" sz="1800">
                <a:latin typeface="Georgia"/>
                <a:ea typeface="Georgia"/>
                <a:cs typeface="Georgia"/>
                <a:sym typeface="Georgia"/>
              </a:rPr>
              <a:t> as the y-axis (called a “fit chart”) to help find the answer.</a:t>
            </a:r>
            <a:endParaRPr sz="1800">
              <a:latin typeface="Georgia"/>
              <a:ea typeface="Georgia"/>
              <a:cs typeface="Georgia"/>
              <a:sym typeface="Georgia"/>
            </a:endParaRPr>
          </a:p>
        </p:txBody>
      </p:sp>
      <p:pic>
        <p:nvPicPr>
          <p:cNvPr id="506" name="Shape 50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7" name="Shape 507"/>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508" name="Shape 508"/>
          <p:cNvSpPr/>
          <p:nvPr/>
        </p:nvSpPr>
        <p:spPr>
          <a:xfrm>
            <a:off x="3052744" y="64781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509" name="Shape 509"/>
          <p:cNvSpPr/>
          <p:nvPr/>
        </p:nvSpPr>
        <p:spPr>
          <a:xfrm>
            <a:off x="2989800" y="60854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510" name="Shape 510"/>
          <p:cNvSpPr/>
          <p:nvPr/>
        </p:nvSpPr>
        <p:spPr>
          <a:xfrm>
            <a:off x="2989800" y="1776150"/>
            <a:ext cx="80997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(35 minutes)</a:t>
            </a:r>
            <a:endParaRPr>
              <a:latin typeface="Oswald"/>
              <a:ea typeface="Oswald"/>
              <a:cs typeface="Oswald"/>
              <a:sym typeface="Oswald"/>
            </a:endParaRPr>
          </a:p>
        </p:txBody>
      </p:sp>
      <p:cxnSp>
        <p:nvCxnSpPr>
          <p:cNvPr id="511" name="Shape 511"/>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512" name="Shape 512"/>
          <p:cNvSpPr/>
          <p:nvPr/>
        </p:nvSpPr>
        <p:spPr>
          <a:xfrm>
            <a:off x="635000" y="736600"/>
            <a:ext cx="11786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SOLVING FOR K</a:t>
            </a:r>
            <a:endParaRPr>
              <a:latin typeface="Oswald"/>
              <a:ea typeface="Oswald"/>
              <a:cs typeface="Oswald"/>
              <a:sym typeface="Oswa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Shape 517"/>
          <p:cNvSpPr/>
          <p:nvPr/>
        </p:nvSpPr>
        <p:spPr>
          <a:xfrm>
            <a:off x="2961475" y="2224350"/>
            <a:ext cx="9460200" cy="4761900"/>
          </a:xfrm>
          <a:prstGeom prst="rect">
            <a:avLst/>
          </a:prstGeom>
          <a:noFill/>
          <a:ln>
            <a:noFill/>
          </a:ln>
        </p:spPr>
        <p:txBody>
          <a:bodyPr anchorCtr="0" anchor="ctr" bIns="50800" lIns="50800" spcFirstLastPara="1" rIns="50800" wrap="square" tIns="50800">
            <a:noAutofit/>
          </a:bodyPr>
          <a:lstStyle/>
          <a:p>
            <a:pPr indent="0" lvl="0" marL="0" rtl="0">
              <a:lnSpc>
                <a:spcPct val="115000"/>
              </a:lnSpc>
              <a:spcBef>
                <a:spcPts val="0"/>
              </a:spcBef>
              <a:spcAft>
                <a:spcPts val="0"/>
              </a:spcAft>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grid_search</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params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'n_neighbors'</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grid_search.GridSearchCV(</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estimator</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param_grid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cv</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gs.fit(iris.data,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gs.grid_scores_</a:t>
            </a:r>
            <a:endParaRPr sz="2400">
              <a:latin typeface="Consolas"/>
              <a:ea typeface="Consolas"/>
              <a:cs typeface="Consolas"/>
              <a:sym typeface="Consolas"/>
            </a:endParaRPr>
          </a:p>
        </p:txBody>
      </p:sp>
      <p:pic>
        <p:nvPicPr>
          <p:cNvPr id="518" name="Shape 51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19" name="Shape 519"/>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520" name="Shape 520"/>
          <p:cNvSpPr/>
          <p:nvPr/>
        </p:nvSpPr>
        <p:spPr>
          <a:xfrm>
            <a:off x="2989800" y="1776150"/>
            <a:ext cx="80997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STARTER CODE</a:t>
            </a:r>
            <a:endParaRPr>
              <a:latin typeface="Oswald"/>
              <a:ea typeface="Oswald"/>
              <a:cs typeface="Oswald"/>
              <a:sym typeface="Oswald"/>
            </a:endParaRPr>
          </a:p>
        </p:txBody>
      </p:sp>
      <p:cxnSp>
        <p:nvCxnSpPr>
          <p:cNvPr id="521" name="Shape 521"/>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522" name="Shape 522"/>
          <p:cNvSpPr/>
          <p:nvPr/>
        </p:nvSpPr>
        <p:spPr>
          <a:xfrm>
            <a:off x="635000" y="736600"/>
            <a:ext cx="11786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SOLVING FOR K</a:t>
            </a:r>
            <a:endParaRPr>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Shape 527"/>
          <p:cNvSpPr/>
          <p:nvPr/>
        </p:nvSpPr>
        <p:spPr>
          <a:xfrm>
            <a:off x="2961475" y="2224350"/>
            <a:ext cx="9460200" cy="35619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b="1" lang="en-US" sz="1800">
                <a:latin typeface="Georgia"/>
                <a:ea typeface="Georgia"/>
                <a:cs typeface="Georgia"/>
                <a:sym typeface="Georgia"/>
              </a:rPr>
              <a:t>Bonus Questions</a:t>
            </a:r>
            <a:r>
              <a:rPr lang="en-US" sz="1800">
                <a:latin typeface="Georgia"/>
                <a:ea typeface="Georgia"/>
                <a:cs typeface="Georgia"/>
                <a:sym typeface="Georgia"/>
              </a:rPr>
              <a:t>:</a:t>
            </a:r>
            <a:endParaRPr sz="1800">
              <a:latin typeface="Georgia"/>
              <a:ea typeface="Georgia"/>
              <a:cs typeface="Georgia"/>
              <a:sym typeface="Georgia"/>
            </a:endParaRPr>
          </a:p>
          <a:p>
            <a:pPr indent="0" lvl="0" marL="0" marR="0" rtl="0" algn="l">
              <a:spcBef>
                <a:spcPts val="0"/>
              </a:spcBef>
              <a:spcAft>
                <a:spcPts val="0"/>
              </a:spcAft>
              <a:buNone/>
            </a:pPr>
            <a:r>
              <a:t/>
            </a:r>
            <a:endParaRPr sz="1800">
              <a:latin typeface="Georgia"/>
              <a:ea typeface="Georgia"/>
              <a:cs typeface="Georgia"/>
              <a:sym typeface="Georgia"/>
            </a:endParaRPr>
          </a:p>
          <a:p>
            <a:pPr indent="-342900" lvl="0" marL="457200" marR="0" rtl="0" algn="l">
              <a:spcBef>
                <a:spcPts val="0"/>
              </a:spcBef>
              <a:spcAft>
                <a:spcPts val="0"/>
              </a:spcAft>
              <a:buSzPts val="1800"/>
              <a:buFont typeface="Georgia"/>
              <a:buAutoNum type="arabicPeriod"/>
            </a:pPr>
            <a:r>
              <a:rPr lang="en-US" sz="1800">
                <a:latin typeface="Georgia"/>
                <a:ea typeface="Georgia"/>
                <a:cs typeface="Georgia"/>
                <a:sym typeface="Georgia"/>
              </a:rPr>
              <a:t>By default, the KNN classifier in sklearn uses the </a:t>
            </a:r>
            <a:r>
              <a:rPr i="1" lang="en-US" sz="1800">
                <a:latin typeface="Georgia"/>
                <a:ea typeface="Georgia"/>
                <a:cs typeface="Georgia"/>
                <a:sym typeface="Georgia"/>
              </a:rPr>
              <a:t>Minkowski metric</a:t>
            </a:r>
            <a:r>
              <a:rPr lang="en-US" sz="1800">
                <a:latin typeface="Georgia"/>
                <a:ea typeface="Georgia"/>
                <a:cs typeface="Georgia"/>
                <a:sym typeface="Georgia"/>
              </a:rPr>
              <a:t> for distance.</a:t>
            </a:r>
            <a:endParaRPr sz="1800">
              <a:latin typeface="Georgia"/>
              <a:ea typeface="Georgia"/>
              <a:cs typeface="Georgia"/>
              <a:sym typeface="Georgia"/>
            </a:endParaRPr>
          </a:p>
          <a:p>
            <a:pPr indent="-342900" lvl="1" marL="914400" marR="0" rtl="0" algn="l">
              <a:spcBef>
                <a:spcPts val="0"/>
              </a:spcBef>
              <a:spcAft>
                <a:spcPts val="0"/>
              </a:spcAft>
              <a:buSzPts val="1800"/>
              <a:buFont typeface="Georgia"/>
              <a:buAutoNum type="alphaLcPeriod"/>
            </a:pPr>
            <a:r>
              <a:rPr lang="en-US" sz="1800">
                <a:latin typeface="Georgia"/>
                <a:ea typeface="Georgia"/>
                <a:cs typeface="Georgia"/>
                <a:sym typeface="Georgia"/>
              </a:rPr>
              <a:t>What </a:t>
            </a:r>
            <a:r>
              <a:rPr i="1" lang="en-US" sz="1800">
                <a:latin typeface="Georgia"/>
                <a:ea typeface="Georgia"/>
                <a:cs typeface="Georgia"/>
                <a:sym typeface="Georgia"/>
              </a:rPr>
              <a:t>type</a:t>
            </a:r>
            <a:r>
              <a:rPr lang="en-US" sz="1800">
                <a:latin typeface="Georgia"/>
                <a:ea typeface="Georgia"/>
                <a:cs typeface="Georgia"/>
                <a:sym typeface="Georgia"/>
              </a:rPr>
              <a:t> of data does this metric work best for?</a:t>
            </a:r>
            <a:endParaRPr sz="1800">
              <a:latin typeface="Georgia"/>
              <a:ea typeface="Georgia"/>
              <a:cs typeface="Georgia"/>
              <a:sym typeface="Georgia"/>
            </a:endParaRPr>
          </a:p>
          <a:p>
            <a:pPr indent="-342900" lvl="1" marL="914400" marR="0" rtl="0" algn="l">
              <a:spcBef>
                <a:spcPts val="0"/>
              </a:spcBef>
              <a:spcAft>
                <a:spcPts val="0"/>
              </a:spcAft>
              <a:buSzPts val="1800"/>
              <a:buFont typeface="Georgia"/>
              <a:buAutoNum type="alphaLcPeriod"/>
            </a:pPr>
            <a:r>
              <a:rPr lang="en-US" sz="1800">
                <a:latin typeface="Georgia"/>
                <a:ea typeface="Georgia"/>
                <a:cs typeface="Georgia"/>
                <a:sym typeface="Georgia"/>
              </a:rPr>
              <a:t>What </a:t>
            </a:r>
            <a:r>
              <a:rPr i="1" lang="en-US" sz="1800">
                <a:latin typeface="Georgia"/>
                <a:ea typeface="Georgia"/>
                <a:cs typeface="Georgia"/>
                <a:sym typeface="Georgia"/>
              </a:rPr>
              <a:t>type</a:t>
            </a:r>
            <a:r>
              <a:rPr lang="en-US" sz="1800">
                <a:latin typeface="Georgia"/>
                <a:ea typeface="Georgia"/>
                <a:cs typeface="Georgia"/>
                <a:sym typeface="Georgia"/>
              </a:rPr>
              <a:t> of data does this distance metric not work for?</a:t>
            </a:r>
            <a:endParaRPr sz="1800">
              <a:latin typeface="Georgia"/>
              <a:ea typeface="Georgia"/>
              <a:cs typeface="Georgia"/>
              <a:sym typeface="Georgia"/>
            </a:endParaRPr>
          </a:p>
          <a:p>
            <a:pPr indent="-342900" lvl="1" marL="914400" marR="0" rtl="0" algn="l">
              <a:spcBef>
                <a:spcPts val="0"/>
              </a:spcBef>
              <a:spcAft>
                <a:spcPts val="0"/>
              </a:spcAft>
              <a:buSzPts val="1800"/>
              <a:buFont typeface="Georgia"/>
              <a:buAutoNum type="alphaLcPeriod"/>
            </a:pPr>
            <a:r>
              <a:rPr lang="en-US" sz="1800">
                <a:latin typeface="Georgia"/>
                <a:ea typeface="Georgia"/>
                <a:cs typeface="Georgia"/>
                <a:sym typeface="Georgia"/>
              </a:rPr>
              <a:t>You can read about distance metrics in </a:t>
            </a:r>
            <a:r>
              <a:rPr lang="en-US" sz="1800" u="sng">
                <a:solidFill>
                  <a:schemeClr val="hlink"/>
                </a:solidFill>
                <a:latin typeface="Georgia"/>
                <a:ea typeface="Georgia"/>
                <a:cs typeface="Georgia"/>
                <a:sym typeface="Georgia"/>
                <a:hlinkClick r:id="rId3"/>
              </a:rPr>
              <a:t>the sklearn documentation</a:t>
            </a:r>
            <a:r>
              <a:rPr lang="en-US" sz="1800">
                <a:latin typeface="Georgia"/>
                <a:ea typeface="Georgia"/>
                <a:cs typeface="Georgia"/>
                <a:sym typeface="Georgia"/>
              </a:rPr>
              <a:t>.</a:t>
            </a:r>
            <a:br>
              <a:rPr lang="en-US" sz="1800">
                <a:latin typeface="Georgia"/>
                <a:ea typeface="Georgia"/>
                <a:cs typeface="Georgia"/>
                <a:sym typeface="Georgia"/>
              </a:rPr>
            </a:br>
            <a:endParaRPr sz="1800">
              <a:latin typeface="Georgia"/>
              <a:ea typeface="Georgia"/>
              <a:cs typeface="Georgia"/>
              <a:sym typeface="Georgia"/>
            </a:endParaRPr>
          </a:p>
          <a:p>
            <a:pPr indent="-342900" lvl="0" marL="457200" marR="0" rtl="0" algn="l">
              <a:spcBef>
                <a:spcPts val="0"/>
              </a:spcBef>
              <a:spcAft>
                <a:spcPts val="0"/>
              </a:spcAft>
              <a:buSzPts val="1800"/>
              <a:buFont typeface="Georgia"/>
              <a:buAutoNum type="arabicPeriod"/>
            </a:pPr>
            <a:r>
              <a:rPr lang="en-US" sz="1800">
                <a:latin typeface="Georgia"/>
                <a:ea typeface="Georgia"/>
                <a:cs typeface="Georgia"/>
                <a:sym typeface="Georgia"/>
              </a:rPr>
              <a:t>It is possible to use KNN as a regression estimator.  Determine the following:</a:t>
            </a:r>
            <a:endParaRPr sz="1800">
              <a:latin typeface="Georgia"/>
              <a:ea typeface="Georgia"/>
              <a:cs typeface="Georgia"/>
              <a:sym typeface="Georgia"/>
            </a:endParaRPr>
          </a:p>
          <a:p>
            <a:pPr indent="-342900" lvl="1" marL="914400" marR="0" rtl="0" algn="l">
              <a:spcBef>
                <a:spcPts val="0"/>
              </a:spcBef>
              <a:spcAft>
                <a:spcPts val="0"/>
              </a:spcAft>
              <a:buSzPts val="1800"/>
              <a:buFont typeface="Georgia"/>
              <a:buAutoNum type="alphaLcPeriod"/>
            </a:pPr>
            <a:r>
              <a:rPr lang="en-US" sz="1800">
                <a:latin typeface="Georgia"/>
                <a:ea typeface="Georgia"/>
                <a:cs typeface="Georgia"/>
                <a:sym typeface="Georgia"/>
              </a:rPr>
              <a:t>Steps that KNN Regression would follow</a:t>
            </a:r>
            <a:endParaRPr sz="1800">
              <a:latin typeface="Georgia"/>
              <a:ea typeface="Georgia"/>
              <a:cs typeface="Georgia"/>
              <a:sym typeface="Georgia"/>
            </a:endParaRPr>
          </a:p>
          <a:p>
            <a:pPr indent="-342900" lvl="1" marL="914400" marR="0" rtl="0" algn="l">
              <a:spcBef>
                <a:spcPts val="0"/>
              </a:spcBef>
              <a:spcAft>
                <a:spcPts val="0"/>
              </a:spcAft>
              <a:buSzPts val="1800"/>
              <a:buFont typeface="Georgia"/>
              <a:buAutoNum type="alphaLcPeriod"/>
            </a:pPr>
            <a:r>
              <a:rPr lang="en-US" sz="1800">
                <a:latin typeface="Georgia"/>
                <a:ea typeface="Georgia"/>
                <a:cs typeface="Georgia"/>
                <a:sym typeface="Georgia"/>
              </a:rPr>
              <a:t>How it predicts a regression value</a:t>
            </a:r>
            <a:endParaRPr sz="1800">
              <a:latin typeface="Georgia"/>
              <a:ea typeface="Georgia"/>
              <a:cs typeface="Georgia"/>
              <a:sym typeface="Georgia"/>
            </a:endParaRPr>
          </a:p>
        </p:txBody>
      </p:sp>
      <p:pic>
        <p:nvPicPr>
          <p:cNvPr id="528" name="Shape 528"/>
          <p:cNvPicPr preferRelativeResize="0"/>
          <p:nvPr/>
        </p:nvPicPr>
        <p:blipFill>
          <a:blip r:embed="rId4">
            <a:alphaModFix/>
          </a:blip>
          <a:stretch>
            <a:fillRect/>
          </a:stretch>
        </p:blipFill>
        <p:spPr>
          <a:xfrm>
            <a:off x="1066600" y="3101000"/>
            <a:ext cx="952500" cy="952500"/>
          </a:xfrm>
          <a:prstGeom prst="rect">
            <a:avLst/>
          </a:prstGeom>
          <a:noFill/>
          <a:ln>
            <a:noFill/>
          </a:ln>
        </p:spPr>
      </p:pic>
      <p:sp>
        <p:nvSpPr>
          <p:cNvPr id="529" name="Shape 529"/>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530" name="Shape 530"/>
          <p:cNvSpPr/>
          <p:nvPr/>
        </p:nvSpPr>
        <p:spPr>
          <a:xfrm>
            <a:off x="3052744" y="64781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531" name="Shape 531"/>
          <p:cNvSpPr/>
          <p:nvPr/>
        </p:nvSpPr>
        <p:spPr>
          <a:xfrm>
            <a:off x="2989800" y="60854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532" name="Shape 532"/>
          <p:cNvSpPr/>
          <p:nvPr/>
        </p:nvSpPr>
        <p:spPr>
          <a:xfrm>
            <a:off x="2989800" y="1776150"/>
            <a:ext cx="80997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a:t>
            </a:r>
            <a:endParaRPr>
              <a:latin typeface="Oswald"/>
              <a:ea typeface="Oswald"/>
              <a:cs typeface="Oswald"/>
              <a:sym typeface="Oswald"/>
            </a:endParaRPr>
          </a:p>
        </p:txBody>
      </p:sp>
      <p:cxnSp>
        <p:nvCxnSpPr>
          <p:cNvPr id="533" name="Shape 533"/>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534" name="Shape 534"/>
          <p:cNvSpPr/>
          <p:nvPr/>
        </p:nvSpPr>
        <p:spPr>
          <a:xfrm>
            <a:off x="635000" y="736600"/>
            <a:ext cx="11786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SOLVING FOR K</a:t>
            </a:r>
            <a:endParaRPr>
              <a:latin typeface="Oswald"/>
              <a:ea typeface="Oswald"/>
              <a:cs typeface="Oswald"/>
              <a:sym typeface="Oswa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Shape 53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CONCLUSION</a:t>
            </a:r>
            <a:endParaRPr>
              <a:latin typeface="Oswald"/>
              <a:ea typeface="Oswald"/>
              <a:cs typeface="Oswald"/>
              <a:sym typeface="Oswald"/>
            </a:endParaRPr>
          </a:p>
        </p:txBody>
      </p:sp>
      <p:sp>
        <p:nvSpPr>
          <p:cNvPr id="540" name="Shape 540"/>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TOPIC REVIEW</a:t>
            </a:r>
            <a:endParaRPr sz="9600">
              <a:latin typeface="Oswald"/>
              <a:ea typeface="Oswald"/>
              <a:cs typeface="Oswald"/>
              <a:sym typeface="Oswa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Shape 545"/>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are class labels? What does it mean to classify?</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How is a classification problem different from a regression problem?  How are they similar?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How does the KNN algorithm work?</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What primary parameters are available for tuning a KNN estimator?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How do you define: accuracy, misclassification?</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
        <p:nvSpPr>
          <p:cNvPr id="546" name="Shape 54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REVIEW</a:t>
            </a:r>
            <a:endParaRPr>
              <a:latin typeface="Oswald"/>
              <a:ea typeface="Oswald"/>
              <a:cs typeface="Oswald"/>
              <a:sym typeface="Oswa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550" name="Shape 550"/>
        <p:cNvGrpSpPr/>
        <p:nvPr/>
      </p:nvGrpSpPr>
      <p:grpSpPr>
        <a:xfrm>
          <a:off x="0" y="0"/>
          <a:ext cx="0" cy="0"/>
          <a:chOff x="0" y="0"/>
          <a:chExt cx="0" cy="0"/>
        </a:xfrm>
      </p:grpSpPr>
      <p:sp>
        <p:nvSpPr>
          <p:cNvPr id="551" name="Shape 551"/>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COURSE</a:t>
            </a:r>
            <a:endParaRPr>
              <a:latin typeface="Oswald"/>
              <a:ea typeface="Oswald"/>
              <a:cs typeface="Oswald"/>
              <a:sym typeface="Oswald"/>
            </a:endParaRPr>
          </a:p>
        </p:txBody>
      </p:sp>
      <p:sp>
        <p:nvSpPr>
          <p:cNvPr id="552" name="Shape 552"/>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BEFORE NEXT CLASS</a:t>
            </a:r>
            <a:endParaRPr sz="9600">
              <a:latin typeface="Oswald"/>
              <a:ea typeface="Oswald"/>
              <a:cs typeface="Oswald"/>
              <a:sym typeface="Oswa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BEFORE NEXT CLASS</a:t>
            </a:r>
            <a:endParaRPr>
              <a:latin typeface="Oswald"/>
              <a:ea typeface="Oswald"/>
              <a:cs typeface="Oswald"/>
              <a:sym typeface="Oswald"/>
            </a:endParaRPr>
          </a:p>
        </p:txBody>
      </p:sp>
      <p:sp>
        <p:nvSpPr>
          <p:cNvPr id="558" name="Shape 558"/>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DUE DATE</a:t>
            </a:r>
            <a:endParaRPr>
              <a:latin typeface="Oswald"/>
              <a:ea typeface="Oswald"/>
              <a:cs typeface="Oswald"/>
              <a:sym typeface="Oswald"/>
            </a:endParaRPr>
          </a:p>
        </p:txBody>
      </p:sp>
      <p:sp>
        <p:nvSpPr>
          <p:cNvPr id="559" name="Shape 559"/>
          <p:cNvSpPr txBox="1"/>
          <p:nvPr>
            <p:ph idx="1" type="body"/>
          </p:nvPr>
        </p:nvSpPr>
        <p:spPr>
          <a:xfrm>
            <a:off x="632056" y="2413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Project:  Final Project, Deliverable 1</a:t>
            </a:r>
            <a:endParaRPr sz="2800">
              <a:latin typeface="Georgia"/>
              <a:ea typeface="Georgia"/>
              <a:cs typeface="Georgia"/>
              <a:sym typeface="Georgia"/>
            </a:endParaRPr>
          </a:p>
          <a:p>
            <a:pPr indent="0" lvl="0" marL="0" marR="0" rtl="0" algn="l">
              <a:spcBef>
                <a:spcPts val="1000"/>
              </a:spcBef>
              <a:spcAft>
                <a:spcPts val="0"/>
              </a:spcAft>
              <a:buNone/>
            </a:pPr>
            <a:r>
              <a:t/>
            </a:r>
            <a:endParaRPr>
              <a:latin typeface="Georgia"/>
              <a:ea typeface="Georgia"/>
              <a:cs typeface="Georgia"/>
              <a:sym typeface="Georgi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563" name="Shape 563"/>
        <p:cNvGrpSpPr/>
        <p:nvPr/>
      </p:nvGrpSpPr>
      <p:grpSpPr>
        <a:xfrm>
          <a:off x="0" y="0"/>
          <a:ext cx="0" cy="0"/>
          <a:chOff x="0" y="0"/>
          <a:chExt cx="0" cy="0"/>
        </a:xfrm>
      </p:grpSpPr>
      <p:sp>
        <p:nvSpPr>
          <p:cNvPr id="564" name="Shape 564"/>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LESSON</a:t>
            </a:r>
            <a:endParaRPr>
              <a:latin typeface="Oswald"/>
              <a:ea typeface="Oswald"/>
              <a:cs typeface="Oswald"/>
              <a:sym typeface="Oswald"/>
            </a:endParaRPr>
          </a:p>
        </p:txBody>
      </p:sp>
      <p:sp>
        <p:nvSpPr>
          <p:cNvPr id="565" name="Shape 565"/>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CREDITS</a:t>
            </a:r>
            <a:endParaRPr sz="96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235" name="Shape 235"/>
        <p:cNvGrpSpPr/>
        <p:nvPr/>
      </p:nvGrpSpPr>
      <p:grpSpPr>
        <a:xfrm>
          <a:off x="0" y="0"/>
          <a:ext cx="0" cy="0"/>
          <a:chOff x="0" y="0"/>
          <a:chExt cx="0" cy="0"/>
        </a:xfrm>
      </p:grpSpPr>
      <p:sp>
        <p:nvSpPr>
          <p:cNvPr id="236" name="Shape 23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COURSE</a:t>
            </a:r>
            <a:endParaRPr>
              <a:latin typeface="Oswald"/>
              <a:ea typeface="Oswald"/>
              <a:cs typeface="Oswald"/>
              <a:sym typeface="Oswald"/>
            </a:endParaRPr>
          </a:p>
        </p:txBody>
      </p:sp>
      <p:sp>
        <p:nvSpPr>
          <p:cNvPr id="237" name="Shape 237"/>
          <p:cNvSpPr/>
          <p:nvPr/>
        </p:nvSpPr>
        <p:spPr>
          <a:xfrm>
            <a:off x="635000" y="1473200"/>
            <a:ext cx="11734800" cy="28067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9600" u="none" cap="none" strike="noStrike">
                <a:solidFill>
                  <a:srgbClr val="FFFFFF"/>
                </a:solidFill>
                <a:latin typeface="Oswald"/>
                <a:ea typeface="Oswald"/>
                <a:cs typeface="Oswald"/>
                <a:sym typeface="Oswald"/>
              </a:rPr>
              <a:t>PRE-WORK </a:t>
            </a:r>
            <a:endParaRPr sz="9600">
              <a:latin typeface="Oswald"/>
              <a:ea typeface="Oswald"/>
              <a:cs typeface="Oswald"/>
              <a:sym typeface="Oswa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THANKS FOR THE FOLLOWING</a:t>
            </a:r>
            <a:endParaRPr>
              <a:latin typeface="Oswald"/>
              <a:ea typeface="Oswald"/>
              <a:cs typeface="Oswald"/>
              <a:sym typeface="Oswald"/>
            </a:endParaRPr>
          </a:p>
        </p:txBody>
      </p:sp>
      <p:sp>
        <p:nvSpPr>
          <p:cNvPr id="571" name="Shape 571"/>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CITATIONS</a:t>
            </a:r>
            <a:endParaRPr>
              <a:latin typeface="Oswald"/>
              <a:ea typeface="Oswald"/>
              <a:cs typeface="Oswald"/>
              <a:sym typeface="Oswald"/>
            </a:endParaRPr>
          </a:p>
        </p:txBody>
      </p:sp>
      <p:sp>
        <p:nvSpPr>
          <p:cNvPr id="572" name="Shape 572"/>
          <p:cNvSpPr txBox="1"/>
          <p:nvPr>
            <p:ph idx="1" type="body"/>
          </p:nvPr>
        </p:nvSpPr>
        <p:spPr>
          <a:xfrm>
            <a:off x="632056" y="2413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Title, Author: link </a:t>
            </a:r>
            <a:endParaRPr sz="2800">
              <a:latin typeface="Georgia"/>
              <a:ea typeface="Georgia"/>
              <a:cs typeface="Georgia"/>
              <a:sym typeface="Georgia"/>
            </a:endParaRPr>
          </a:p>
          <a:p>
            <a:pPr indent="-256540" lvl="0" marL="203200" rtl="0">
              <a:spcBef>
                <a:spcPts val="0"/>
              </a:spcBef>
              <a:spcAft>
                <a:spcPts val="0"/>
              </a:spcAft>
              <a:buSzPts val="2800"/>
              <a:buFont typeface="Georgia"/>
              <a:buChar char="‣"/>
            </a:pPr>
            <a:r>
              <a:rPr lang="en-US" sz="2800">
                <a:solidFill>
                  <a:schemeClr val="dk1"/>
                </a:solidFill>
                <a:latin typeface="Georgia"/>
                <a:ea typeface="Georgia"/>
                <a:cs typeface="Georgia"/>
                <a:sym typeface="Georgia"/>
              </a:rPr>
              <a:t>Title, Author: link </a:t>
            </a:r>
            <a:endParaRPr sz="2800">
              <a:latin typeface="Georgia"/>
              <a:ea typeface="Georgia"/>
              <a:cs typeface="Georgia"/>
              <a:sym typeface="Georgia"/>
            </a:endParaRPr>
          </a:p>
          <a:p>
            <a:pPr indent="-256540" lvl="0" marL="203200" rtl="0">
              <a:spcBef>
                <a:spcPts val="0"/>
              </a:spcBef>
              <a:spcAft>
                <a:spcPts val="0"/>
              </a:spcAft>
              <a:buSzPts val="2800"/>
              <a:buFont typeface="Georgia"/>
              <a:buChar char="‣"/>
            </a:pPr>
            <a:r>
              <a:rPr lang="en-US" sz="2800">
                <a:solidFill>
                  <a:schemeClr val="dk1"/>
                </a:solidFill>
                <a:latin typeface="Georgia"/>
                <a:ea typeface="Georgia"/>
                <a:cs typeface="Georgia"/>
                <a:sym typeface="Georgia"/>
              </a:rPr>
              <a:t>Title, Author: link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800"/>
        </a:solidFill>
      </p:bgPr>
    </p:bg>
    <p:spTree>
      <p:nvGrpSpPr>
        <p:cNvPr id="576" name="Shape 576"/>
        <p:cNvGrpSpPr/>
        <p:nvPr/>
      </p:nvGrpSpPr>
      <p:grpSpPr>
        <a:xfrm>
          <a:off x="0" y="0"/>
          <a:ext cx="0" cy="0"/>
          <a:chOff x="0" y="0"/>
          <a:chExt cx="0" cy="0"/>
        </a:xfrm>
      </p:grpSpPr>
      <p:sp>
        <p:nvSpPr>
          <p:cNvPr id="577" name="Shape 577"/>
          <p:cNvSpPr/>
          <p:nvPr/>
        </p:nvSpPr>
        <p:spPr>
          <a:xfrm>
            <a:off x="635000" y="1473200"/>
            <a:ext cx="11734800" cy="16128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000">
                <a:solidFill>
                  <a:srgbClr val="FFFFFF"/>
                </a:solidFill>
                <a:latin typeface="Oswald"/>
                <a:ea typeface="Oswald"/>
                <a:cs typeface="Oswald"/>
                <a:sym typeface="Oswald"/>
              </a:rPr>
              <a:t>Q &amp; A</a:t>
            </a:r>
            <a:endParaRPr>
              <a:latin typeface="Oswald"/>
              <a:ea typeface="Oswald"/>
              <a:cs typeface="Oswald"/>
              <a:sym typeface="Oswald"/>
            </a:endParaRPr>
          </a:p>
        </p:txBody>
      </p:sp>
      <p:cxnSp>
        <p:nvCxnSpPr>
          <p:cNvPr id="578" name="Shape 578"/>
          <p:cNvCxnSpPr/>
          <p:nvPr/>
        </p:nvCxnSpPr>
        <p:spPr>
          <a:xfrm>
            <a:off x="635000" y="635000"/>
            <a:ext cx="11734800" cy="0"/>
          </a:xfrm>
          <a:prstGeom prst="straightConnector1">
            <a:avLst/>
          </a:prstGeom>
          <a:noFill/>
          <a:ln cap="flat" cmpd="sng" w="12700">
            <a:solidFill>
              <a:srgbClr val="FFFFFF"/>
            </a:solidFill>
            <a:prstDash val="solid"/>
            <a:miter lim="8000"/>
            <a:headEnd len="sm" w="sm" type="none"/>
            <a:tailEnd len="sm" w="sm" type="none"/>
          </a:ln>
        </p:spPr>
      </p:cxnSp>
      <p:cxnSp>
        <p:nvCxnSpPr>
          <p:cNvPr id="579" name="Shape 579"/>
          <p:cNvCxnSpPr/>
          <p:nvPr/>
        </p:nvCxnSpPr>
        <p:spPr>
          <a:xfrm>
            <a:off x="635000" y="1219200"/>
            <a:ext cx="11734800" cy="0"/>
          </a:xfrm>
          <a:prstGeom prst="straightConnector1">
            <a:avLst/>
          </a:prstGeom>
          <a:noFill/>
          <a:ln cap="flat" cmpd="sng" w="12700">
            <a:solidFill>
              <a:srgbClr val="FFFFFF"/>
            </a:solidFill>
            <a:prstDash val="solid"/>
            <a:miter lim="8000"/>
            <a:headEnd len="sm" w="sm" type="none"/>
            <a:tailEnd len="sm" w="sm" type="none"/>
          </a:ln>
        </p:spPr>
      </p:cxnSp>
      <p:sp>
        <p:nvSpPr>
          <p:cNvPr id="580" name="Shape 580"/>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LESSON</a:t>
            </a:r>
            <a:endParaRPr>
              <a:latin typeface="Oswald"/>
              <a:ea typeface="Oswald"/>
              <a:cs typeface="Oswald"/>
              <a:sym typeface="Oswa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AFC0"/>
        </a:solidFill>
      </p:bgPr>
    </p:bg>
    <p:spTree>
      <p:nvGrpSpPr>
        <p:cNvPr id="584" name="Shape 584"/>
        <p:cNvGrpSpPr/>
        <p:nvPr/>
      </p:nvGrpSpPr>
      <p:grpSpPr>
        <a:xfrm>
          <a:off x="0" y="0"/>
          <a:ext cx="0" cy="0"/>
          <a:chOff x="0" y="0"/>
          <a:chExt cx="0" cy="0"/>
        </a:xfrm>
      </p:grpSpPr>
      <p:sp>
        <p:nvSpPr>
          <p:cNvPr id="585" name="Shape 585"/>
          <p:cNvSpPr/>
          <p:nvPr/>
        </p:nvSpPr>
        <p:spPr>
          <a:xfrm>
            <a:off x="635000" y="1473200"/>
            <a:ext cx="11734800" cy="16128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000">
                <a:solidFill>
                  <a:srgbClr val="FFFFFF"/>
                </a:solidFill>
                <a:latin typeface="Oswald"/>
                <a:ea typeface="Oswald"/>
                <a:cs typeface="Oswald"/>
                <a:sym typeface="Oswald"/>
              </a:rPr>
              <a:t>EXIT TICKET </a:t>
            </a:r>
            <a:endParaRPr b="1" sz="9000">
              <a:solidFill>
                <a:srgbClr val="FFFFFF"/>
              </a:solidFill>
              <a:latin typeface="Oswald"/>
              <a:ea typeface="Oswald"/>
              <a:cs typeface="Oswald"/>
              <a:sym typeface="Oswald"/>
            </a:endParaRPr>
          </a:p>
          <a:p>
            <a:pPr indent="0" lvl="0" marL="0" marR="0" rtl="0" algn="l">
              <a:lnSpc>
                <a:spcPct val="75000"/>
              </a:lnSpc>
              <a:spcBef>
                <a:spcPts val="0"/>
              </a:spcBef>
              <a:spcAft>
                <a:spcPts val="0"/>
              </a:spcAft>
              <a:buNone/>
            </a:pPr>
            <a:r>
              <a:t/>
            </a:r>
            <a:endParaRPr b="1" sz="9000">
              <a:solidFill>
                <a:srgbClr val="FFFFFF"/>
              </a:solidFill>
              <a:latin typeface="Impact"/>
              <a:ea typeface="Impact"/>
              <a:cs typeface="Impact"/>
              <a:sym typeface="Impact"/>
            </a:endParaRPr>
          </a:p>
        </p:txBody>
      </p:sp>
      <p:cxnSp>
        <p:nvCxnSpPr>
          <p:cNvPr id="586" name="Shape 586"/>
          <p:cNvCxnSpPr/>
          <p:nvPr/>
        </p:nvCxnSpPr>
        <p:spPr>
          <a:xfrm>
            <a:off x="635000" y="635000"/>
            <a:ext cx="11734800" cy="0"/>
          </a:xfrm>
          <a:prstGeom prst="straightConnector1">
            <a:avLst/>
          </a:prstGeom>
          <a:noFill/>
          <a:ln cap="flat" cmpd="sng" w="12700">
            <a:solidFill>
              <a:srgbClr val="FFFFFF"/>
            </a:solidFill>
            <a:prstDash val="solid"/>
            <a:miter lim="8000"/>
            <a:headEnd len="sm" w="sm" type="none"/>
            <a:tailEnd len="sm" w="sm" type="none"/>
          </a:ln>
        </p:spPr>
      </p:cxnSp>
      <p:cxnSp>
        <p:nvCxnSpPr>
          <p:cNvPr id="587" name="Shape 587"/>
          <p:cNvCxnSpPr/>
          <p:nvPr/>
        </p:nvCxnSpPr>
        <p:spPr>
          <a:xfrm>
            <a:off x="635000" y="1219200"/>
            <a:ext cx="11734800" cy="0"/>
          </a:xfrm>
          <a:prstGeom prst="straightConnector1">
            <a:avLst/>
          </a:prstGeom>
          <a:noFill/>
          <a:ln cap="flat" cmpd="sng" w="12700">
            <a:solidFill>
              <a:srgbClr val="FFFFFF"/>
            </a:solidFill>
            <a:prstDash val="solid"/>
            <a:miter lim="8000"/>
            <a:headEnd len="sm" w="sm" type="none"/>
            <a:tailEnd len="sm" w="sm" type="none"/>
          </a:ln>
        </p:spPr>
      </p:cxnSp>
      <p:sp>
        <p:nvSpPr>
          <p:cNvPr id="588" name="Shape 588"/>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LESSON</a:t>
            </a:r>
            <a:endParaRPr>
              <a:latin typeface="Oswald"/>
              <a:ea typeface="Oswald"/>
              <a:cs typeface="Oswald"/>
              <a:sym typeface="Oswald"/>
            </a:endParaRPr>
          </a:p>
        </p:txBody>
      </p:sp>
      <p:sp>
        <p:nvSpPr>
          <p:cNvPr id="589" name="Shape 589"/>
          <p:cNvSpPr/>
          <p:nvPr/>
        </p:nvSpPr>
        <p:spPr>
          <a:xfrm>
            <a:off x="3113900" y="4078875"/>
            <a:ext cx="7721700" cy="4317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DON’T FORGET TO FILL OUT YOUR EXIT TICKET</a:t>
            </a:r>
            <a:endParaRPr>
              <a:latin typeface="Oswald"/>
              <a:ea typeface="Oswald"/>
              <a:cs typeface="Oswald"/>
              <a:sym typeface="Oswa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Shape 594"/>
          <p:cNvSpPr/>
          <p:nvPr/>
        </p:nvSpPr>
        <p:spPr>
          <a:xfrm>
            <a:off x="635000" y="736600"/>
            <a:ext cx="7721600" cy="4318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i="0" lang="en-US" sz="2800" u="none" cap="none" strike="noStrike">
                <a:solidFill>
                  <a:srgbClr val="FFFFFF"/>
                </a:solidFill>
                <a:latin typeface="Oswald"/>
                <a:ea typeface="Oswald"/>
                <a:cs typeface="Oswald"/>
                <a:sym typeface="Oswald"/>
              </a:rPr>
              <a:t>THANKS!</a:t>
            </a:r>
            <a:endParaRPr>
              <a:latin typeface="Oswald"/>
              <a:ea typeface="Oswald"/>
              <a:cs typeface="Oswald"/>
              <a:sym typeface="Oswald"/>
            </a:endParaRPr>
          </a:p>
        </p:txBody>
      </p:sp>
      <p:cxnSp>
        <p:nvCxnSpPr>
          <p:cNvPr id="595" name="Shape 595"/>
          <p:cNvCxnSpPr/>
          <p:nvPr/>
        </p:nvCxnSpPr>
        <p:spPr>
          <a:xfrm>
            <a:off x="635000" y="635000"/>
            <a:ext cx="11734800" cy="11"/>
          </a:xfrm>
          <a:prstGeom prst="straightConnector1">
            <a:avLst/>
          </a:prstGeom>
          <a:noFill/>
          <a:ln cap="flat" cmpd="sng" w="12700">
            <a:solidFill>
              <a:srgbClr val="FFFFFF"/>
            </a:solidFill>
            <a:prstDash val="solid"/>
            <a:miter lim="8000"/>
            <a:headEnd len="sm" w="sm" type="none"/>
            <a:tailEnd len="sm" w="sm" type="none"/>
          </a:ln>
        </p:spPr>
      </p:cxnSp>
      <p:cxnSp>
        <p:nvCxnSpPr>
          <p:cNvPr id="596" name="Shape 596"/>
          <p:cNvCxnSpPr/>
          <p:nvPr/>
        </p:nvCxnSpPr>
        <p:spPr>
          <a:xfrm>
            <a:off x="635000" y="1219200"/>
            <a:ext cx="11734800" cy="11"/>
          </a:xfrm>
          <a:prstGeom prst="straightConnector1">
            <a:avLst/>
          </a:prstGeom>
          <a:noFill/>
          <a:ln cap="flat" cmpd="sng" w="12700">
            <a:solidFill>
              <a:srgbClr val="FFFFFF"/>
            </a:solidFill>
            <a:prstDash val="solid"/>
            <a:miter lim="8000"/>
            <a:headEnd len="sm" w="sm" type="none"/>
            <a:tailEnd len="sm" w="sm" type="none"/>
          </a:ln>
        </p:spPr>
      </p:cxnSp>
      <p:sp>
        <p:nvSpPr>
          <p:cNvPr id="597" name="Shape 597"/>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598" name="Shape 598"/>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599" name="Shape 599"/>
          <p:cNvSpPr/>
          <p:nvPr/>
        </p:nvSpPr>
        <p:spPr>
          <a:xfrm>
            <a:off x="635000" y="1587500"/>
            <a:ext cx="11734800" cy="5969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3600" u="none" cap="none" strike="noStrike">
                <a:solidFill>
                  <a:srgbClr val="FFFFFF"/>
                </a:solidFill>
                <a:latin typeface="Oswald"/>
                <a:ea typeface="Oswald"/>
                <a:cs typeface="Oswald"/>
                <a:sym typeface="Oswald"/>
              </a:rPr>
              <a:t>NAME</a:t>
            </a:r>
            <a:endParaRPr>
              <a:latin typeface="Oswald"/>
              <a:ea typeface="Oswald"/>
              <a:cs typeface="Oswald"/>
              <a:sym typeface="Oswald"/>
            </a:endParaRPr>
          </a:p>
        </p:txBody>
      </p:sp>
      <p:sp>
        <p:nvSpPr>
          <p:cNvPr id="600" name="Shape 600"/>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Optional Information:</a:t>
            </a:r>
            <a:endParaRPr b="0" i="0" sz="2500" u="none" cap="none" strike="noStrike">
              <a:solidFill>
                <a:srgbClr val="FFFFFF"/>
              </a:solidFill>
              <a:latin typeface="Georgia"/>
              <a:ea typeface="Georgia"/>
              <a:cs typeface="Georgia"/>
              <a:sym typeface="Georgia"/>
            </a:endParaRPr>
          </a:p>
          <a:p>
            <a:pPr indent="-177800" lvl="1" marL="177800" marR="0" rtl="0" algn="l">
              <a:lnSpc>
                <a:spcPct val="110000"/>
              </a:lnSpc>
              <a:spcBef>
                <a:spcPts val="40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Email?</a:t>
            </a:r>
            <a:endParaRPr b="0" i="0" sz="2500" u="none" cap="none" strike="noStrike">
              <a:solidFill>
                <a:srgbClr val="FFFFFF"/>
              </a:solidFill>
              <a:latin typeface="Georgia"/>
              <a:ea typeface="Georgia"/>
              <a:cs typeface="Georgia"/>
              <a:sym typeface="Georgia"/>
            </a:endParaRPr>
          </a:p>
          <a:p>
            <a:pPr indent="-177800" lvl="1" marL="177800" marR="0" rtl="0" algn="l">
              <a:lnSpc>
                <a:spcPct val="110000"/>
              </a:lnSpc>
              <a:spcBef>
                <a:spcPts val="40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Website?</a:t>
            </a:r>
            <a:endParaRPr b="0" i="0" sz="2500" u="none" cap="none" strike="noStrike">
              <a:solidFill>
                <a:srgbClr val="FFFFFF"/>
              </a:solidFill>
              <a:latin typeface="Georgia"/>
              <a:ea typeface="Georgia"/>
              <a:cs typeface="Georgia"/>
              <a:sym typeface="Georgia"/>
            </a:endParaRPr>
          </a:p>
          <a:p>
            <a:pPr indent="-177800" lvl="1" marL="177800" marR="0" rtl="0" algn="l">
              <a:lnSpc>
                <a:spcPct val="110000"/>
              </a:lnSpc>
              <a:spcBef>
                <a:spcPts val="40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Twitter?</a:t>
            </a:r>
            <a:endParaRPr>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PRE-WORK REVIEW</a:t>
            </a:r>
            <a:endParaRPr>
              <a:latin typeface="Oswald"/>
              <a:ea typeface="Oswald"/>
              <a:cs typeface="Oswald"/>
              <a:sym typeface="Oswald"/>
            </a:endParaRPr>
          </a:p>
        </p:txBody>
      </p:sp>
      <p:sp>
        <p:nvSpPr>
          <p:cNvPr id="243" name="Shape 243"/>
          <p:cNvSpPr txBox="1"/>
          <p:nvPr>
            <p:ph idx="1" type="body"/>
          </p:nvPr>
        </p:nvSpPr>
        <p:spPr>
          <a:xfrm>
            <a:off x="635006" y="958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how to optimize for error in a model</a:t>
            </a:r>
            <a:endParaRPr sz="2800">
              <a:solidFill>
                <a:srgbClr val="333333"/>
              </a:solidFill>
              <a:highlight>
                <a:srgbClr val="FFFFFF"/>
              </a:highlight>
              <a:latin typeface="Georgia"/>
              <a:ea typeface="Georgia"/>
              <a:cs typeface="Georgia"/>
              <a:sym typeface="Georgia"/>
            </a:endParaRPr>
          </a:p>
          <a:p>
            <a:pPr indent="0" lvl="0" marL="0" marR="0" rtl="0" algn="l">
              <a:spcBef>
                <a:spcPts val="0"/>
              </a:spcBef>
              <a:spcAft>
                <a:spcPts val="0"/>
              </a:spcAft>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concept of iteration to solve problems</a:t>
            </a:r>
            <a:endParaRPr sz="2800">
              <a:solidFill>
                <a:srgbClr val="333333"/>
              </a:solidFill>
              <a:highlight>
                <a:srgbClr val="FFFFFF"/>
              </a:highlight>
              <a:latin typeface="Georgia"/>
              <a:ea typeface="Georgia"/>
              <a:cs typeface="Georgia"/>
              <a:sym typeface="Georgia"/>
            </a:endParaRPr>
          </a:p>
          <a:p>
            <a:pPr indent="0" lvl="0" marL="0" marR="0" rtl="0" algn="l">
              <a:spcBef>
                <a:spcPts val="0"/>
              </a:spcBef>
              <a:spcAft>
                <a:spcPts val="0"/>
              </a:spcAft>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spcAft>
                <a:spcPts val="0"/>
              </a:spcAft>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Measure basic probability</a:t>
            </a:r>
            <a:endParaRPr sz="280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OPENING</a:t>
            </a:r>
            <a:endParaRPr>
              <a:latin typeface="Oswald"/>
              <a:ea typeface="Oswald"/>
              <a:cs typeface="Oswald"/>
              <a:sym typeface="Oswald"/>
            </a:endParaRPr>
          </a:p>
        </p:txBody>
      </p:sp>
      <p:sp>
        <p:nvSpPr>
          <p:cNvPr id="249" name="Shape 249"/>
          <p:cNvSpPr/>
          <p:nvPr/>
        </p:nvSpPr>
        <p:spPr>
          <a:xfrm>
            <a:off x="635000" y="1473200"/>
            <a:ext cx="11734800" cy="2806700"/>
          </a:xfrm>
          <a:prstGeom prst="rect">
            <a:avLst/>
          </a:prstGeom>
          <a:noFill/>
          <a:ln>
            <a:noFill/>
          </a:ln>
        </p:spPr>
        <p:txBody>
          <a:bodyPr anchorCtr="0" anchor="t" bIns="0" lIns="0" spcFirstLastPara="1" rIns="0" wrap="square" tIns="0">
            <a:noAutofit/>
          </a:bodyPr>
          <a:lstStyle/>
          <a:p>
            <a:pPr indent="0" lvl="0" marL="0" rtl="0">
              <a:lnSpc>
                <a:spcPct val="75000"/>
              </a:lnSpc>
              <a:spcBef>
                <a:spcPts val="0"/>
              </a:spcBef>
              <a:spcAft>
                <a:spcPts val="0"/>
              </a:spcAft>
              <a:buClr>
                <a:schemeClr val="dk1"/>
              </a:buClr>
              <a:buFont typeface="Arial"/>
              <a:buNone/>
            </a:pPr>
            <a:r>
              <a:rPr b="1" lang="en-US" sz="9600">
                <a:solidFill>
                  <a:schemeClr val="lt1"/>
                </a:solidFill>
                <a:latin typeface="Oswald"/>
                <a:ea typeface="Oswald"/>
                <a:cs typeface="Oswald"/>
                <a:sym typeface="Oswald"/>
              </a:rPr>
              <a:t>INTRO TO CLASSIFICATION</a:t>
            </a:r>
            <a:endParaRPr sz="9600">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 TO CLASSIFICATION</a:t>
            </a:r>
            <a:endParaRPr>
              <a:latin typeface="Oswald"/>
              <a:ea typeface="Oswald"/>
              <a:cs typeface="Oswald"/>
              <a:sym typeface="Oswald"/>
            </a:endParaRPr>
          </a:p>
        </p:txBody>
      </p:sp>
      <p:sp>
        <p:nvSpPr>
          <p:cNvPr id="255" name="Shape 255"/>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So far, we’ve worked primarily with regression problems.  We’ve focused on predicting a continuous set of values.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That means we’ve been able to use distance to measure how accurate our prediction is.</a:t>
            </a:r>
            <a:br>
              <a:rPr lang="en-US" sz="2800">
                <a:latin typeface="Georgia"/>
                <a:ea typeface="Georgia"/>
                <a:cs typeface="Georgia"/>
                <a:sym typeface="Georgia"/>
              </a:rPr>
            </a:b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However, for other problems, we need to predict binary responses.  </a:t>
            </a:r>
            <a:br>
              <a:rPr lang="en-US" sz="2800">
                <a:latin typeface="Georgia"/>
                <a:ea typeface="Georgia"/>
                <a:cs typeface="Georgia"/>
                <a:sym typeface="Georgia"/>
              </a:rPr>
            </a:br>
            <a:r>
              <a:rPr lang="en-US" sz="2800">
                <a:latin typeface="Georgia"/>
                <a:ea typeface="Georgia"/>
                <a:cs typeface="Georgia"/>
                <a:sym typeface="Georgia"/>
              </a:rPr>
              <a:t>E.g.: A loan will default or it won’t. An email is spam or isn’t spam.</a:t>
            </a:r>
            <a:endParaRPr sz="28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261" name="Shape 26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262" name="Shape 262"/>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263" name="Shape 263"/>
          <p:cNvSpPr/>
          <p:nvPr/>
        </p:nvSpPr>
        <p:spPr>
          <a:xfrm>
            <a:off x="2961475" y="2224360"/>
            <a:ext cx="7559400" cy="2496600"/>
          </a:xfrm>
          <a:prstGeom prst="rect">
            <a:avLst/>
          </a:prstGeom>
          <a:noFill/>
          <a:ln>
            <a:noFill/>
          </a:ln>
        </p:spPr>
        <p:txBody>
          <a:bodyPr anchorCtr="0" anchor="ctr" bIns="50800" lIns="50800" spcFirstLastPara="1"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What if we want to build a model to predict a set of values, like a photo color or the gender of a baby?</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Can we use regression for binary values?</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Do the same principles apply?</a:t>
            </a:r>
            <a:endParaRPr sz="1800">
              <a:solidFill>
                <a:schemeClr val="dk1"/>
              </a:solidFill>
              <a:latin typeface="Georgia"/>
              <a:ea typeface="Georgia"/>
              <a:cs typeface="Georgia"/>
              <a:sym typeface="Georgia"/>
            </a:endParaRPr>
          </a:p>
        </p:txBody>
      </p:sp>
      <p:sp>
        <p:nvSpPr>
          <p:cNvPr id="264" name="Shape 264"/>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265" name="Shape 265"/>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266" name="Shape 266"/>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267" name="Shape 267"/>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